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4" r:id="rId2"/>
    <p:sldMasterId id="2147483782" r:id="rId3"/>
  </p:sldMasterIdLst>
  <p:notesMasterIdLst>
    <p:notesMasterId r:id="rId12"/>
  </p:notesMasterIdLst>
  <p:handoutMasterIdLst>
    <p:handoutMasterId r:id="rId13"/>
  </p:handoutMasterIdLst>
  <p:sldIdLst>
    <p:sldId id="256" r:id="rId4"/>
    <p:sldId id="561" r:id="rId5"/>
    <p:sldId id="555" r:id="rId6"/>
    <p:sldId id="604" r:id="rId7"/>
    <p:sldId id="581" r:id="rId8"/>
    <p:sldId id="592" r:id="rId9"/>
    <p:sldId id="595" r:id="rId10"/>
    <p:sldId id="596" r:id="rId11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6600"/>
    <a:srgbClr val="99FF99"/>
    <a:srgbClr val="00FF00"/>
    <a:srgbClr val="000000"/>
    <a:srgbClr val="FFFF00"/>
    <a:srgbClr val="EAEAEA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Not sure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0.22</c:v>
                </c:pt>
                <c:pt idx="1">
                  <c:v>0.61</c:v>
                </c:pt>
                <c:pt idx="2">
                  <c:v>0.17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2277120"/>
        <c:axId val="229907704"/>
      </c:barChart>
      <c:catAx>
        <c:axId val="222277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9907704"/>
        <c:crosses val="autoZero"/>
        <c:auto val="1"/>
        <c:lblAlgn val="ctr"/>
        <c:lblOffset val="100"/>
        <c:noMultiLvlLbl val="0"/>
      </c:catAx>
      <c:valAx>
        <c:axId val="229907704"/>
        <c:scaling>
          <c:orientation val="minMax"/>
          <c:max val="1"/>
          <c:min val="0"/>
        </c:scaling>
        <c:delete val="0"/>
        <c:axPos val="l"/>
        <c:numFmt formatCode="0%" sourceLinked="1"/>
        <c:majorTickMark val="out"/>
        <c:minorTickMark val="none"/>
        <c:tickLblPos val="nextTo"/>
        <c:crossAx val="2222771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NZ" dirty="0" smtClean="0"/>
              <a:t>Promoter comments</a:t>
            </a:r>
          </a:p>
          <a:p>
            <a:pPr>
              <a:defRPr/>
            </a:pPr>
            <a:r>
              <a:rPr lang="en-NZ" dirty="0" smtClean="0"/>
              <a:t>(n=)</a:t>
            </a:r>
            <a:endParaRPr lang="en-NZ" dirty="0"/>
          </a:p>
        </c:rich>
      </c:tx>
      <c:layout>
        <c:manualLayout>
          <c:xMode val="edge"/>
          <c:yMode val="edge"/>
          <c:x val="0.37349107179895147"/>
          <c:y val="0"/>
        </c:manualLayout>
      </c:layout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Sheet1!$A$2:$A$11</c:f>
              <c:strCache>
                <c:ptCount val="10"/>
                <c:pt idx="0">
                  <c:v>They give simple answers to questions</c:v>
                </c:pt>
                <c:pt idx="1">
                  <c:v>Past experience</c:v>
                </c:pt>
                <c:pt idx="2">
                  <c:v>They do extra things that go above and beyond</c:v>
                </c:pt>
                <c:pt idx="3">
                  <c:v>Provide a fast service</c:v>
                </c:pt>
                <c:pt idx="4">
                  <c:v>Good reputation</c:v>
                </c:pt>
                <c:pt idx="5">
                  <c:v>Safety conscious</c:v>
                </c:pt>
                <c:pt idx="6">
                  <c:v>Security if any problems with repairs</c:v>
                </c:pt>
                <c:pt idx="7">
                  <c:v>Great service</c:v>
                </c:pt>
                <c:pt idx="8">
                  <c:v>They are reliable/trustworthy</c:v>
                </c:pt>
                <c:pt idx="9">
                  <c:v>Quality workmanship/quality assured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6</c:v>
                </c:pt>
                <c:pt idx="8">
                  <c:v>8</c:v>
                </c:pt>
                <c:pt idx="9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9908488"/>
        <c:axId val="229908880"/>
      </c:barChart>
      <c:catAx>
        <c:axId val="2299084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29908880"/>
        <c:crosses val="autoZero"/>
        <c:auto val="1"/>
        <c:lblAlgn val="ctr"/>
        <c:lblOffset val="100"/>
        <c:noMultiLvlLbl val="0"/>
      </c:catAx>
      <c:valAx>
        <c:axId val="229908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99084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Sheet1!$A$2:$A$15</c:f>
              <c:strCache>
                <c:ptCount val="14"/>
                <c:pt idx="0">
                  <c:v>Audi</c:v>
                </c:pt>
                <c:pt idx="1">
                  <c:v>Volkswagen</c:v>
                </c:pt>
                <c:pt idx="2">
                  <c:v>Hyundai</c:v>
                </c:pt>
                <c:pt idx="3">
                  <c:v>BMW</c:v>
                </c:pt>
                <c:pt idx="4">
                  <c:v>Suzuki</c:v>
                </c:pt>
                <c:pt idx="5">
                  <c:v>Holden</c:v>
                </c:pt>
                <c:pt idx="6">
                  <c:v>Subaru</c:v>
                </c:pt>
                <c:pt idx="7">
                  <c:v>Ford</c:v>
                </c:pt>
                <c:pt idx="8">
                  <c:v>Mitsubishi</c:v>
                </c:pt>
                <c:pt idx="9">
                  <c:v>Mazda</c:v>
                </c:pt>
                <c:pt idx="10">
                  <c:v>Other</c:v>
                </c:pt>
                <c:pt idx="11">
                  <c:v>Honda</c:v>
                </c:pt>
                <c:pt idx="12">
                  <c:v>Nissan</c:v>
                </c:pt>
                <c:pt idx="13">
                  <c:v>Toyota</c:v>
                </c:pt>
              </c:strCache>
            </c:strRef>
          </c:cat>
          <c:val>
            <c:numRef>
              <c:f>Sheet1!$B$2:$B$15</c:f>
              <c:numCache>
                <c:formatCode>0%</c:formatCode>
                <c:ptCount val="14"/>
                <c:pt idx="0">
                  <c:v>0.01</c:v>
                </c:pt>
                <c:pt idx="1">
                  <c:v>0.01</c:v>
                </c:pt>
                <c:pt idx="2">
                  <c:v>0.02</c:v>
                </c:pt>
                <c:pt idx="3">
                  <c:v>0.03</c:v>
                </c:pt>
                <c:pt idx="4">
                  <c:v>0.03</c:v>
                </c:pt>
                <c:pt idx="5">
                  <c:v>0.03</c:v>
                </c:pt>
                <c:pt idx="6">
                  <c:v>0.04</c:v>
                </c:pt>
                <c:pt idx="7">
                  <c:v>0.06</c:v>
                </c:pt>
                <c:pt idx="8">
                  <c:v>7.0000000000000007E-2</c:v>
                </c:pt>
                <c:pt idx="9">
                  <c:v>0.09</c:v>
                </c:pt>
                <c:pt idx="10">
                  <c:v>0.1</c:v>
                </c:pt>
                <c:pt idx="11">
                  <c:v>0.11</c:v>
                </c:pt>
                <c:pt idx="12">
                  <c:v>0.16</c:v>
                </c:pt>
                <c:pt idx="13">
                  <c:v>0.27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9909272"/>
        <c:axId val="229909664"/>
      </c:barChart>
      <c:catAx>
        <c:axId val="22990927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229909664"/>
        <c:crosses val="autoZero"/>
        <c:auto val="1"/>
        <c:lblAlgn val="ctr"/>
        <c:lblOffset val="100"/>
        <c:noMultiLvlLbl val="0"/>
      </c:catAx>
      <c:valAx>
        <c:axId val="22990966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crossAx val="2299092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Pt>
            <c:idx val="0"/>
            <c:invertIfNegative val="0"/>
            <c:bubble3D val="0"/>
            <c:explosion val="16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0.47</c:v>
                </c:pt>
                <c:pt idx="1">
                  <c:v>0.54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29903192"/>
        <c:axId val="229902800"/>
      </c:barChart>
      <c:valAx>
        <c:axId val="229902800"/>
        <c:scaling>
          <c:orientation val="minMax"/>
          <c:min val="0"/>
        </c:scaling>
        <c:delete val="0"/>
        <c:axPos val="b"/>
        <c:numFmt formatCode="0%" sourceLinked="1"/>
        <c:majorTickMark val="out"/>
        <c:minorTickMark val="none"/>
        <c:tickLblPos val="nextTo"/>
        <c:crossAx val="229903192"/>
        <c:crosses val="autoZero"/>
        <c:crossBetween val="between"/>
      </c:valAx>
      <c:catAx>
        <c:axId val="2299031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29902800"/>
        <c:crosses val="autoZero"/>
        <c:auto val="1"/>
        <c:lblAlgn val="ctr"/>
        <c:lblOffset val="100"/>
        <c:noMultiLvlLbl val="0"/>
      </c:catAx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Pt>
            <c:idx val="0"/>
            <c:invertIfNegative val="0"/>
            <c:bubble3D val="0"/>
            <c:explosion val="14"/>
          </c:dPt>
          <c:dPt>
            <c:idx val="1"/>
            <c:invertIfNegative val="0"/>
            <c:bubble3D val="0"/>
            <c:explosion val="5"/>
          </c:dPt>
          <c:dPt>
            <c:idx val="2"/>
            <c:invertIfNegative val="0"/>
            <c:bubble3D val="0"/>
            <c:explosion val="2"/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Not Sure</c:v>
                </c:pt>
                <c:pt idx="1">
                  <c:v>No</c:v>
                </c:pt>
                <c:pt idx="2">
                  <c:v>Yes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0.02</c:v>
                </c:pt>
                <c:pt idx="1">
                  <c:v>0.59</c:v>
                </c:pt>
                <c:pt idx="2">
                  <c:v>0.39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29904368"/>
        <c:axId val="229910056"/>
      </c:barChart>
      <c:valAx>
        <c:axId val="22991005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crossAx val="229904368"/>
        <c:crosses val="autoZero"/>
        <c:crossBetween val="between"/>
      </c:valAx>
      <c:catAx>
        <c:axId val="22990436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229910056"/>
        <c:crosses val="autoZero"/>
        <c:auto val="1"/>
        <c:lblAlgn val="ctr"/>
        <c:lblOffset val="100"/>
        <c:noMultiLvlLbl val="0"/>
      </c:catAx>
    </c:plotArea>
    <c:plotVisOnly val="1"/>
    <c:dispBlanksAs val="zero"/>
    <c:showDLblsOverMax val="0"/>
  </c:chart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5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098" y="0"/>
            <a:ext cx="294495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4"/>
            <a:ext cx="294495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098" y="9428164"/>
            <a:ext cx="294495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92678A9-BAA5-411F-ACAC-4778321B1E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2450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Tahoma" charset="0"/>
                <a:cs typeface="+mn-cs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1098" y="0"/>
            <a:ext cx="294495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Tahoma" charset="0"/>
                <a:cs typeface="+mn-cs"/>
              </a:defRPr>
            </a:lvl1pPr>
          </a:lstStyle>
          <a:p>
            <a:pPr>
              <a:defRPr/>
            </a:pPr>
            <a:fld id="{BD7E6C53-5D2C-4FA5-AF50-860446A69C93}" type="datetimeFigureOut">
              <a:rPr lang="en-US"/>
              <a:pPr>
                <a:defRPr/>
              </a:pPr>
              <a:t>11/18/2016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NZ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606" y="4714876"/>
            <a:ext cx="5438464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NZ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495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Tahoma" charset="0"/>
                <a:cs typeface="+mn-cs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1098" y="9428164"/>
            <a:ext cx="294495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Tahoma" charset="0"/>
                <a:cs typeface="+mn-cs"/>
              </a:defRPr>
            </a:lvl1pPr>
          </a:lstStyle>
          <a:p>
            <a:pPr>
              <a:defRPr/>
            </a:pPr>
            <a:fld id="{549251FC-548C-47D5-945A-6F8DB30B21C0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62746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14348" y="3786190"/>
            <a:ext cx="4643470" cy="285752"/>
          </a:xfrm>
        </p:spPr>
        <p:txBody>
          <a:bodyPr>
            <a:noAutofit/>
          </a:bodyPr>
          <a:lstStyle>
            <a:lvl1pPr>
              <a:defRPr sz="14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14348" y="4143380"/>
            <a:ext cx="4643470" cy="285752"/>
          </a:xfrm>
        </p:spPr>
        <p:txBody>
          <a:bodyPr>
            <a:normAutofit/>
          </a:bodyPr>
          <a:lstStyle>
            <a:lvl1pPr>
              <a:defRPr sz="1400" i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572000" y="5786454"/>
            <a:ext cx="4286248" cy="928706"/>
          </a:xfrm>
        </p:spPr>
        <p:txBody>
          <a:bodyPr>
            <a:noAutofit/>
          </a:bodyPr>
          <a:lstStyle>
            <a:lvl1pPr>
              <a:spcBef>
                <a:spcPts val="50"/>
              </a:spcBef>
              <a:defRPr sz="1200" i="0" baseline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defRPr>
            </a:lvl1pPr>
            <a:lvl2pPr>
              <a:defRPr sz="1300" i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defRPr>
            </a:lvl2pPr>
            <a:lvl3pPr>
              <a:defRPr sz="1300" i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defRPr>
            </a:lvl3pPr>
            <a:lvl4pPr algn="l">
              <a:buNone/>
              <a:defRPr sz="1300" i="0">
                <a:solidFill>
                  <a:schemeClr val="bg1">
                    <a:lumMod val="50000"/>
                  </a:schemeClr>
                </a:solidFill>
                <a:latin typeface="Arial Narrow" pitchFamily="34" charset="0"/>
              </a:defRPr>
            </a:lvl4pPr>
            <a:lvl5pPr>
              <a:defRPr sz="1300" i="0">
                <a:latin typeface="Arial Narrow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aluation Pag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4" y="785794"/>
            <a:ext cx="4643470" cy="4286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857250" y="1500188"/>
            <a:ext cx="4643444" cy="3571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b="1"/>
            </a:lvl1pPr>
            <a:lvl2pPr>
              <a:buFontTx/>
              <a:buNone/>
              <a:defRPr b="1"/>
            </a:lvl2pPr>
            <a:lvl3pPr>
              <a:buFontTx/>
              <a:buNone/>
              <a:defRPr b="1"/>
            </a:lvl3pPr>
            <a:lvl4pPr>
              <a:buFontTx/>
              <a:buNone/>
              <a:defRPr b="1"/>
            </a:lvl4pPr>
            <a:lvl5pPr>
              <a:buFontTx/>
              <a:buNone/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857224" y="1857364"/>
            <a:ext cx="4643438" cy="2000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6"/>
          </p:nvPr>
        </p:nvSpPr>
        <p:spPr>
          <a:xfrm>
            <a:off x="1000125" y="6215063"/>
            <a:ext cx="45005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Benchmark Survey</a:t>
            </a:r>
            <a:endParaRPr lang="en-AU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50EBF3-763C-4E83-8244-0C53E015D27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l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857250" y="1428750"/>
            <a:ext cx="7786688" cy="4000500"/>
          </a:xfrm>
        </p:spPr>
        <p:txBody>
          <a:bodyPr/>
          <a:lstStyle>
            <a:lvl1pPr>
              <a:spcAft>
                <a:spcPts val="200"/>
              </a:spcAft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Benchmark Survey</a:t>
            </a:r>
            <a:endParaRPr lang="en-A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ABA83-BF01-4A8C-B27F-9E4ABCA60C9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35462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l Page Sub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785795"/>
            <a:ext cx="7500990" cy="42862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857250" y="1500188"/>
            <a:ext cx="7500938" cy="3571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b="1"/>
            </a:lvl1pPr>
            <a:lvl2pPr>
              <a:buFontTx/>
              <a:buNone/>
              <a:defRPr b="1"/>
            </a:lvl2pPr>
            <a:lvl3pPr>
              <a:buFontTx/>
              <a:buNone/>
              <a:defRPr b="1"/>
            </a:lvl3pPr>
            <a:lvl4pPr>
              <a:buFontTx/>
              <a:buNone/>
              <a:defRPr b="1"/>
            </a:lvl4pPr>
            <a:lvl5pPr>
              <a:buFontTx/>
              <a:buNone/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857224" y="1857364"/>
            <a:ext cx="7500938" cy="39290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Benchmark Survey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A2889-9D48-4172-95F8-152C5EB37E1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6253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l Page Flow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928938" y="2357438"/>
            <a:ext cx="3786187" cy="85725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28938" y="3714750"/>
            <a:ext cx="3786187" cy="1071563"/>
          </a:xfrm>
          <a:prstGeom prst="rect">
            <a:avLst/>
          </a:prstGeom>
          <a:solidFill>
            <a:srgbClr val="FF9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AU">
              <a:solidFill>
                <a:srgbClr val="FFFFFF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4108450" y="2106613"/>
            <a:ext cx="357187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5108575" y="2106613"/>
            <a:ext cx="357187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4608513" y="3463925"/>
            <a:ext cx="357188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857250" y="1500188"/>
            <a:ext cx="3714750" cy="3571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FontTx/>
              <a:buNone/>
              <a:defRPr b="1"/>
            </a:lvl2pPr>
            <a:lvl3pPr>
              <a:buFontTx/>
              <a:buNone/>
              <a:defRPr b="1"/>
            </a:lvl3pPr>
            <a:lvl4pPr>
              <a:buFontTx/>
              <a:buNone/>
              <a:defRPr b="1"/>
            </a:lvl4pPr>
            <a:lvl5pPr>
              <a:buFontTx/>
              <a:buNone/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AU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4929216" y="1500174"/>
            <a:ext cx="3714750" cy="3571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FontTx/>
              <a:buNone/>
              <a:defRPr b="1"/>
            </a:lvl2pPr>
            <a:lvl3pPr>
              <a:buFontTx/>
              <a:buNone/>
              <a:defRPr b="1"/>
            </a:lvl3pPr>
            <a:lvl4pPr>
              <a:buFontTx/>
              <a:buNone/>
              <a:defRPr b="1"/>
            </a:lvl4pPr>
            <a:lvl5pPr>
              <a:buFontTx/>
              <a:buNone/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AU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3071802" y="2500306"/>
            <a:ext cx="3500462" cy="57150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b="0"/>
            </a:lvl1pPr>
            <a:lvl2pPr>
              <a:buFontTx/>
              <a:buNone/>
              <a:defRPr b="1"/>
            </a:lvl2pPr>
            <a:lvl3pPr>
              <a:buFontTx/>
              <a:buNone/>
              <a:defRPr b="1"/>
            </a:lvl3pPr>
            <a:lvl4pPr>
              <a:buFontTx/>
              <a:buNone/>
              <a:defRPr b="1"/>
            </a:lvl4pPr>
            <a:lvl5pPr>
              <a:buFontTx/>
              <a:buNone/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AU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3071802" y="3786190"/>
            <a:ext cx="3500462" cy="21431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b="1"/>
            </a:lvl1pPr>
            <a:lvl2pPr>
              <a:buFontTx/>
              <a:buNone/>
              <a:defRPr b="1"/>
            </a:lvl2pPr>
            <a:lvl3pPr>
              <a:buFontTx/>
              <a:buNone/>
              <a:defRPr b="1"/>
            </a:lvl3pPr>
            <a:lvl4pPr>
              <a:buFontTx/>
              <a:buNone/>
              <a:defRPr b="1"/>
            </a:lvl4pPr>
            <a:lvl5pPr>
              <a:buFontTx/>
              <a:buNone/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9"/>
          </p:nvPr>
        </p:nvSpPr>
        <p:spPr>
          <a:xfrm>
            <a:off x="3071803" y="4000504"/>
            <a:ext cx="3500462" cy="642942"/>
          </a:xfrm>
        </p:spPr>
        <p:txBody>
          <a:bodyPr/>
          <a:lstStyle>
            <a:lvl1pPr>
              <a:buClr>
                <a:schemeClr val="bg1"/>
              </a:buClr>
              <a:defRPr/>
            </a:lvl1pPr>
            <a:lvl2pPr>
              <a:buClr>
                <a:schemeClr val="bg1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Benchmark Survey</a:t>
            </a:r>
            <a:endParaRPr lang="en-AU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5B672-03B0-44DB-930C-648FDA0153F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45946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l Page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857250" y="1500188"/>
            <a:ext cx="3714750" cy="357187"/>
          </a:xfrm>
          <a:prstGeom prst="rect">
            <a:avLst/>
          </a:prstGeom>
          <a:solidFill>
            <a:srgbClr val="FF9900"/>
          </a:solidFill>
        </p:spPr>
        <p:txBody>
          <a:bodyPr/>
          <a:lstStyle>
            <a:lvl1pPr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b="1"/>
            </a:lvl2pPr>
            <a:lvl3pPr>
              <a:buFontTx/>
              <a:buNone/>
              <a:defRPr b="1"/>
            </a:lvl3pPr>
            <a:lvl4pPr>
              <a:buFontTx/>
              <a:buNone/>
              <a:defRPr b="1"/>
            </a:lvl4pPr>
            <a:lvl5pPr>
              <a:buFontTx/>
              <a:buNone/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AU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4929216" y="1500174"/>
            <a:ext cx="3714750" cy="357187"/>
          </a:xfrm>
          <a:prstGeom prst="rect">
            <a:avLst/>
          </a:prstGeom>
          <a:solidFill>
            <a:srgbClr val="FF9900"/>
          </a:solidFill>
        </p:spPr>
        <p:txBody>
          <a:bodyPr/>
          <a:lstStyle>
            <a:lvl1pPr>
              <a:buFontTx/>
              <a:buNone/>
              <a:defRPr b="1">
                <a:solidFill>
                  <a:schemeClr val="bg1"/>
                </a:solidFill>
                <a:latin typeface="+mj-lt"/>
              </a:defRPr>
            </a:lvl1pPr>
            <a:lvl2pPr>
              <a:buFontTx/>
              <a:buNone/>
              <a:defRPr b="1"/>
            </a:lvl2pPr>
            <a:lvl3pPr>
              <a:buFontTx/>
              <a:buNone/>
              <a:defRPr b="1"/>
            </a:lvl3pPr>
            <a:lvl4pPr>
              <a:buFontTx/>
              <a:buNone/>
              <a:defRPr b="1"/>
            </a:lvl4pPr>
            <a:lvl5pPr>
              <a:buFontTx/>
              <a:buNone/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AU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9"/>
          </p:nvPr>
        </p:nvSpPr>
        <p:spPr>
          <a:xfrm>
            <a:off x="857224" y="1928802"/>
            <a:ext cx="3714776" cy="3429024"/>
          </a:xfrm>
          <a:ln>
            <a:solidFill>
              <a:srgbClr val="FF9900"/>
            </a:solidFill>
          </a:ln>
        </p:spPr>
        <p:txBody>
          <a:bodyPr/>
          <a:lstStyle>
            <a:lvl1pPr>
              <a:buClr>
                <a:srgbClr val="FF9900"/>
              </a:buClr>
              <a:defRPr>
                <a:latin typeface="+mj-lt"/>
              </a:defRPr>
            </a:lvl1pPr>
            <a:lvl2pPr>
              <a:buClr>
                <a:srgbClr val="FF9900"/>
              </a:buCl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22"/>
          </p:nvPr>
        </p:nvSpPr>
        <p:spPr>
          <a:xfrm>
            <a:off x="4929190" y="1928802"/>
            <a:ext cx="3714776" cy="3429024"/>
          </a:xfrm>
          <a:ln>
            <a:solidFill>
              <a:srgbClr val="FF9900"/>
            </a:solidFill>
          </a:ln>
        </p:spPr>
        <p:txBody>
          <a:bodyPr/>
          <a:lstStyle>
            <a:lvl1pPr>
              <a:buClr>
                <a:srgbClr val="FF9900"/>
              </a:buClr>
              <a:defRPr>
                <a:latin typeface="+mj-lt"/>
              </a:defRPr>
            </a:lvl1pPr>
            <a:lvl2pPr>
              <a:buClr>
                <a:srgbClr val="FF9900"/>
              </a:buCl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en-AU" smtClean="0"/>
              <a:t>Benchmark Survey</a:t>
            </a:r>
            <a:endParaRPr lang="en-AU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fld id="{D73307E9-CAD7-4868-BB95-C754CB352CF2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00096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l Page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4" y="785794"/>
            <a:ext cx="6715172" cy="4286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857250" y="1500188"/>
            <a:ext cx="3714750" cy="3571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  <a:lvl2pPr>
              <a:buFontTx/>
              <a:buNone/>
              <a:defRPr b="1"/>
            </a:lvl2pPr>
            <a:lvl3pPr>
              <a:buFontTx/>
              <a:buNone/>
              <a:defRPr b="1"/>
            </a:lvl3pPr>
            <a:lvl4pPr>
              <a:buFontTx/>
              <a:buNone/>
              <a:defRPr b="1"/>
            </a:lvl4pPr>
            <a:lvl5pPr>
              <a:buFontTx/>
              <a:buNone/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AU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857250" y="2071688"/>
            <a:ext cx="6715125" cy="285750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buNone/>
              <a:defRPr baseline="0">
                <a:latin typeface="+mj-lt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AU" noProof="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en-AU" smtClean="0"/>
              <a:t>Benchmark Survey</a:t>
            </a:r>
            <a:endParaRPr lang="en-AU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fld id="{C1566C30-AE1E-44DB-873A-D9FE8C3A86A2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383152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l Pag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2"/>
          </p:nvPr>
        </p:nvSpPr>
        <p:spPr>
          <a:xfrm>
            <a:off x="857250" y="1571625"/>
            <a:ext cx="7786688" cy="4214813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 lvl="0"/>
            <a:endParaRPr lang="en-NZ" noProof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en-AU" smtClean="0"/>
              <a:t>Benchmark Survey</a:t>
            </a:r>
            <a:endParaRPr lang="en-A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fld id="{0416B695-F92B-4AB1-9A80-E68B1422AF31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968781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aluation Pag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4" y="785794"/>
            <a:ext cx="4643470" cy="42862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857250" y="1500188"/>
            <a:ext cx="4643444" cy="3571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b="1">
                <a:latin typeface="+mj-lt"/>
              </a:defRPr>
            </a:lvl1pPr>
            <a:lvl2pPr>
              <a:buFontTx/>
              <a:buNone/>
              <a:defRPr b="1"/>
            </a:lvl2pPr>
            <a:lvl3pPr>
              <a:buFontTx/>
              <a:buNone/>
              <a:defRPr b="1"/>
            </a:lvl3pPr>
            <a:lvl4pPr>
              <a:buFontTx/>
              <a:buNone/>
              <a:defRPr b="1"/>
            </a:lvl4pPr>
            <a:lvl5pPr>
              <a:buFontTx/>
              <a:buNone/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857224" y="1857364"/>
            <a:ext cx="4643438" cy="2000250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6"/>
          </p:nvPr>
        </p:nvSpPr>
        <p:spPr>
          <a:xfrm>
            <a:off x="1000125" y="6215063"/>
            <a:ext cx="4500563" cy="3651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en-AU" smtClean="0"/>
              <a:t>Benchmark Survey</a:t>
            </a:r>
            <a:endParaRPr lang="en-AU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fld id="{3D50EBF3-763C-4E83-8244-0C53E015D272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5655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bg>
      <p:bgPr>
        <a:blipFill dpi="0" rotWithShape="0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99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14348" y="3786190"/>
            <a:ext cx="4643470" cy="285752"/>
          </a:xfrm>
        </p:spPr>
        <p:txBody>
          <a:bodyPr>
            <a:noAutofit/>
          </a:bodyPr>
          <a:lstStyle>
            <a:lvl1pPr>
              <a:defRPr sz="1400">
                <a:solidFill>
                  <a:srgbClr val="FF990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714348" y="5786454"/>
            <a:ext cx="4643470" cy="857256"/>
          </a:xfrm>
        </p:spPr>
        <p:txBody>
          <a:bodyPr/>
          <a:lstStyle>
            <a:lvl1pPr>
              <a:spcBef>
                <a:spcPts val="0"/>
              </a:spcBef>
              <a:defRPr i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714348" y="4143380"/>
            <a:ext cx="4643470" cy="285752"/>
          </a:xfrm>
        </p:spPr>
        <p:txBody>
          <a:bodyPr>
            <a:normAutofit/>
          </a:bodyPr>
          <a:lstStyle>
            <a:lvl1pPr>
              <a:defRPr sz="1400" i="0">
                <a:solidFill>
                  <a:srgbClr val="FF99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810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Market Research Report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945313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/>
              <a:t>Public Perceptions of Christian Values</a:t>
            </a:r>
          </a:p>
          <a:p>
            <a:r>
              <a:rPr lang="en-US"/>
              <a:t>Prepared for United Future Party by  </a:t>
            </a: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Benchmark Survey</a:t>
            </a:r>
            <a:endParaRPr lang="en-US"/>
          </a:p>
        </p:txBody>
      </p:sp>
      <p:sp>
        <p:nvSpPr>
          <p:cNvPr id="6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0C6F22DE-E7AB-465B-BFC5-AA89567502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l Pa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857250" y="1428750"/>
            <a:ext cx="7786688" cy="4000500"/>
          </a:xfrm>
        </p:spPr>
        <p:txBody>
          <a:bodyPr/>
          <a:lstStyle>
            <a:lvl1pPr>
              <a:spcAft>
                <a:spcPts val="200"/>
              </a:spcAft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395536" y="6492875"/>
            <a:ext cx="40005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Benchmark Survey</a:t>
            </a:r>
            <a:endParaRPr lang="en-A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0" y="6492875"/>
            <a:ext cx="4191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ABA83-BF01-4A8C-B27F-9E4ABCA60C9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l Page Sub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785795"/>
            <a:ext cx="7500990" cy="428628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857250" y="1500188"/>
            <a:ext cx="7500938" cy="3571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b="1"/>
            </a:lvl1pPr>
            <a:lvl2pPr>
              <a:buFontTx/>
              <a:buNone/>
              <a:defRPr b="1"/>
            </a:lvl2pPr>
            <a:lvl3pPr>
              <a:buFontTx/>
              <a:buNone/>
              <a:defRPr b="1"/>
            </a:lvl3pPr>
            <a:lvl4pPr>
              <a:buFontTx/>
              <a:buNone/>
              <a:defRPr b="1"/>
            </a:lvl4pPr>
            <a:lvl5pPr>
              <a:buFontTx/>
              <a:buNone/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857224" y="1857364"/>
            <a:ext cx="7500938" cy="39290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Benchmark Survey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0" y="6492875"/>
            <a:ext cx="4191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A2889-9D48-4172-95F8-152C5EB37E1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l Page Flow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928938" y="2357438"/>
            <a:ext cx="3786187" cy="857250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AU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28938" y="3714750"/>
            <a:ext cx="3786187" cy="1071563"/>
          </a:xfrm>
          <a:prstGeom prst="rect">
            <a:avLst/>
          </a:prstGeom>
          <a:solidFill>
            <a:srgbClr val="FF9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AU">
              <a:solidFill>
                <a:srgbClr val="FFFFFF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4108450" y="2106613"/>
            <a:ext cx="357187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5108575" y="2106613"/>
            <a:ext cx="357187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4608513" y="3463925"/>
            <a:ext cx="357188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857250" y="1500188"/>
            <a:ext cx="3714750" cy="3571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FontTx/>
              <a:buNone/>
              <a:defRPr b="1"/>
            </a:lvl2pPr>
            <a:lvl3pPr>
              <a:buFontTx/>
              <a:buNone/>
              <a:defRPr b="1"/>
            </a:lvl3pPr>
            <a:lvl4pPr>
              <a:buFontTx/>
              <a:buNone/>
              <a:defRPr b="1"/>
            </a:lvl4pPr>
            <a:lvl5pPr>
              <a:buFontTx/>
              <a:buNone/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AU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4929216" y="1500174"/>
            <a:ext cx="3714750" cy="3571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FontTx/>
              <a:buNone/>
              <a:defRPr b="1"/>
            </a:lvl2pPr>
            <a:lvl3pPr>
              <a:buFontTx/>
              <a:buNone/>
              <a:defRPr b="1"/>
            </a:lvl3pPr>
            <a:lvl4pPr>
              <a:buFontTx/>
              <a:buNone/>
              <a:defRPr b="1"/>
            </a:lvl4pPr>
            <a:lvl5pPr>
              <a:buFontTx/>
              <a:buNone/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AU" dirty="0"/>
          </a:p>
        </p:txBody>
      </p:sp>
      <p:sp>
        <p:nvSpPr>
          <p:cNvPr id="14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3071802" y="2500306"/>
            <a:ext cx="3500462" cy="57150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b="0"/>
            </a:lvl1pPr>
            <a:lvl2pPr>
              <a:buFontTx/>
              <a:buNone/>
              <a:defRPr b="1"/>
            </a:lvl2pPr>
            <a:lvl3pPr>
              <a:buFontTx/>
              <a:buNone/>
              <a:defRPr b="1"/>
            </a:lvl3pPr>
            <a:lvl4pPr>
              <a:buFontTx/>
              <a:buNone/>
              <a:defRPr b="1"/>
            </a:lvl4pPr>
            <a:lvl5pPr>
              <a:buFontTx/>
              <a:buNone/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AU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3071802" y="3786190"/>
            <a:ext cx="3500462" cy="214314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b="1"/>
            </a:lvl1pPr>
            <a:lvl2pPr>
              <a:buFontTx/>
              <a:buNone/>
              <a:defRPr b="1"/>
            </a:lvl2pPr>
            <a:lvl3pPr>
              <a:buFontTx/>
              <a:buNone/>
              <a:defRPr b="1"/>
            </a:lvl3pPr>
            <a:lvl4pPr>
              <a:buFontTx/>
              <a:buNone/>
              <a:defRPr b="1"/>
            </a:lvl4pPr>
            <a:lvl5pPr>
              <a:buFontTx/>
              <a:buNone/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9"/>
          </p:nvPr>
        </p:nvSpPr>
        <p:spPr>
          <a:xfrm>
            <a:off x="3071803" y="4000504"/>
            <a:ext cx="3500462" cy="642942"/>
          </a:xfrm>
        </p:spPr>
        <p:txBody>
          <a:bodyPr/>
          <a:lstStyle>
            <a:lvl1pPr>
              <a:buClr>
                <a:schemeClr val="bg1"/>
              </a:buClr>
              <a:defRPr/>
            </a:lvl1pPr>
            <a:lvl2pPr>
              <a:buClr>
                <a:schemeClr val="bg1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Benchmark Survey</a:t>
            </a:r>
            <a:endParaRPr lang="en-AU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5B672-03B0-44DB-930C-648FDA0153F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l Page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857250" y="1500188"/>
            <a:ext cx="3714750" cy="357187"/>
          </a:xfrm>
          <a:prstGeom prst="rect">
            <a:avLst/>
          </a:prstGeom>
          <a:solidFill>
            <a:srgbClr val="FF9900"/>
          </a:solidFill>
        </p:spPr>
        <p:txBody>
          <a:bodyPr/>
          <a:lstStyle>
            <a:lvl1pPr>
              <a:buFontTx/>
              <a:buNone/>
              <a:defRPr b="1">
                <a:solidFill>
                  <a:schemeClr val="bg1"/>
                </a:solidFill>
              </a:defRPr>
            </a:lvl1pPr>
            <a:lvl2pPr>
              <a:buFontTx/>
              <a:buNone/>
              <a:defRPr b="1"/>
            </a:lvl2pPr>
            <a:lvl3pPr>
              <a:buFontTx/>
              <a:buNone/>
              <a:defRPr b="1"/>
            </a:lvl3pPr>
            <a:lvl4pPr>
              <a:buFontTx/>
              <a:buNone/>
              <a:defRPr b="1"/>
            </a:lvl4pPr>
            <a:lvl5pPr>
              <a:buFontTx/>
              <a:buNone/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AU" dirty="0"/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4929216" y="1500174"/>
            <a:ext cx="3714750" cy="357187"/>
          </a:xfrm>
          <a:prstGeom prst="rect">
            <a:avLst/>
          </a:prstGeom>
          <a:solidFill>
            <a:srgbClr val="FF9900"/>
          </a:solidFill>
        </p:spPr>
        <p:txBody>
          <a:bodyPr/>
          <a:lstStyle>
            <a:lvl1pPr>
              <a:buFontTx/>
              <a:buNone/>
              <a:defRPr b="1">
                <a:solidFill>
                  <a:schemeClr val="bg1"/>
                </a:solidFill>
              </a:defRPr>
            </a:lvl1pPr>
            <a:lvl2pPr>
              <a:buFontTx/>
              <a:buNone/>
              <a:defRPr b="1"/>
            </a:lvl2pPr>
            <a:lvl3pPr>
              <a:buFontTx/>
              <a:buNone/>
              <a:defRPr b="1"/>
            </a:lvl3pPr>
            <a:lvl4pPr>
              <a:buFontTx/>
              <a:buNone/>
              <a:defRPr b="1"/>
            </a:lvl4pPr>
            <a:lvl5pPr>
              <a:buFontTx/>
              <a:buNone/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AU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9"/>
          </p:nvPr>
        </p:nvSpPr>
        <p:spPr>
          <a:xfrm>
            <a:off x="857224" y="1928802"/>
            <a:ext cx="3714776" cy="3429024"/>
          </a:xfrm>
          <a:ln>
            <a:solidFill>
              <a:srgbClr val="FF9900"/>
            </a:solidFill>
          </a:ln>
        </p:spPr>
        <p:txBody>
          <a:bodyPr/>
          <a:lstStyle>
            <a:lvl1pPr>
              <a:buClr>
                <a:srgbClr val="FF9900"/>
              </a:buClr>
              <a:defRPr/>
            </a:lvl1pPr>
            <a:lvl2pPr>
              <a:buClr>
                <a:srgbClr val="FF9900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22"/>
          </p:nvPr>
        </p:nvSpPr>
        <p:spPr>
          <a:xfrm>
            <a:off x="4929190" y="1928802"/>
            <a:ext cx="3714776" cy="3429024"/>
          </a:xfrm>
          <a:ln>
            <a:solidFill>
              <a:srgbClr val="FF9900"/>
            </a:solidFill>
          </a:ln>
        </p:spPr>
        <p:txBody>
          <a:bodyPr/>
          <a:lstStyle>
            <a:lvl1pPr>
              <a:buClr>
                <a:srgbClr val="FF9900"/>
              </a:buClr>
              <a:defRPr/>
            </a:lvl1pPr>
            <a:lvl2pPr>
              <a:buClr>
                <a:srgbClr val="FF9900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Benchmark Survey</a:t>
            </a:r>
            <a:endParaRPr lang="en-AU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307E9-CAD7-4868-BB95-C754CB352CF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l Page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4" y="785794"/>
            <a:ext cx="6715172" cy="4286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857250" y="1500188"/>
            <a:ext cx="3714750" cy="357187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buFontTx/>
              <a:buNone/>
              <a:defRPr b="1"/>
            </a:lvl2pPr>
            <a:lvl3pPr>
              <a:buFontTx/>
              <a:buNone/>
              <a:defRPr b="1"/>
            </a:lvl3pPr>
            <a:lvl4pPr>
              <a:buFontTx/>
              <a:buNone/>
              <a:defRPr b="1"/>
            </a:lvl4pPr>
            <a:lvl5pPr>
              <a:buFontTx/>
              <a:buNone/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AU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857250" y="2071688"/>
            <a:ext cx="6715125" cy="285750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buNone/>
              <a:defRPr baseline="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AU" noProof="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Benchmark Survey</a:t>
            </a:r>
            <a:endParaRPr lang="en-AU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66C30-AE1E-44DB-873A-D9FE8C3A86A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nal Pag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2"/>
          </p:nvPr>
        </p:nvSpPr>
        <p:spPr>
          <a:xfrm>
            <a:off x="857250" y="1571625"/>
            <a:ext cx="7786688" cy="4214813"/>
          </a:xfrm>
        </p:spPr>
        <p:txBody>
          <a:bodyPr/>
          <a:lstStyle/>
          <a:p>
            <a:pPr lvl="0"/>
            <a:endParaRPr lang="en-NZ" noProof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smtClean="0"/>
              <a:t>Benchmark Survey</a:t>
            </a:r>
            <a:endParaRPr lang="en-A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6B695-F92B-4AB1-9A80-E68B1422AF3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Placeholder 1"/>
          <p:cNvSpPr>
            <a:spLocks noGrp="1"/>
          </p:cNvSpPr>
          <p:nvPr>
            <p:ph type="title"/>
          </p:nvPr>
        </p:nvSpPr>
        <p:spPr bwMode="auto">
          <a:xfrm>
            <a:off x="714375" y="3071813"/>
            <a:ext cx="464343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14375" y="3786188"/>
            <a:ext cx="464343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4375" y="41433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Century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Century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Century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Century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defRPr sz="1200" i="1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Placeholder 1"/>
          <p:cNvSpPr>
            <a:spLocks noGrp="1"/>
          </p:cNvSpPr>
          <p:nvPr>
            <p:ph type="title"/>
          </p:nvPr>
        </p:nvSpPr>
        <p:spPr bwMode="auto">
          <a:xfrm>
            <a:off x="857250" y="785813"/>
            <a:ext cx="77866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0125" y="6215063"/>
            <a:ext cx="4000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fontAlgn="auto" hangingPunct="0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AU" smtClean="0"/>
              <a:t>Benchmark Survey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1500" y="6215063"/>
            <a:ext cx="4191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FF9900"/>
                </a:solidFill>
                <a:latin typeface="+mj-lt"/>
                <a:cs typeface="Arial" charset="0"/>
              </a:defRPr>
            </a:lvl1pPr>
          </a:lstStyle>
          <a:p>
            <a:pPr>
              <a:defRPr/>
            </a:pPr>
            <a:fld id="{AF6C51F4-C869-47B3-ABF2-435C35B1AA10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sp>
        <p:nvSpPr>
          <p:cNvPr id="16389" name="Text Placeholder 6"/>
          <p:cNvSpPr>
            <a:spLocks noGrp="1"/>
          </p:cNvSpPr>
          <p:nvPr>
            <p:ph type="body" idx="1"/>
          </p:nvPr>
        </p:nvSpPr>
        <p:spPr bwMode="auto">
          <a:xfrm>
            <a:off x="857250" y="1500188"/>
            <a:ext cx="78295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80" r:id="rId3"/>
    <p:sldLayoutId id="2147483774" r:id="rId4"/>
    <p:sldLayoutId id="2147483775" r:id="rId5"/>
    <p:sldLayoutId id="2147483776" r:id="rId6"/>
    <p:sldLayoutId id="2147483781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FF99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FF99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FF99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FF99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FF99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B77A00"/>
          </a:solidFill>
          <a:latin typeface="Century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B77A00"/>
          </a:solidFill>
          <a:latin typeface="Century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B77A00"/>
          </a:solidFill>
          <a:latin typeface="Century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B77A00"/>
          </a:solidFill>
          <a:latin typeface="Century" pitchFamily="18" charset="0"/>
        </a:defRPr>
      </a:lvl9pPr>
    </p:titleStyle>
    <p:bodyStyle>
      <a:lvl1pPr marL="180975" indent="-180975" algn="l" rtl="0" eaLnBrk="0" fontAlgn="base" hangingPunct="0">
        <a:spcBef>
          <a:spcPts val="300"/>
        </a:spcBef>
        <a:spcAft>
          <a:spcPts val="200"/>
        </a:spcAft>
        <a:buClr>
          <a:srgbClr val="FF9900"/>
        </a:buClr>
        <a:buSzPct val="100000"/>
        <a:buFont typeface="Arial" charset="0"/>
        <a:buChar char="►"/>
        <a:defRPr sz="1200" kern="1200">
          <a:solidFill>
            <a:schemeClr val="tx1"/>
          </a:solidFill>
          <a:latin typeface="+mj-lt"/>
          <a:ea typeface="+mn-ea"/>
          <a:cs typeface="Arial" pitchFamily="34" charset="0"/>
        </a:defRPr>
      </a:lvl1pPr>
      <a:lvl2pPr marL="442913" indent="-261938" algn="l" rtl="0" eaLnBrk="0" fontAlgn="base" hangingPunct="0">
        <a:spcBef>
          <a:spcPts val="300"/>
        </a:spcBef>
        <a:spcAft>
          <a:spcPct val="0"/>
        </a:spcAft>
        <a:buClr>
          <a:srgbClr val="FF9900"/>
        </a:buClr>
        <a:buFont typeface="Wingdings" pitchFamily="2" charset="2"/>
        <a:buChar char="Ø"/>
        <a:defRPr sz="1200" kern="1200">
          <a:solidFill>
            <a:schemeClr val="tx1"/>
          </a:solidFill>
          <a:latin typeface="+mj-lt"/>
          <a:ea typeface="+mn-ea"/>
          <a:cs typeface="Arial" pitchFamily="34" charset="0"/>
        </a:defRPr>
      </a:lvl2pPr>
      <a:lvl3pPr marL="715963" indent="-273050" algn="l" rtl="0" eaLnBrk="0" fontAlgn="base" hangingPunct="0">
        <a:spcBef>
          <a:spcPts val="300"/>
        </a:spcBef>
        <a:spcAft>
          <a:spcPct val="0"/>
        </a:spcAft>
        <a:buClr>
          <a:srgbClr val="7F7F7F"/>
        </a:buClr>
        <a:buSzPct val="100000"/>
        <a:buFont typeface="Arial" charset="0"/>
        <a:buChar char="►"/>
        <a:defRPr sz="1200" kern="1200">
          <a:solidFill>
            <a:schemeClr val="tx1"/>
          </a:solidFill>
          <a:latin typeface="+mj-lt"/>
          <a:ea typeface="+mn-ea"/>
          <a:cs typeface="Arial" pitchFamily="34" charset="0"/>
        </a:defRPr>
      </a:lvl3pPr>
      <a:lvl4pPr marL="987425" indent="-271463" algn="l" rtl="0" eaLnBrk="0" fontAlgn="base" hangingPunct="0">
        <a:spcBef>
          <a:spcPts val="300"/>
        </a:spcBef>
        <a:spcAft>
          <a:spcPct val="0"/>
        </a:spcAft>
        <a:buClr>
          <a:srgbClr val="7F7F7F"/>
        </a:buClr>
        <a:buFont typeface="Wingdings" pitchFamily="2" charset="2"/>
        <a:buChar char="Ø"/>
        <a:defRPr sz="1200" kern="1200">
          <a:solidFill>
            <a:schemeClr val="tx1"/>
          </a:solidFill>
          <a:latin typeface="+mj-lt"/>
          <a:ea typeface="+mn-ea"/>
          <a:cs typeface="Arial" pitchFamily="34" charset="0"/>
        </a:defRPr>
      </a:lvl4pPr>
      <a:lvl5pPr marL="1258888" indent="-276225" algn="l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1200" kern="1200">
          <a:solidFill>
            <a:schemeClr val="tx1"/>
          </a:solidFill>
          <a:latin typeface="+mj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Placeholder 1"/>
          <p:cNvSpPr>
            <a:spLocks noGrp="1"/>
          </p:cNvSpPr>
          <p:nvPr>
            <p:ph type="title"/>
          </p:nvPr>
        </p:nvSpPr>
        <p:spPr bwMode="auto">
          <a:xfrm>
            <a:off x="857250" y="785813"/>
            <a:ext cx="77866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0125" y="6215063"/>
            <a:ext cx="40005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fontAlgn="auto" hangingPunct="0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>
                    <a:lumMod val="50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AU" smtClean="0"/>
              <a:t>Benchmark Survey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1500" y="6215063"/>
            <a:ext cx="4191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rgbClr val="FF9900"/>
                </a:solidFill>
                <a:latin typeface="+mj-lt"/>
                <a:cs typeface="Arial" charset="0"/>
              </a:defRPr>
            </a:lvl1pPr>
          </a:lstStyle>
          <a:p>
            <a:pPr>
              <a:defRPr/>
            </a:pPr>
            <a:fld id="{AF6C51F4-C869-47B3-ABF2-435C35B1AA10}" type="slidenum">
              <a:rPr lang="en-AU" smtClean="0"/>
              <a:pPr>
                <a:defRPr/>
              </a:pPr>
              <a:t>‹#›</a:t>
            </a:fld>
            <a:endParaRPr lang="en-AU"/>
          </a:p>
        </p:txBody>
      </p:sp>
      <p:sp>
        <p:nvSpPr>
          <p:cNvPr id="16389" name="Text Placeholder 6"/>
          <p:cNvSpPr>
            <a:spLocks noGrp="1"/>
          </p:cNvSpPr>
          <p:nvPr>
            <p:ph type="body" idx="1"/>
          </p:nvPr>
        </p:nvSpPr>
        <p:spPr bwMode="auto">
          <a:xfrm>
            <a:off x="857250" y="1500188"/>
            <a:ext cx="78295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</p:spTree>
    <p:extLst>
      <p:ext uri="{BB962C8B-B14F-4D97-AF65-F5344CB8AC3E}">
        <p14:creationId xmlns:p14="http://schemas.microsoft.com/office/powerpoint/2010/main" val="3532789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FF99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FF99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FF99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FF99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FF99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B77A00"/>
          </a:solidFill>
          <a:latin typeface="Century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B77A00"/>
          </a:solidFill>
          <a:latin typeface="Century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B77A00"/>
          </a:solidFill>
          <a:latin typeface="Century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B77A00"/>
          </a:solidFill>
          <a:latin typeface="Century" pitchFamily="18" charset="0"/>
        </a:defRPr>
      </a:lvl9pPr>
    </p:titleStyle>
    <p:bodyStyle>
      <a:lvl1pPr marL="180975" indent="-180975" algn="l" rtl="0" eaLnBrk="0" fontAlgn="base" hangingPunct="0">
        <a:spcBef>
          <a:spcPts val="300"/>
        </a:spcBef>
        <a:spcAft>
          <a:spcPts val="200"/>
        </a:spcAft>
        <a:buClr>
          <a:srgbClr val="FF9900"/>
        </a:buClr>
        <a:buSzPct val="100000"/>
        <a:buFont typeface="Arial" charset="0"/>
        <a:buChar char="►"/>
        <a:defRPr sz="1200" kern="1200">
          <a:solidFill>
            <a:schemeClr val="tx1"/>
          </a:solidFill>
          <a:latin typeface="+mj-lt"/>
          <a:ea typeface="+mn-ea"/>
          <a:cs typeface="Arial" pitchFamily="34" charset="0"/>
        </a:defRPr>
      </a:lvl1pPr>
      <a:lvl2pPr marL="442913" indent="-261938" algn="l" rtl="0" eaLnBrk="0" fontAlgn="base" hangingPunct="0">
        <a:spcBef>
          <a:spcPts val="300"/>
        </a:spcBef>
        <a:spcAft>
          <a:spcPct val="0"/>
        </a:spcAft>
        <a:buClr>
          <a:srgbClr val="FF9900"/>
        </a:buClr>
        <a:buFont typeface="Wingdings" pitchFamily="2" charset="2"/>
        <a:buChar char="Ø"/>
        <a:defRPr sz="1200" kern="1200">
          <a:solidFill>
            <a:schemeClr val="tx1"/>
          </a:solidFill>
          <a:latin typeface="+mj-lt"/>
          <a:ea typeface="+mn-ea"/>
          <a:cs typeface="Arial" pitchFamily="34" charset="0"/>
        </a:defRPr>
      </a:lvl2pPr>
      <a:lvl3pPr marL="715963" indent="-273050" algn="l" rtl="0" eaLnBrk="0" fontAlgn="base" hangingPunct="0">
        <a:spcBef>
          <a:spcPts val="300"/>
        </a:spcBef>
        <a:spcAft>
          <a:spcPct val="0"/>
        </a:spcAft>
        <a:buClr>
          <a:srgbClr val="7F7F7F"/>
        </a:buClr>
        <a:buSzPct val="100000"/>
        <a:buFont typeface="Arial" charset="0"/>
        <a:buChar char="►"/>
        <a:defRPr sz="1200" kern="1200">
          <a:solidFill>
            <a:schemeClr val="tx1"/>
          </a:solidFill>
          <a:latin typeface="+mj-lt"/>
          <a:ea typeface="+mn-ea"/>
          <a:cs typeface="Arial" pitchFamily="34" charset="0"/>
        </a:defRPr>
      </a:lvl3pPr>
      <a:lvl4pPr marL="987425" indent="-271463" algn="l" rtl="0" eaLnBrk="0" fontAlgn="base" hangingPunct="0">
        <a:spcBef>
          <a:spcPts val="300"/>
        </a:spcBef>
        <a:spcAft>
          <a:spcPct val="0"/>
        </a:spcAft>
        <a:buClr>
          <a:srgbClr val="7F7F7F"/>
        </a:buClr>
        <a:buFont typeface="Wingdings" pitchFamily="2" charset="2"/>
        <a:buChar char="Ø"/>
        <a:defRPr sz="1200" kern="1200">
          <a:solidFill>
            <a:schemeClr val="tx1"/>
          </a:solidFill>
          <a:latin typeface="+mj-lt"/>
          <a:ea typeface="+mn-ea"/>
          <a:cs typeface="Arial" pitchFamily="34" charset="0"/>
        </a:defRPr>
      </a:lvl4pPr>
      <a:lvl5pPr marL="1258888" indent="-276225" algn="l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–"/>
        <a:defRPr sz="1200" kern="1200">
          <a:solidFill>
            <a:schemeClr val="tx1"/>
          </a:solidFill>
          <a:latin typeface="+mj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2132856"/>
            <a:ext cx="6665394" cy="1143008"/>
          </a:xfrm>
        </p:spPr>
        <p:txBody>
          <a:bodyPr/>
          <a:lstStyle/>
          <a:p>
            <a:r>
              <a:rPr lang="en-US" sz="3200" dirty="0" smtClean="0"/>
              <a:t>Monitoring the refreshed MTA brand</a:t>
            </a:r>
            <a:br>
              <a:rPr lang="en-US" sz="3200" dirty="0" smtClean="0"/>
            </a:br>
            <a:r>
              <a:rPr lang="en-US" dirty="0" smtClean="0"/>
              <a:t>Benchmark survey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quarter" idx="11"/>
          </p:nvPr>
        </p:nvSpPr>
        <p:spPr>
          <a:xfrm>
            <a:off x="611560" y="2924944"/>
            <a:ext cx="6072187" cy="1428750"/>
          </a:xfrm>
        </p:spPr>
        <p:txBody>
          <a:bodyPr/>
          <a:lstStyle/>
          <a:p>
            <a:pPr marL="0" indent="0"/>
            <a:endParaRPr lang="en-US" dirty="0" smtClean="0">
              <a:latin typeface="+mj-lt"/>
              <a:cs typeface="Arial" charset="0"/>
            </a:endParaRPr>
          </a:p>
          <a:p>
            <a:pPr marL="0" indent="0"/>
            <a:endParaRPr lang="en-US" dirty="0" smtClean="0">
              <a:latin typeface="+mj-lt"/>
              <a:cs typeface="Arial" charset="0"/>
            </a:endParaRPr>
          </a:p>
          <a:p>
            <a:pPr marL="0" indent="0"/>
            <a:r>
              <a:rPr lang="en-US" sz="2000" dirty="0" smtClean="0">
                <a:latin typeface="+mj-lt"/>
                <a:cs typeface="Arial" charset="0"/>
              </a:rPr>
              <a:t>Prepared for Motor Trade Association</a:t>
            </a:r>
          </a:p>
          <a:p>
            <a:pPr marL="0" indent="0"/>
            <a:r>
              <a:rPr lang="en-US" dirty="0" smtClean="0">
                <a:latin typeface="+mj-lt"/>
                <a:cs typeface="Arial" charset="0"/>
              </a:rPr>
              <a:t>June 2015</a:t>
            </a:r>
          </a:p>
        </p:txBody>
      </p:sp>
      <p:sp>
        <p:nvSpPr>
          <p:cNvPr id="225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pic>
        <p:nvPicPr>
          <p:cNvPr id="1026" name="Picture 2" descr="\\Link\working$\Research\Ignite\Clients\MTA\2015 brand monitor\MTA 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810" y="5733256"/>
            <a:ext cx="995189" cy="995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Slide Number Placeholder 6"/>
          <p:cNvSpPr>
            <a:spLocks noGrp="1"/>
          </p:cNvSpPr>
          <p:nvPr>
            <p:ph type="sldNum" sz="quarter" idx="17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557A59-3B9D-40E8-A0FC-207D8A91B2F3}" type="slidenum">
              <a:rPr lang="en-AU" smtClean="0"/>
              <a:pPr/>
              <a:t>2</a:t>
            </a:fld>
            <a:endParaRPr lang="en-AU" dirty="0" smtClean="0"/>
          </a:p>
        </p:txBody>
      </p:sp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857224" y="500042"/>
            <a:ext cx="7500990" cy="428628"/>
          </a:xfrm>
        </p:spPr>
        <p:txBody>
          <a:bodyPr/>
          <a:lstStyle/>
          <a:p>
            <a:r>
              <a:rPr lang="en-NZ" dirty="0" smtClean="0"/>
              <a:t>Sample Composition</a:t>
            </a:r>
            <a:endParaRPr lang="en-NZ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448514"/>
              </p:ext>
            </p:extLst>
          </p:nvPr>
        </p:nvGraphicFramePr>
        <p:xfrm>
          <a:off x="1043608" y="1484784"/>
          <a:ext cx="113123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433"/>
                <a:gridCol w="471805"/>
              </a:tblGrid>
              <a:tr h="177267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Gender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%</a:t>
                      </a:r>
                      <a:endParaRPr lang="en-NZ" sz="1000" dirty="0"/>
                    </a:p>
                  </a:txBody>
                  <a:tcPr/>
                </a:tc>
              </a:tr>
              <a:tr h="177267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Male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54</a:t>
                      </a:r>
                      <a:endParaRPr lang="en-NZ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177267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Female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NZ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46</a:t>
                      </a:r>
                      <a:endParaRPr lang="en-NZ" sz="1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73709"/>
              </p:ext>
            </p:extLst>
          </p:nvPr>
        </p:nvGraphicFramePr>
        <p:xfrm>
          <a:off x="1043608" y="2636912"/>
          <a:ext cx="1284923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118"/>
                <a:gridCol w="471805"/>
              </a:tblGrid>
              <a:tr h="177267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Age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%</a:t>
                      </a:r>
                    </a:p>
                  </a:txBody>
                  <a:tcPr/>
                </a:tc>
              </a:tr>
              <a:tr h="177267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25-34 years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23</a:t>
                      </a:r>
                      <a:endParaRPr lang="en-NZ" sz="1000" dirty="0"/>
                    </a:p>
                  </a:txBody>
                  <a:tcPr/>
                </a:tc>
              </a:tr>
              <a:tr h="177267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35-44 years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26</a:t>
                      </a:r>
                      <a:endParaRPr lang="en-NZ" sz="1000" dirty="0"/>
                    </a:p>
                  </a:txBody>
                  <a:tcPr/>
                </a:tc>
              </a:tr>
              <a:tr h="177267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45-54</a:t>
                      </a:r>
                      <a:r>
                        <a:rPr lang="en-NZ" sz="1000" baseline="0" dirty="0" smtClean="0"/>
                        <a:t> years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26</a:t>
                      </a:r>
                      <a:endParaRPr lang="en-NZ" sz="1000" dirty="0"/>
                    </a:p>
                  </a:txBody>
                  <a:tcPr/>
                </a:tc>
              </a:tr>
              <a:tr h="177267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55-69 years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25</a:t>
                      </a:r>
                      <a:endParaRPr lang="en-NZ" sz="1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3862433"/>
              </p:ext>
            </p:extLst>
          </p:nvPr>
        </p:nvGraphicFramePr>
        <p:xfrm>
          <a:off x="6732240" y="1484784"/>
          <a:ext cx="1796393" cy="42416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4588"/>
                <a:gridCol w="471805"/>
              </a:tblGrid>
              <a:tr h="235031">
                <a:tc>
                  <a:txBody>
                    <a:bodyPr/>
                    <a:lstStyle/>
                    <a:p>
                      <a:r>
                        <a:rPr lang="en-NZ" sz="1000" b="1" dirty="0" smtClean="0"/>
                        <a:t>Location</a:t>
                      </a:r>
                      <a:endParaRPr lang="en-NZ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%</a:t>
                      </a:r>
                    </a:p>
                  </a:txBody>
                  <a:tcPr/>
                </a:tc>
              </a:tr>
              <a:tr h="2332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Auckland</a:t>
                      </a: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332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Canterbury</a:t>
                      </a: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332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Gisborne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/East Cape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*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32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Hawke's Bay</a:t>
                      </a: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4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777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Manawatu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-Wanganui</a:t>
                      </a: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8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32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Marlborough</a:t>
                      </a: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2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32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Nelson</a:t>
                      </a: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2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32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Northland</a:t>
                      </a: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2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32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Otago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7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32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Southland</a:t>
                      </a: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2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32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Taranaki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3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32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Tasman</a:t>
                      </a: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*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32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Waikato</a:t>
                      </a: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8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32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Wellington</a:t>
                      </a: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14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32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West coast</a:t>
                      </a: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1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325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Bay of Plenty</a:t>
                      </a:r>
                    </a:p>
                  </a:txBody>
                  <a:tcPr marL="90000" marR="90000" marT="46800" marB="468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5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506081"/>
              </p:ext>
            </p:extLst>
          </p:nvPr>
        </p:nvGraphicFramePr>
        <p:xfrm>
          <a:off x="3275856" y="1484784"/>
          <a:ext cx="2420129" cy="2566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6230"/>
                <a:gridCol w="833899"/>
              </a:tblGrid>
              <a:tr h="282138">
                <a:tc>
                  <a:txBody>
                    <a:bodyPr/>
                    <a:lstStyle/>
                    <a:p>
                      <a:r>
                        <a:rPr lang="en-NZ" sz="1000" b="1" dirty="0" smtClean="0"/>
                        <a:t>Annual household income</a:t>
                      </a:r>
                      <a:endParaRPr lang="en-NZ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%</a:t>
                      </a:r>
                    </a:p>
                  </a:txBody>
                  <a:tcPr/>
                </a:tc>
              </a:tr>
              <a:tr h="253835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Under $25,000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53835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$25,000 - $49,999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53835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$50,000 - $74,999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18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3835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$75,000 - $99,999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20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3835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$</a:t>
                      </a:r>
                      <a:r>
                        <a:rPr lang="en-GB" sz="1000" dirty="0" smtClean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100,000</a:t>
                      </a:r>
                      <a:r>
                        <a:rPr lang="en-GB" sz="1000" baseline="0" dirty="0" smtClean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en-GB" sz="1000" dirty="0" smtClean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- </a:t>
                      </a:r>
                      <a:r>
                        <a:rPr lang="en-GB" sz="10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$124,999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14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3835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$125,000 -$149,999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7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3835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$150,000 or more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8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3835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Don’t know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4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3835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Refuse to answer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10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578383"/>
              </p:ext>
            </p:extLst>
          </p:nvPr>
        </p:nvGraphicFramePr>
        <p:xfrm>
          <a:off x="2123728" y="4463006"/>
          <a:ext cx="3530109" cy="1585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6210"/>
                <a:gridCol w="833899"/>
              </a:tblGrid>
              <a:tr h="242639">
                <a:tc>
                  <a:txBody>
                    <a:bodyPr/>
                    <a:lstStyle/>
                    <a:p>
                      <a:r>
                        <a:rPr lang="en-NZ" sz="1000" b="1" dirty="0" smtClean="0"/>
                        <a:t>Household situation</a:t>
                      </a:r>
                      <a:endParaRPr lang="en-NZ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%</a:t>
                      </a:r>
                    </a:p>
                  </a:txBody>
                  <a:tcPr/>
                </a:tc>
              </a:tr>
              <a:tr h="268308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Young single/couple or group with no kids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68308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Family with mainly pre-school children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68308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Family with mainly school age children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24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8308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Family with mainly adult children still at home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15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8308">
                <a:tc>
                  <a:txBody>
                    <a:bodyPr/>
                    <a:lstStyle/>
                    <a:p>
                      <a:pPr algn="l"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/>
                          <a:ea typeface="MS Mincho"/>
                          <a:cs typeface="Times New Roman"/>
                        </a:rPr>
                        <a:t>Older single/couple with no dependents at home</a:t>
                      </a:r>
                      <a:endParaRPr lang="en-NZ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32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7164288" y="5745571"/>
            <a:ext cx="894797" cy="2693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NZ" sz="1000" dirty="0" smtClean="0">
                <a:latin typeface="+mj-lt"/>
                <a:ea typeface="Verdana"/>
                <a:cs typeface="Times New Roman"/>
              </a:rPr>
              <a:t>*less than 1%</a:t>
            </a:r>
            <a:endParaRPr lang="en-NZ" sz="1000" dirty="0">
              <a:latin typeface="+mj-lt"/>
              <a:ea typeface="Verdana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Slide Number Placeholder 6"/>
          <p:cNvSpPr>
            <a:spLocks noGrp="1"/>
          </p:cNvSpPr>
          <p:nvPr>
            <p:ph type="sldNum" sz="quarter" idx="17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557A59-3B9D-40E8-A0FC-207D8A91B2F3}" type="slidenum">
              <a:rPr lang="en-AU" smtClean="0"/>
              <a:pPr/>
              <a:t>3</a:t>
            </a:fld>
            <a:endParaRPr lang="en-AU" smtClean="0"/>
          </a:p>
        </p:txBody>
      </p:sp>
      <p:sp>
        <p:nvSpPr>
          <p:cNvPr id="1030" name="TextBox 7"/>
          <p:cNvSpPr txBox="1">
            <a:spLocks noChangeArrowheads="1"/>
          </p:cNvSpPr>
          <p:nvPr/>
        </p:nvSpPr>
        <p:spPr bwMode="auto">
          <a:xfrm>
            <a:off x="431750" y="1700808"/>
            <a:ext cx="38884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1200" u="sng" dirty="0">
                <a:latin typeface="+mj-lt"/>
              </a:rPr>
              <a:t>Have you used a vehicle workshop, repairer, dealer or service station knowingly in the last six months because they were an MTA member?</a:t>
            </a:r>
            <a:endParaRPr lang="en-NZ" sz="1200" u="sng" dirty="0">
              <a:latin typeface="+mj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569687" y="332656"/>
            <a:ext cx="7500990" cy="428628"/>
          </a:xfrm>
        </p:spPr>
        <p:txBody>
          <a:bodyPr/>
          <a:lstStyle/>
          <a:p>
            <a:r>
              <a:rPr lang="en-NZ" dirty="0" smtClean="0"/>
              <a:t>MTA Net Promoter Score respectable</a:t>
            </a:r>
            <a:endParaRPr lang="en-NZ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641009" y="1700808"/>
            <a:ext cx="42154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1200" u="sng" dirty="0">
                <a:latin typeface="+mj-lt"/>
              </a:rPr>
              <a:t>How likely would you be to recommend to a family member, friend or work colleague that they use an MTA member the next time they have their vehicle serviced, repaired, bought or sold?</a:t>
            </a:r>
            <a:endParaRPr lang="en-NZ" sz="1200" u="sng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85415"/>
              </p:ext>
            </p:extLst>
          </p:nvPr>
        </p:nvGraphicFramePr>
        <p:xfrm>
          <a:off x="5796136" y="2492896"/>
          <a:ext cx="1944216" cy="3472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3375"/>
                <a:gridCol w="520841"/>
              </a:tblGrid>
              <a:tr h="187612">
                <a:tc>
                  <a:txBody>
                    <a:bodyPr/>
                    <a:lstStyle/>
                    <a:p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%</a:t>
                      </a:r>
                      <a:endParaRPr lang="en-NZ" sz="1000" dirty="0"/>
                    </a:p>
                  </a:txBody>
                  <a:tcPr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0 – Not </a:t>
                      </a:r>
                      <a:r>
                        <a:rPr lang="en-NZ" sz="1000" baseline="0" dirty="0" smtClean="0"/>
                        <a:t>at all likely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2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1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-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2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-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3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-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4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-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5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3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6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10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7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17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8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29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9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16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10 – Extremely likely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22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b="1" dirty="0" smtClean="0"/>
                        <a:t>NPS</a:t>
                      </a:r>
                      <a:endParaRPr lang="en-NZ" sz="1000" b="1" dirty="0"/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b="1" dirty="0" smtClean="0"/>
                        <a:t>Base (Used</a:t>
                      </a:r>
                      <a:r>
                        <a:rPr lang="en-NZ" sz="1000" b="1" baseline="0" dirty="0" smtClean="0"/>
                        <a:t> member)</a:t>
                      </a:r>
                      <a:endParaRPr lang="en-NZ" sz="1000" b="1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89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1836887848"/>
              </p:ext>
            </p:extLst>
          </p:nvPr>
        </p:nvGraphicFramePr>
        <p:xfrm>
          <a:off x="539552" y="2852936"/>
          <a:ext cx="3888432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 Placeholder 8"/>
          <p:cNvSpPr txBox="1">
            <a:spLocks/>
          </p:cNvSpPr>
          <p:nvPr/>
        </p:nvSpPr>
        <p:spPr>
          <a:xfrm>
            <a:off x="755576" y="1028108"/>
            <a:ext cx="7635902" cy="445347"/>
          </a:xfrm>
          <a:prstGeom prst="rect">
            <a:avLst/>
          </a:prstGeom>
        </p:spPr>
        <p:txBody>
          <a:bodyPr/>
          <a:lstStyle/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FF9900"/>
              </a:buClr>
              <a:buSzPct val="100000"/>
              <a:buFont typeface="Arial" charset="0"/>
              <a:buChar char="►"/>
              <a:tabLst/>
              <a:defRPr/>
            </a:pPr>
            <a:r>
              <a:rPr lang="en-AU" sz="1200" noProof="0" dirty="0" smtClean="0">
                <a:latin typeface="+mj-lt"/>
              </a:rPr>
              <a:t>Among those who have used an MTA member knowingly, advocacy (rating a 9-10) </a:t>
            </a:r>
            <a:r>
              <a:rPr lang="en-AU" sz="1200" dirty="0" smtClean="0">
                <a:latin typeface="+mj-lt"/>
              </a:rPr>
              <a:t>is relatively positive.</a:t>
            </a:r>
            <a:endParaRPr lang="en-AU" sz="1200" noProof="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Slide Number Placeholder 6"/>
          <p:cNvSpPr>
            <a:spLocks noGrp="1"/>
          </p:cNvSpPr>
          <p:nvPr>
            <p:ph type="sldNum" sz="quarter" idx="17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557A59-3B9D-40E8-A0FC-207D8A91B2F3}" type="slidenum">
              <a:rPr lang="en-AU" smtClean="0"/>
              <a:pPr/>
              <a:t>4</a:t>
            </a:fld>
            <a:endParaRPr lang="en-AU" smtClean="0"/>
          </a:p>
        </p:txBody>
      </p:sp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500990" cy="428628"/>
          </a:xfrm>
        </p:spPr>
        <p:txBody>
          <a:bodyPr/>
          <a:lstStyle/>
          <a:p>
            <a:r>
              <a:rPr lang="en-NZ" dirty="0" smtClean="0"/>
              <a:t>Factors driving advocacy</a:t>
            </a:r>
            <a:endParaRPr lang="en-NZ" dirty="0"/>
          </a:p>
        </p:txBody>
      </p:sp>
      <p:sp>
        <p:nvSpPr>
          <p:cNvPr id="12" name="Text Placeholder 8"/>
          <p:cNvSpPr txBox="1">
            <a:spLocks/>
          </p:cNvSpPr>
          <p:nvPr/>
        </p:nvSpPr>
        <p:spPr>
          <a:xfrm>
            <a:off x="683568" y="908721"/>
            <a:ext cx="7776864" cy="720080"/>
          </a:xfrm>
          <a:prstGeom prst="rect">
            <a:avLst/>
          </a:prstGeom>
        </p:spPr>
        <p:txBody>
          <a:bodyPr/>
          <a:lstStyle/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FF9900"/>
              </a:buClr>
              <a:buSzPct val="100000"/>
              <a:buFont typeface="Arial" charset="0"/>
              <a:buChar char="►"/>
              <a:tabLst/>
              <a:defRPr/>
            </a:pPr>
            <a:r>
              <a:rPr lang="en-AU" sz="1200" dirty="0" smtClean="0">
                <a:latin typeface="+mj-lt"/>
              </a:rPr>
              <a:t>Perceptions of assured quality of workmanship, reliability and trustworthiness are the key drivers of advocacy for MTA.</a:t>
            </a:r>
          </a:p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FF9900"/>
              </a:buClr>
              <a:buSzPct val="100000"/>
              <a:buFont typeface="Arial" charset="0"/>
              <a:buChar char="►"/>
              <a:tabLst/>
              <a:defRPr/>
            </a:pPr>
            <a:r>
              <a:rPr kumimoji="0" lang="en-AU" sz="12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</a:rPr>
              <a:t>Secondary to this is great service received.</a:t>
            </a:r>
          </a:p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FF9900"/>
              </a:buClr>
              <a:buSzPct val="100000"/>
              <a:buFont typeface="Arial" charset="0"/>
              <a:buChar char="►"/>
              <a:tabLst/>
              <a:defRPr/>
            </a:pPr>
            <a:r>
              <a:rPr lang="en-AU" sz="1200" dirty="0" smtClean="0">
                <a:latin typeface="+mj-lt"/>
              </a:rPr>
              <a:t>Detractors are more likely to have received an okay level of service – there is no wow factor!</a:t>
            </a:r>
            <a:endParaRPr kumimoji="0" lang="en-AU" sz="12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+mj-lt"/>
            </a:endParaRPr>
          </a:p>
        </p:txBody>
      </p:sp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1475656" y="1772816"/>
            <a:ext cx="62646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1200" u="sng" dirty="0">
                <a:latin typeface="+mj-lt"/>
              </a:rPr>
              <a:t>How likely would you be to recommend to a family member, friend or work colleague that they use an MTA member the next time they have their vehicle serviced, repaired, bought or sold?</a:t>
            </a:r>
            <a:endParaRPr lang="en-NZ" sz="1200" u="sng" dirty="0">
              <a:latin typeface="+mj-lt"/>
            </a:endParaRPr>
          </a:p>
          <a:p>
            <a:pPr algn="ctr" eaLnBrk="0" hangingPunct="0"/>
            <a:endParaRPr lang="en-GB" sz="1200" u="sng" dirty="0" smtClean="0">
              <a:latin typeface="+mj-lt"/>
            </a:endParaRPr>
          </a:p>
          <a:p>
            <a:pPr algn="ctr" eaLnBrk="0" hangingPunct="0"/>
            <a:r>
              <a:rPr lang="en-GB" sz="1200" u="sng" dirty="0" smtClean="0">
                <a:latin typeface="+mj-lt"/>
              </a:rPr>
              <a:t>Why do you say that?</a:t>
            </a:r>
            <a:endParaRPr lang="en-NZ" sz="1200" u="sng" dirty="0">
              <a:latin typeface="+mj-lt"/>
            </a:endParaRP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083760896"/>
              </p:ext>
            </p:extLst>
          </p:nvPr>
        </p:nvGraphicFramePr>
        <p:xfrm>
          <a:off x="1691680" y="2852936"/>
          <a:ext cx="5472608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0253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Slide Number Placeholder 6"/>
          <p:cNvSpPr>
            <a:spLocks noGrp="1"/>
          </p:cNvSpPr>
          <p:nvPr>
            <p:ph type="sldNum" sz="quarter" idx="17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557A59-3B9D-40E8-A0FC-207D8A91B2F3}" type="slidenum">
              <a:rPr lang="en-AU" smtClean="0"/>
              <a:pPr/>
              <a:t>5</a:t>
            </a:fld>
            <a:endParaRPr lang="en-AU" smtClean="0"/>
          </a:p>
        </p:txBody>
      </p:sp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500990" cy="648072"/>
          </a:xfrm>
        </p:spPr>
        <p:txBody>
          <a:bodyPr/>
          <a:lstStyle/>
          <a:p>
            <a:r>
              <a:rPr lang="en-NZ" dirty="0" smtClean="0"/>
              <a:t>Room to improve NPS to match key competitors</a:t>
            </a:r>
            <a:endParaRPr lang="en-NZ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475656" y="3140968"/>
            <a:ext cx="61206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NZ" sz="1200" u="sng" dirty="0" smtClean="0">
                <a:latin typeface="+mj-lt"/>
              </a:rPr>
              <a:t>How likely would you be to recommend to a family member, friend or work colleague that they use a MTA member the next time they have their vehicle serviced, repaired, bought or sold?</a:t>
            </a:r>
            <a:endParaRPr lang="en-NZ" sz="1200" u="sng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468136"/>
              </p:ext>
            </p:extLst>
          </p:nvPr>
        </p:nvGraphicFramePr>
        <p:xfrm>
          <a:off x="2483768" y="3789040"/>
          <a:ext cx="3888432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5544"/>
                <a:gridCol w="607812"/>
                <a:gridCol w="607812"/>
                <a:gridCol w="636443"/>
                <a:gridCol w="600821"/>
              </a:tblGrid>
              <a:tr h="196455">
                <a:tc>
                  <a:txBody>
                    <a:bodyPr/>
                    <a:lstStyle/>
                    <a:p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MTA</a:t>
                      </a:r>
                    </a:p>
                    <a:p>
                      <a:pPr algn="ctr"/>
                      <a:r>
                        <a:rPr lang="en-NZ" sz="1000" dirty="0" smtClean="0"/>
                        <a:t>%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>
                          <a:solidFill>
                            <a:schemeClr val="tx1"/>
                          </a:solidFill>
                        </a:rPr>
                        <a:t>AA</a:t>
                      </a:r>
                    </a:p>
                    <a:p>
                      <a:pPr algn="ctr"/>
                      <a:r>
                        <a:rPr lang="en-NZ" sz="100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en-NZ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>
                          <a:solidFill>
                            <a:schemeClr val="tx1"/>
                          </a:solidFill>
                        </a:rPr>
                        <a:t>VTNZ</a:t>
                      </a:r>
                    </a:p>
                    <a:p>
                      <a:pPr algn="ctr"/>
                      <a:r>
                        <a:rPr lang="en-NZ" sz="100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en-NZ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>
                          <a:solidFill>
                            <a:schemeClr val="tx1"/>
                          </a:solidFill>
                        </a:rPr>
                        <a:t>Toyota</a:t>
                      </a:r>
                    </a:p>
                    <a:p>
                      <a:pPr algn="ctr"/>
                      <a:r>
                        <a:rPr lang="en-NZ" sz="100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en-NZ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45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Promoters (9-10)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38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58</a:t>
                      </a:r>
                      <a:endParaRPr lang="en-NZ" sz="1000" dirty="0"/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39</a:t>
                      </a:r>
                      <a:endParaRPr lang="en-NZ" sz="10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58</a:t>
                      </a:r>
                      <a:endParaRPr lang="en-NZ" sz="10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45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Passive</a:t>
                      </a:r>
                      <a:r>
                        <a:rPr lang="en-NZ" sz="1000" baseline="0" dirty="0" smtClean="0"/>
                        <a:t> (7-8)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46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31</a:t>
                      </a:r>
                      <a:endParaRPr lang="en-NZ" sz="1000" dirty="0"/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40</a:t>
                      </a:r>
                      <a:endParaRPr lang="en-NZ" sz="10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35</a:t>
                      </a:r>
                      <a:endParaRPr lang="en-NZ" sz="10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45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Detractors</a:t>
                      </a:r>
                      <a:r>
                        <a:rPr lang="en-NZ" sz="1000" baseline="0" dirty="0" smtClean="0"/>
                        <a:t> (0-6)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16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11</a:t>
                      </a:r>
                      <a:endParaRPr lang="en-NZ" sz="1000" dirty="0"/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21</a:t>
                      </a:r>
                      <a:endParaRPr lang="en-NZ" sz="10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7</a:t>
                      </a:r>
                      <a:endParaRPr lang="en-NZ" sz="10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455">
                <a:tc>
                  <a:txBody>
                    <a:bodyPr/>
                    <a:lstStyle/>
                    <a:p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NZ" sz="1000" dirty="0"/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1000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10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45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NPS (Promoters</a:t>
                      </a:r>
                      <a:r>
                        <a:rPr lang="en-NZ" sz="1000" baseline="0" dirty="0" smtClean="0"/>
                        <a:t> minus Detractors)</a:t>
                      </a:r>
                      <a:endParaRPr lang="en-NZ" sz="1000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22</a:t>
                      </a:r>
                      <a:endParaRPr lang="en-NZ" sz="1000" dirty="0"/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47</a:t>
                      </a:r>
                      <a:endParaRPr lang="en-NZ" sz="1000" dirty="0"/>
                    </a:p>
                  </a:txBody>
                  <a:tcPr anchor="ctr"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19</a:t>
                      </a:r>
                      <a:endParaRPr lang="en-NZ" sz="10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52</a:t>
                      </a:r>
                      <a:endParaRPr lang="en-NZ" sz="1000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455">
                <a:tc>
                  <a:txBody>
                    <a:bodyPr/>
                    <a:lstStyle/>
                    <a:p>
                      <a:r>
                        <a:rPr lang="en-NZ" sz="1000" b="1" dirty="0" smtClean="0"/>
                        <a:t>Base (Used</a:t>
                      </a:r>
                      <a:r>
                        <a:rPr lang="en-NZ" sz="1000" b="1" baseline="0" dirty="0" smtClean="0"/>
                        <a:t> member)</a:t>
                      </a:r>
                      <a:endParaRPr lang="en-NZ" sz="1000" b="1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89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214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156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106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 Placeholder 8"/>
          <p:cNvSpPr txBox="1">
            <a:spLocks/>
          </p:cNvSpPr>
          <p:nvPr/>
        </p:nvSpPr>
        <p:spPr>
          <a:xfrm>
            <a:off x="755576" y="980728"/>
            <a:ext cx="7500938" cy="1872208"/>
          </a:xfrm>
          <a:prstGeom prst="rect">
            <a:avLst/>
          </a:prstGeom>
        </p:spPr>
        <p:txBody>
          <a:bodyPr/>
          <a:lstStyle/>
          <a:p>
            <a:pPr marL="180975" lvl="0" indent="-180975">
              <a:spcBef>
                <a:spcPts val="300"/>
              </a:spcBef>
              <a:spcAft>
                <a:spcPts val="600"/>
              </a:spcAft>
              <a:buClr>
                <a:srgbClr val="FF9900"/>
              </a:buClr>
              <a:buSzPct val="100000"/>
              <a:buFont typeface="Arial" charset="0"/>
              <a:buChar char="►"/>
              <a:defRPr/>
            </a:pPr>
            <a:r>
              <a:rPr lang="en-NZ" sz="1200" dirty="0" smtClean="0">
                <a:latin typeface="+mj-lt"/>
                <a:cs typeface="Arial" pitchFamily="34" charset="0"/>
              </a:rPr>
              <a:t>Net Promoter Score is a widely used customer loyalty metric internationally. It is obtained by asking customers a single question on a 0 to 10 rating scale, where 10 is "extremely likely" and 0 is "not at all likely“. Based on their responses, customers are categorized into one of three groups: Promoters (9–10 rating), Passives (7–8 rating), and Detractors (0–6 rating). The percentage of Detractors is then subtracted from the percentage of Promoters to obtain a Net Promoter score (NPS). NPS can be as low as -100 (everybody is a detractor) or as high as +100 (everybody is a promoter). In global benchmarking terms, an NPS that is positive (i.e., higher than zero) is seen to be good, and an NPS of +50 is excellent</a:t>
            </a:r>
            <a:r>
              <a:rPr lang="en-AU" sz="1200" dirty="0" smtClean="0">
                <a:latin typeface="+mj-lt"/>
                <a:cs typeface="Arial" pitchFamily="34" charset="0"/>
              </a:rPr>
              <a:t>.</a:t>
            </a:r>
          </a:p>
          <a:p>
            <a:pPr marL="180975" lvl="0" indent="-180975">
              <a:spcBef>
                <a:spcPts val="300"/>
              </a:spcBef>
              <a:spcAft>
                <a:spcPts val="600"/>
              </a:spcAft>
              <a:buClr>
                <a:srgbClr val="FF9900"/>
              </a:buClr>
              <a:buSzPct val="100000"/>
              <a:buFont typeface="Arial" charset="0"/>
              <a:buChar char="►"/>
              <a:defRPr/>
            </a:pPr>
            <a:r>
              <a:rPr lang="en-AU" sz="1200" dirty="0" smtClean="0">
                <a:latin typeface="+mj-lt"/>
                <a:cs typeface="Arial" pitchFamily="34" charset="0"/>
              </a:rPr>
              <a:t>The AA has an excellent  NPS score, reflecting is strong overall standing in the motor industry.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6372200" y="5733256"/>
            <a:ext cx="2520280" cy="9090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29" name="Slide Number Placeholder 6"/>
          <p:cNvSpPr>
            <a:spLocks noGrp="1"/>
          </p:cNvSpPr>
          <p:nvPr>
            <p:ph type="sldNum" sz="quarter" idx="17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557A59-3B9D-40E8-A0FC-207D8A91B2F3}" type="slidenum">
              <a:rPr lang="en-AU" smtClean="0"/>
              <a:pPr/>
              <a:t>6</a:t>
            </a:fld>
            <a:endParaRPr lang="en-AU" smtClean="0"/>
          </a:p>
        </p:txBody>
      </p:sp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500990" cy="428628"/>
          </a:xfrm>
        </p:spPr>
        <p:txBody>
          <a:bodyPr/>
          <a:lstStyle/>
          <a:p>
            <a:r>
              <a:rPr lang="en-NZ" dirty="0" smtClean="0"/>
              <a:t>Brand of car – Toyota NPS of 52 well above average for all vehicles </a:t>
            </a:r>
            <a:endParaRPr lang="en-NZ" dirty="0"/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768949" y="1916832"/>
            <a:ext cx="30963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NZ" sz="1200" u="sng" dirty="0" smtClean="0">
                <a:latin typeface="+mj-lt"/>
              </a:rPr>
              <a:t>What is the make of the vehicle you mainly drive?</a:t>
            </a:r>
            <a:endParaRPr lang="en-NZ" sz="1200" u="sng" dirty="0">
              <a:latin typeface="+mj-lt"/>
            </a:endParaRP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4716016" y="1844824"/>
            <a:ext cx="3600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NZ" sz="1200" u="sng" dirty="0" smtClean="0">
                <a:latin typeface="+mj-lt"/>
              </a:rPr>
              <a:t>How likely would you be to recommend this make to a family member, friend or work colleague?</a:t>
            </a:r>
            <a:endParaRPr lang="en-NZ" sz="1200" u="sng" dirty="0">
              <a:latin typeface="+mj-lt"/>
            </a:endParaRPr>
          </a:p>
        </p:txBody>
      </p:sp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3815254393"/>
              </p:ext>
            </p:extLst>
          </p:nvPr>
        </p:nvGraphicFramePr>
        <p:xfrm>
          <a:off x="467544" y="2276872"/>
          <a:ext cx="4248472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02901"/>
              </p:ext>
            </p:extLst>
          </p:nvPr>
        </p:nvGraphicFramePr>
        <p:xfrm>
          <a:off x="5621418" y="2435550"/>
          <a:ext cx="1902909" cy="37655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8497"/>
                <a:gridCol w="514412"/>
              </a:tblGrid>
              <a:tr h="288032">
                <a:tc>
                  <a:txBody>
                    <a:bodyPr/>
                    <a:lstStyle/>
                    <a:p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%</a:t>
                      </a:r>
                      <a:endParaRPr lang="en-NZ" sz="1000" dirty="0"/>
                    </a:p>
                  </a:txBody>
                  <a:tcPr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0 – Not </a:t>
                      </a:r>
                      <a:r>
                        <a:rPr lang="en-NZ" sz="1000" baseline="0" dirty="0" smtClean="0"/>
                        <a:t>at all likely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*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1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*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2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1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3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*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4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1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5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5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6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7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7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17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8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25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9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17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10 – Extremely likely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25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b="1" dirty="0" smtClean="0"/>
                        <a:t>Base (main brand</a:t>
                      </a:r>
                      <a:r>
                        <a:rPr lang="en-NZ" sz="1000" b="1" baseline="0" dirty="0" smtClean="0"/>
                        <a:t>)</a:t>
                      </a:r>
                      <a:endParaRPr lang="en-NZ" sz="1000" b="1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362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b="1" dirty="0" smtClean="0"/>
                        <a:t>NPS (all brands)</a:t>
                      </a:r>
                      <a:endParaRPr lang="en-NZ" sz="1000" b="1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27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b="1" dirty="0" smtClean="0"/>
                        <a:t>NPS (Toyota only)</a:t>
                      </a:r>
                      <a:endParaRPr lang="en-NZ" sz="1000" b="1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52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0" name="Text Placeholder 8"/>
          <p:cNvSpPr txBox="1">
            <a:spLocks/>
          </p:cNvSpPr>
          <p:nvPr/>
        </p:nvSpPr>
        <p:spPr>
          <a:xfrm>
            <a:off x="848789" y="1211560"/>
            <a:ext cx="7500938" cy="936104"/>
          </a:xfrm>
          <a:prstGeom prst="rect">
            <a:avLst/>
          </a:prstGeom>
        </p:spPr>
        <p:txBody>
          <a:bodyPr/>
          <a:lstStyle/>
          <a:p>
            <a:pPr marL="180975" lvl="0" indent="-180975">
              <a:spcBef>
                <a:spcPts val="300"/>
              </a:spcBef>
              <a:buClr>
                <a:srgbClr val="FF9900"/>
              </a:buClr>
              <a:buSzPct val="100000"/>
              <a:buFont typeface="Arial" charset="0"/>
              <a:buChar char="►"/>
              <a:defRPr/>
            </a:pPr>
            <a:r>
              <a:rPr lang="en-AU" sz="1200" dirty="0" smtClean="0">
                <a:latin typeface="+mj-lt"/>
              </a:rPr>
              <a:t>A quarter of the public own a Toyota, and the level of advocacy for this brand is high (NPS of 52).</a:t>
            </a:r>
          </a:p>
          <a:p>
            <a:pPr marL="180975" lvl="0" indent="-180975">
              <a:spcBef>
                <a:spcPts val="300"/>
              </a:spcBef>
              <a:buClr>
                <a:srgbClr val="FF9900"/>
              </a:buClr>
              <a:buSzPct val="100000"/>
              <a:buFont typeface="Arial" charset="0"/>
              <a:buChar char="►"/>
              <a:defRPr/>
            </a:pPr>
            <a:r>
              <a:rPr lang="en-AU" sz="1200" dirty="0" smtClean="0">
                <a:latin typeface="+mj-lt"/>
              </a:rPr>
              <a:t>Many other car brands have lower levels of advocacy – though still higher, on average, than MTA.</a:t>
            </a:r>
          </a:p>
        </p:txBody>
      </p:sp>
      <p:sp>
        <p:nvSpPr>
          <p:cNvPr id="2" name="Rectangle 1"/>
          <p:cNvSpPr/>
          <p:nvPr/>
        </p:nvSpPr>
        <p:spPr>
          <a:xfrm>
            <a:off x="5621419" y="6248919"/>
            <a:ext cx="894797" cy="2693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NZ" sz="1000" dirty="0" smtClean="0">
                <a:latin typeface="+mj-lt"/>
                <a:ea typeface="Verdana"/>
                <a:cs typeface="Times New Roman"/>
              </a:rPr>
              <a:t>*less than 1%</a:t>
            </a:r>
            <a:endParaRPr lang="en-NZ" sz="1000" dirty="0">
              <a:latin typeface="+mj-lt"/>
              <a:ea typeface="Verdan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3500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Slide Number Placeholder 6"/>
          <p:cNvSpPr>
            <a:spLocks noGrp="1"/>
          </p:cNvSpPr>
          <p:nvPr>
            <p:ph type="sldNum" sz="quarter" idx="17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557A59-3B9D-40E8-A0FC-207D8A91B2F3}" type="slidenum">
              <a:rPr lang="en-AU" smtClean="0"/>
              <a:pPr/>
              <a:t>7</a:t>
            </a:fld>
            <a:endParaRPr lang="en-AU" smtClean="0"/>
          </a:p>
        </p:txBody>
      </p:sp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992888" cy="428628"/>
          </a:xfrm>
        </p:spPr>
        <p:txBody>
          <a:bodyPr/>
          <a:lstStyle/>
          <a:p>
            <a:r>
              <a:rPr lang="en-NZ" dirty="0" smtClean="0"/>
              <a:t>AA membership – advocacy higher than MTA with NPS of 47</a:t>
            </a:r>
            <a:endParaRPr lang="en-NZ" dirty="0"/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652364" y="2182435"/>
            <a:ext cx="309634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NZ" sz="1200" u="sng" dirty="0" smtClean="0">
                <a:latin typeface="+mj-lt"/>
              </a:rPr>
              <a:t>Are you an AA member?</a:t>
            </a:r>
            <a:endParaRPr lang="en-NZ" sz="1200" u="sng" dirty="0">
              <a:latin typeface="+mj-lt"/>
            </a:endParaRP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4147914" y="1846565"/>
            <a:ext cx="44644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NZ" sz="1200" u="sng" dirty="0">
                <a:latin typeface="+mj-lt"/>
              </a:rPr>
              <a:t>Based on your experience with the AA, how likely would you be to recommend the AA to a family member, friend or work </a:t>
            </a:r>
            <a:r>
              <a:rPr lang="en-NZ" sz="1200" u="sng" dirty="0" smtClean="0">
                <a:latin typeface="+mj-lt"/>
              </a:rPr>
              <a:t>colleague?</a:t>
            </a:r>
            <a:endParaRPr lang="en-NZ" sz="1200" u="sng" dirty="0">
              <a:latin typeface="+mj-lt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604424"/>
              </p:ext>
            </p:extLst>
          </p:nvPr>
        </p:nvGraphicFramePr>
        <p:xfrm>
          <a:off x="5271608" y="2420888"/>
          <a:ext cx="1892679" cy="3517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1033"/>
                <a:gridCol w="511646"/>
              </a:tblGrid>
              <a:tr h="288032">
                <a:tc>
                  <a:txBody>
                    <a:bodyPr/>
                    <a:lstStyle/>
                    <a:p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%</a:t>
                      </a:r>
                      <a:endParaRPr lang="en-NZ" sz="1000" dirty="0"/>
                    </a:p>
                  </a:txBody>
                  <a:tcPr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0 – Not </a:t>
                      </a:r>
                      <a:r>
                        <a:rPr lang="en-NZ" sz="1000" baseline="0" dirty="0" smtClean="0"/>
                        <a:t>at all likely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0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1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0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2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*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3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*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4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1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5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5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6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3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7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12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8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20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9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21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10 – Extremely likely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37</a:t>
                      </a: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b="1" dirty="0" smtClean="0"/>
                        <a:t>Base (AA</a:t>
                      </a:r>
                      <a:r>
                        <a:rPr lang="en-NZ" sz="1000" b="1" baseline="0" dirty="0" smtClean="0"/>
                        <a:t> member)</a:t>
                      </a:r>
                      <a:endParaRPr lang="en-NZ" sz="1000" b="1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214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b="1" dirty="0" smtClean="0"/>
                        <a:t>NPS</a:t>
                      </a:r>
                      <a:endParaRPr lang="en-NZ" sz="1000" b="1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47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3579251"/>
              </p:ext>
            </p:extLst>
          </p:nvPr>
        </p:nvGraphicFramePr>
        <p:xfrm>
          <a:off x="611560" y="2636912"/>
          <a:ext cx="3600400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 Placeholder 8"/>
          <p:cNvSpPr txBox="1">
            <a:spLocks/>
          </p:cNvSpPr>
          <p:nvPr/>
        </p:nvSpPr>
        <p:spPr>
          <a:xfrm>
            <a:off x="884759" y="956629"/>
            <a:ext cx="7500938" cy="1074602"/>
          </a:xfrm>
          <a:prstGeom prst="rect">
            <a:avLst/>
          </a:prstGeom>
        </p:spPr>
        <p:txBody>
          <a:bodyPr/>
          <a:lstStyle/>
          <a:p>
            <a:pPr marL="180975" lvl="0" indent="-180975">
              <a:spcBef>
                <a:spcPts val="300"/>
              </a:spcBef>
              <a:buClr>
                <a:srgbClr val="FF9900"/>
              </a:buClr>
              <a:buSzPct val="100000"/>
              <a:buFont typeface="Arial" charset="0"/>
              <a:buChar char="►"/>
              <a:defRPr/>
            </a:pPr>
            <a:r>
              <a:rPr lang="en-AU" sz="1200" dirty="0" smtClean="0">
                <a:latin typeface="+mj-lt"/>
              </a:rPr>
              <a:t>Over half of respondents are AA members. </a:t>
            </a:r>
          </a:p>
          <a:p>
            <a:pPr marL="180975" lvl="0" indent="-180975">
              <a:spcBef>
                <a:spcPts val="300"/>
              </a:spcBef>
              <a:buClr>
                <a:srgbClr val="FF9900"/>
              </a:buClr>
              <a:buSzPct val="100000"/>
              <a:buFont typeface="Arial" charset="0"/>
              <a:buChar char="►"/>
              <a:defRPr/>
            </a:pPr>
            <a:r>
              <a:rPr lang="en-AU" sz="1200" dirty="0" smtClean="0">
                <a:latin typeface="+mj-lt"/>
              </a:rPr>
              <a:t>Advocacy among AA members is very strong (more than twice that of MTA).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450289" y="5985495"/>
            <a:ext cx="894797" cy="2693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NZ" sz="1000" dirty="0" smtClean="0">
                <a:latin typeface="+mj-lt"/>
                <a:ea typeface="Verdana"/>
                <a:cs typeface="Times New Roman"/>
              </a:rPr>
              <a:t>*less than 1%</a:t>
            </a:r>
            <a:endParaRPr lang="en-NZ" sz="1000" dirty="0">
              <a:latin typeface="+mj-lt"/>
              <a:ea typeface="Verdan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023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Slide Number Placeholder 6"/>
          <p:cNvSpPr>
            <a:spLocks noGrp="1"/>
          </p:cNvSpPr>
          <p:nvPr>
            <p:ph type="sldNum" sz="quarter" idx="17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557A59-3B9D-40E8-A0FC-207D8A91B2F3}" type="slidenum">
              <a:rPr lang="en-AU" smtClean="0"/>
              <a:pPr/>
              <a:t>8</a:t>
            </a:fld>
            <a:endParaRPr lang="en-AU" smtClean="0"/>
          </a:p>
        </p:txBody>
      </p:sp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500990" cy="428628"/>
          </a:xfrm>
        </p:spPr>
        <p:txBody>
          <a:bodyPr/>
          <a:lstStyle/>
          <a:p>
            <a:r>
              <a:rPr lang="en-NZ" dirty="0" smtClean="0"/>
              <a:t>VTNZ – weakest NPS score of 19</a:t>
            </a:r>
            <a:endParaRPr lang="en-NZ" dirty="0"/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594048" y="1936730"/>
            <a:ext cx="30963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NZ" sz="1200" u="sng" dirty="0">
                <a:latin typeface="+mj-lt"/>
              </a:rPr>
              <a:t> Have you been to a VTNZ branch in the last 6 months? This could have been for a Warrant of Fitness (</a:t>
            </a:r>
            <a:r>
              <a:rPr lang="en-NZ" sz="1200" u="sng" dirty="0" err="1">
                <a:latin typeface="+mj-lt"/>
              </a:rPr>
              <a:t>WoF</a:t>
            </a:r>
            <a:r>
              <a:rPr lang="en-NZ" sz="1200" u="sng" dirty="0">
                <a:latin typeface="+mj-lt"/>
              </a:rPr>
              <a:t>), car registration, inspection, RUC license </a:t>
            </a:r>
            <a:r>
              <a:rPr lang="en-NZ" sz="1200" u="sng" dirty="0" smtClean="0">
                <a:latin typeface="+mj-lt"/>
              </a:rPr>
              <a:t>or some other reason</a:t>
            </a:r>
            <a:endParaRPr lang="en-NZ" sz="1200" u="sng" dirty="0">
              <a:latin typeface="+mj-lt"/>
            </a:endParaRPr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4067944" y="1916832"/>
            <a:ext cx="47525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NZ" sz="1200" u="sng" dirty="0">
                <a:latin typeface="+mj-lt"/>
              </a:rPr>
              <a:t>Based on your experience with the VTNZ, how likely would you be to recommend VTNZ to a family member, friend or work colleague?</a:t>
            </a: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186031"/>
              </p:ext>
            </p:extLst>
          </p:nvPr>
        </p:nvGraphicFramePr>
        <p:xfrm>
          <a:off x="5508103" y="2492896"/>
          <a:ext cx="2016224" cy="3517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1180"/>
                <a:gridCol w="545044"/>
              </a:tblGrid>
              <a:tr h="288032">
                <a:tc>
                  <a:txBody>
                    <a:bodyPr/>
                    <a:lstStyle/>
                    <a:p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1000" dirty="0" smtClean="0"/>
                        <a:t>%</a:t>
                      </a:r>
                      <a:endParaRPr lang="en-NZ" sz="1000" dirty="0"/>
                    </a:p>
                  </a:txBody>
                  <a:tcPr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0 – Not </a:t>
                      </a:r>
                      <a:r>
                        <a:rPr lang="en-NZ" sz="1000" baseline="0" dirty="0" smtClean="0"/>
                        <a:t>at all likely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*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1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*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2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0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3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3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4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*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5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6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6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10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7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16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8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24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9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17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dirty="0" smtClean="0"/>
                        <a:t>10 – Extremely likely</a:t>
                      </a:r>
                      <a:endParaRPr lang="en-NZ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NZ" sz="1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Verdana"/>
                          <a:cs typeface="Times New Roman"/>
                        </a:rPr>
                        <a:t>22</a:t>
                      </a:r>
                      <a:endParaRPr lang="en-NZ" sz="1000" dirty="0">
                        <a:solidFill>
                          <a:schemeClr val="tx1"/>
                        </a:solidFill>
                        <a:effectLst/>
                        <a:latin typeface="+mj-lt"/>
                        <a:ea typeface="Verdan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b="1" dirty="0" smtClean="0"/>
                        <a:t>Base (used</a:t>
                      </a:r>
                      <a:r>
                        <a:rPr lang="en-NZ" sz="1000" b="1" baseline="0" dirty="0" smtClean="0"/>
                        <a:t> VTNZ)</a:t>
                      </a:r>
                      <a:endParaRPr lang="en-NZ" sz="1000" b="1" dirty="0"/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156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48395">
                <a:tc>
                  <a:txBody>
                    <a:bodyPr/>
                    <a:lstStyle/>
                    <a:p>
                      <a:r>
                        <a:rPr lang="en-NZ" sz="1000" b="1" dirty="0" smtClean="0"/>
                        <a:t>NPS</a:t>
                      </a:r>
                      <a:endParaRPr lang="en-NZ" sz="1000" b="1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19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2473713"/>
              </p:ext>
            </p:extLst>
          </p:nvPr>
        </p:nvGraphicFramePr>
        <p:xfrm>
          <a:off x="594048" y="2996952"/>
          <a:ext cx="3888432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 Placeholder 8"/>
          <p:cNvSpPr txBox="1">
            <a:spLocks/>
          </p:cNvSpPr>
          <p:nvPr/>
        </p:nvSpPr>
        <p:spPr>
          <a:xfrm>
            <a:off x="875606" y="974424"/>
            <a:ext cx="7500938" cy="1074602"/>
          </a:xfrm>
          <a:prstGeom prst="rect">
            <a:avLst/>
          </a:prstGeom>
        </p:spPr>
        <p:txBody>
          <a:bodyPr/>
          <a:lstStyle/>
          <a:p>
            <a:pPr marL="180975" lvl="0" indent="-180975">
              <a:spcBef>
                <a:spcPts val="300"/>
              </a:spcBef>
              <a:buClr>
                <a:srgbClr val="FF9900"/>
              </a:buClr>
              <a:buSzPct val="100000"/>
              <a:buFont typeface="Arial" charset="0"/>
              <a:buChar char="►"/>
              <a:defRPr/>
            </a:pPr>
            <a:r>
              <a:rPr lang="en-AU" sz="1200" dirty="0" smtClean="0">
                <a:latin typeface="+mj-lt"/>
              </a:rPr>
              <a:t>More of the public have used a VTNZ branch than an MTA member </a:t>
            </a:r>
            <a:r>
              <a:rPr lang="en-AU" sz="1200" dirty="0">
                <a:latin typeface="+mj-lt"/>
              </a:rPr>
              <a:t>in the last 6 </a:t>
            </a:r>
            <a:r>
              <a:rPr lang="en-AU" sz="1200" dirty="0" smtClean="0">
                <a:latin typeface="+mj-lt"/>
              </a:rPr>
              <a:t>months.</a:t>
            </a:r>
          </a:p>
          <a:p>
            <a:pPr marL="180975" lvl="0" indent="-180975">
              <a:spcBef>
                <a:spcPts val="300"/>
              </a:spcBef>
              <a:buClr>
                <a:srgbClr val="FF9900"/>
              </a:buClr>
              <a:buSzPct val="100000"/>
              <a:buFont typeface="Arial" charset="0"/>
              <a:buChar char="►"/>
              <a:defRPr/>
            </a:pPr>
            <a:r>
              <a:rPr lang="en-AU" sz="1200" dirty="0" smtClean="0">
                <a:latin typeface="+mj-lt"/>
              </a:rPr>
              <a:t>Although VTNZ has a positive NPS score, advocacy is slightly behind that of MTA. </a:t>
            </a:r>
          </a:p>
          <a:p>
            <a:pPr marL="180975" lvl="0" indent="-180975">
              <a:spcBef>
                <a:spcPts val="300"/>
              </a:spcBef>
              <a:buClr>
                <a:srgbClr val="FF9900"/>
              </a:buClr>
              <a:buSzPct val="100000"/>
              <a:buFont typeface="Arial" charset="0"/>
              <a:buChar char="►"/>
              <a:defRPr/>
            </a:pPr>
            <a:endParaRPr lang="en-AU" sz="1200" dirty="0" smtClean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621418" y="6071220"/>
            <a:ext cx="894797" cy="2693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NZ" sz="1000" dirty="0" smtClean="0">
                <a:latin typeface="+mj-lt"/>
                <a:ea typeface="Verdana"/>
                <a:cs typeface="Times New Roman"/>
              </a:rPr>
              <a:t>*less than 1%</a:t>
            </a:r>
            <a:endParaRPr lang="en-NZ" sz="1000" dirty="0">
              <a:latin typeface="+mj-lt"/>
              <a:ea typeface="Verdana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1917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iance Template_97-20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nternal Pag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Internal Pag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36084</TotalTime>
  <Words>1069</Words>
  <Application>Microsoft Office PowerPoint</Application>
  <PresentationFormat>On-screen Show (4:3)</PresentationFormat>
  <Paragraphs>274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MS Mincho</vt:lpstr>
      <vt:lpstr>Arial</vt:lpstr>
      <vt:lpstr>Arial Narrow</vt:lpstr>
      <vt:lpstr>Calibri</vt:lpstr>
      <vt:lpstr>Century</vt:lpstr>
      <vt:lpstr>Tahoma</vt:lpstr>
      <vt:lpstr>Times New Roman</vt:lpstr>
      <vt:lpstr>Verdana</vt:lpstr>
      <vt:lpstr>Wingdings</vt:lpstr>
      <vt:lpstr>Alliance Template_97-2003</vt:lpstr>
      <vt:lpstr>Internal Pages</vt:lpstr>
      <vt:lpstr>1_Internal Pages</vt:lpstr>
      <vt:lpstr>Monitoring the refreshed MTA brand Benchmark survey </vt:lpstr>
      <vt:lpstr>Sample Composition</vt:lpstr>
      <vt:lpstr>MTA Net Promoter Score respectable</vt:lpstr>
      <vt:lpstr>Factors driving advocacy</vt:lpstr>
      <vt:lpstr>Room to improve NPS to match key competitors</vt:lpstr>
      <vt:lpstr>Brand of car – Toyota NPS of 52 well above average for all vehicles </vt:lpstr>
      <vt:lpstr>AA membership – advocacy higher than MTA with NPS of 47</vt:lpstr>
      <vt:lpstr>VTNZ – weakest NPS score of 19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Research Report</dc:title>
  <dc:creator>User</dc:creator>
  <cp:lastModifiedBy>Kristin Scott-Smith</cp:lastModifiedBy>
  <cp:revision>816</cp:revision>
  <cp:lastPrinted>2014-05-12T22:23:22Z</cp:lastPrinted>
  <dcterms:created xsi:type="dcterms:W3CDTF">2004-11-29T05:55:29Z</dcterms:created>
  <dcterms:modified xsi:type="dcterms:W3CDTF">2016-11-18T03:01:18Z</dcterms:modified>
</cp:coreProperties>
</file>