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charts/chart1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4" r:id="rId2"/>
    <p:sldMasterId id="2147483782" r:id="rId3"/>
  </p:sldMasterIdLst>
  <p:notesMasterIdLst>
    <p:notesMasterId r:id="rId16"/>
  </p:notesMasterIdLst>
  <p:handoutMasterIdLst>
    <p:handoutMasterId r:id="rId17"/>
  </p:handoutMasterIdLst>
  <p:sldIdLst>
    <p:sldId id="256" r:id="rId4"/>
    <p:sldId id="605" r:id="rId5"/>
    <p:sldId id="606" r:id="rId6"/>
    <p:sldId id="607" r:id="rId7"/>
    <p:sldId id="616" r:id="rId8"/>
    <p:sldId id="612" r:id="rId9"/>
    <p:sldId id="608" r:id="rId10"/>
    <p:sldId id="613" r:id="rId11"/>
    <p:sldId id="550" r:id="rId12"/>
    <p:sldId id="553" r:id="rId13"/>
    <p:sldId id="615" r:id="rId14"/>
    <p:sldId id="581" r:id="rId15"/>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6600"/>
    <a:srgbClr val="99FF99"/>
    <a:srgbClr val="00FF00"/>
    <a:srgbClr val="000000"/>
    <a:srgbClr val="FFFF00"/>
    <a:srgbClr val="EAEAEA"/>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116" d="100"/>
          <a:sy n="116" d="100"/>
        </p:scale>
        <p:origin x="146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aseline="0"/>
            </a:pPr>
            <a:r>
              <a:rPr lang="en-US" dirty="0"/>
              <a:t>Have you seen the ad?</a:t>
            </a:r>
          </a:p>
        </c:rich>
      </c:tx>
      <c:overlay val="0"/>
    </c:title>
    <c:autoTitleDeleted val="0"/>
    <c:view3D>
      <c:rotX val="75"/>
      <c:rotY val="20"/>
      <c:rAngAx val="0"/>
      <c:perspective val="20"/>
    </c:view3D>
    <c:floor>
      <c:thickness val="0"/>
    </c:floor>
    <c:sideWall>
      <c:thickness val="0"/>
    </c:sideWall>
    <c:backWall>
      <c:thickness val="0"/>
    </c:backWall>
    <c:plotArea>
      <c:layout/>
      <c:pie3DChart>
        <c:varyColors val="1"/>
        <c:ser>
          <c:idx val="0"/>
          <c:order val="0"/>
          <c:tx>
            <c:strRef>
              <c:f>Sheet1!$B$1</c:f>
              <c:strCache>
                <c:ptCount val="1"/>
                <c:pt idx="0">
                  <c:v>Seen ad</c:v>
                </c:pt>
              </c:strCache>
            </c:strRef>
          </c:tx>
          <c:dPt>
            <c:idx val="0"/>
            <c:bubble3D val="0"/>
            <c:explosion val="9"/>
            <c:spPr>
              <a:solidFill>
                <a:schemeClr val="accent3"/>
              </a:solidFill>
            </c:spPr>
            <c:extLst xmlns:c16r2="http://schemas.microsoft.com/office/drawing/2015/06/chart">
              <c:ext xmlns:c16="http://schemas.microsoft.com/office/drawing/2014/chart" uri="{C3380CC4-5D6E-409C-BE32-E72D297353CC}">
                <c16:uniqueId val="{00000000-6E53-4CBB-9B3A-2F3BD2F27EAB}"/>
              </c:ext>
            </c:extLst>
          </c:dPt>
          <c:dPt>
            <c:idx val="1"/>
            <c:bubble3D val="0"/>
            <c:spPr>
              <a:solidFill>
                <a:srgbClr val="FF9900"/>
              </a:solidFill>
            </c:spPr>
            <c:extLst xmlns:c16r2="http://schemas.microsoft.com/office/drawing/2015/06/chart">
              <c:ext xmlns:c16="http://schemas.microsoft.com/office/drawing/2014/chart" uri="{C3380CC4-5D6E-409C-BE32-E72D297353CC}">
                <c16:uniqueId val="{00000002-6E53-4CBB-9B3A-2F3BD2F27EAB}"/>
              </c:ext>
            </c:extLst>
          </c:dPt>
          <c:dPt>
            <c:idx val="2"/>
            <c:bubble3D val="0"/>
            <c:spPr>
              <a:solidFill>
                <a:srgbClr val="FF0000"/>
              </a:solidFill>
            </c:spPr>
            <c:extLst xmlns:c16r2="http://schemas.microsoft.com/office/drawing/2015/06/chart">
              <c:ext xmlns:c16="http://schemas.microsoft.com/office/drawing/2014/chart" uri="{C3380CC4-5D6E-409C-BE32-E72D297353CC}">
                <c16:uniqueId val="{00000004-6E53-4CBB-9B3A-2F3BD2F27EAB}"/>
              </c:ext>
            </c:extLst>
          </c:dPt>
          <c:dLbls>
            <c:spPr>
              <a:noFill/>
              <a:ln>
                <a:noFill/>
              </a:ln>
              <a:effectLst/>
            </c:spPr>
            <c:txPr>
              <a:bodyPr/>
              <a:lstStyle/>
              <a:p>
                <a:pPr>
                  <a:defRPr sz="900" baseline="0"/>
                </a:pPr>
                <a:endParaRPr lang="en-US"/>
              </a:p>
            </c:tx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Sheet1!$A$2:$A$4</c:f>
              <c:strCache>
                <c:ptCount val="3"/>
                <c:pt idx="0">
                  <c:v>Yes</c:v>
                </c:pt>
                <c:pt idx="1">
                  <c:v>No</c:v>
                </c:pt>
                <c:pt idx="2">
                  <c:v>Not sure</c:v>
                </c:pt>
              </c:strCache>
            </c:strRef>
          </c:cat>
          <c:val>
            <c:numRef>
              <c:f>Sheet1!$B$2:$B$4</c:f>
              <c:numCache>
                <c:formatCode>0%</c:formatCode>
                <c:ptCount val="3"/>
                <c:pt idx="0">
                  <c:v>0.22033898305084745</c:v>
                </c:pt>
                <c:pt idx="1">
                  <c:v>0.7167070217917676</c:v>
                </c:pt>
                <c:pt idx="2">
                  <c:v>6.2953995157384993E-2</c:v>
                </c:pt>
              </c:numCache>
            </c:numRef>
          </c:val>
          <c:extLst xmlns:c16r2="http://schemas.microsoft.com/office/drawing/2015/06/chart">
            <c:ext xmlns:c16="http://schemas.microsoft.com/office/drawing/2014/chart" uri="{C3380CC4-5D6E-409C-BE32-E72D297353CC}">
              <c16:uniqueId val="{00000005-6E53-4CBB-9B3A-2F3BD2F27EAB}"/>
            </c:ext>
          </c:extLst>
        </c:ser>
        <c:dLbls>
          <c:showLegendKey val="0"/>
          <c:showVal val="0"/>
          <c:showCatName val="0"/>
          <c:showSerName val="0"/>
          <c:showPercent val="0"/>
          <c:showBubbleSize val="0"/>
          <c:showLeaderLines val="1"/>
        </c:dLbls>
      </c:pie3DChart>
    </c:plotArea>
    <c:legend>
      <c:legendPos val="r"/>
      <c:overlay val="0"/>
      <c:txPr>
        <a:bodyPr/>
        <a:lstStyle/>
        <a:p>
          <a:pPr>
            <a:defRPr sz="10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1"/>
    <c:plotArea>
      <c:layout>
        <c:manualLayout>
          <c:layoutTarget val="inner"/>
          <c:xMode val="edge"/>
          <c:yMode val="edge"/>
          <c:x val="0.21933515323694197"/>
          <c:y val="9.0644569890647618E-4"/>
          <c:w val="0.62825770681564486"/>
          <c:h val="0.93989834845169273"/>
        </c:manualLayout>
      </c:layout>
      <c:barChart>
        <c:barDir val="bar"/>
        <c:grouping val="clustered"/>
        <c:varyColors val="0"/>
        <c:ser>
          <c:idx val="0"/>
          <c:order val="0"/>
          <c:tx>
            <c:strRef>
              <c:f>Sheet1!$B$1</c:f>
              <c:strCache>
                <c:ptCount val="1"/>
                <c:pt idx="0">
                  <c:v>Q4</c:v>
                </c:pt>
              </c:strCache>
            </c:strRef>
          </c:tx>
          <c:spPr>
            <a:solidFill>
              <a:schemeClr val="accent6"/>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Sheet1!$B$2:$B$16</c:f>
              <c:numCache>
                <c:formatCode>0%</c:formatCode>
                <c:ptCount val="15"/>
                <c:pt idx="0">
                  <c:v>0.05</c:v>
                </c:pt>
                <c:pt idx="1">
                  <c:v>7.0000000000000007E-2</c:v>
                </c:pt>
                <c:pt idx="2">
                  <c:v>0.11</c:v>
                </c:pt>
                <c:pt idx="3">
                  <c:v>0.11</c:v>
                </c:pt>
                <c:pt idx="4">
                  <c:v>0.17</c:v>
                </c:pt>
                <c:pt idx="5">
                  <c:v>0.19</c:v>
                </c:pt>
                <c:pt idx="6">
                  <c:v>0.22</c:v>
                </c:pt>
                <c:pt idx="7">
                  <c:v>0.3</c:v>
                </c:pt>
                <c:pt idx="8">
                  <c:v>0.37</c:v>
                </c:pt>
                <c:pt idx="9">
                  <c:v>0.4</c:v>
                </c:pt>
                <c:pt idx="10">
                  <c:v>0.41</c:v>
                </c:pt>
                <c:pt idx="11">
                  <c:v>0.43</c:v>
                </c:pt>
                <c:pt idx="12">
                  <c:v>0.41</c:v>
                </c:pt>
                <c:pt idx="13">
                  <c:v>0.49</c:v>
                </c:pt>
                <c:pt idx="14">
                  <c:v>0.48</c:v>
                </c:pt>
              </c:numCache>
            </c:numRef>
          </c:val>
          <c:extLst xmlns:c16r2="http://schemas.microsoft.com/office/drawing/2015/06/chart">
            <c:ext xmlns:c16="http://schemas.microsoft.com/office/drawing/2014/chart" uri="{C3380CC4-5D6E-409C-BE32-E72D297353CC}">
              <c16:uniqueId val="{00000000-80FD-4BBC-8A33-A8D5F2585807}"/>
            </c:ext>
          </c:extLst>
        </c:ser>
        <c:ser>
          <c:idx val="1"/>
          <c:order val="1"/>
          <c:tx>
            <c:strRef>
              <c:f>Sheet1!$C$1</c:f>
              <c:strCache>
                <c:ptCount val="1"/>
                <c:pt idx="0">
                  <c:v>Q3</c:v>
                </c:pt>
              </c:strCache>
            </c:strRef>
          </c:tx>
          <c:spPr>
            <a:solidFill>
              <a:srgbClr val="7030A0"/>
            </a:solidFill>
          </c:spPr>
          <c:invertIfNegative val="0"/>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Sheet1!$C$2:$C$16</c:f>
              <c:numCache>
                <c:formatCode>0%</c:formatCode>
                <c:ptCount val="15"/>
                <c:pt idx="0">
                  <c:v>0.05</c:v>
                </c:pt>
                <c:pt idx="1">
                  <c:v>0.08</c:v>
                </c:pt>
                <c:pt idx="2">
                  <c:v>0.1</c:v>
                </c:pt>
                <c:pt idx="3">
                  <c:v>0.12</c:v>
                </c:pt>
                <c:pt idx="4">
                  <c:v>0.2</c:v>
                </c:pt>
                <c:pt idx="5">
                  <c:v>0.16</c:v>
                </c:pt>
                <c:pt idx="6">
                  <c:v>0.27</c:v>
                </c:pt>
                <c:pt idx="7">
                  <c:v>0.31</c:v>
                </c:pt>
                <c:pt idx="8">
                  <c:v>0.37</c:v>
                </c:pt>
                <c:pt idx="9">
                  <c:v>0.39</c:v>
                </c:pt>
                <c:pt idx="10">
                  <c:v>0.4</c:v>
                </c:pt>
                <c:pt idx="11">
                  <c:v>0.41</c:v>
                </c:pt>
                <c:pt idx="12">
                  <c:v>0.45</c:v>
                </c:pt>
                <c:pt idx="13">
                  <c:v>0.47</c:v>
                </c:pt>
                <c:pt idx="14">
                  <c:v>0.48</c:v>
                </c:pt>
              </c:numCache>
            </c:numRef>
          </c:val>
          <c:extLst xmlns:c16r2="http://schemas.microsoft.com/office/drawing/2015/06/chart">
            <c:ext xmlns:c16="http://schemas.microsoft.com/office/drawing/2014/chart" uri="{C3380CC4-5D6E-409C-BE32-E72D297353CC}">
              <c16:uniqueId val="{00000001-80FD-4BBC-8A33-A8D5F2585807}"/>
            </c:ext>
          </c:extLst>
        </c:ser>
        <c:ser>
          <c:idx val="2"/>
          <c:order val="2"/>
          <c:tx>
            <c:strRef>
              <c:f>Sheet1!$D$1</c:f>
              <c:strCache>
                <c:ptCount val="1"/>
                <c:pt idx="0">
                  <c:v>Q2</c:v>
                </c:pt>
              </c:strCache>
            </c:strRef>
          </c:tx>
          <c:spPr>
            <a:solidFill>
              <a:schemeClr val="accent3">
                <a:lumMod val="75000"/>
              </a:schemeClr>
            </a:solidFill>
          </c:spPr>
          <c:invertIfNegative val="0"/>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Sheet1!$D$2:$D$16</c:f>
              <c:numCache>
                <c:formatCode>0%</c:formatCode>
                <c:ptCount val="15"/>
                <c:pt idx="0">
                  <c:v>0.05</c:v>
                </c:pt>
                <c:pt idx="1">
                  <c:v>0.08</c:v>
                </c:pt>
                <c:pt idx="2">
                  <c:v>0.12</c:v>
                </c:pt>
                <c:pt idx="3">
                  <c:v>0.08</c:v>
                </c:pt>
                <c:pt idx="4">
                  <c:v>0.17</c:v>
                </c:pt>
                <c:pt idx="5">
                  <c:v>0.17</c:v>
                </c:pt>
                <c:pt idx="6">
                  <c:v>0.25</c:v>
                </c:pt>
                <c:pt idx="7">
                  <c:v>0.28999999999999998</c:v>
                </c:pt>
                <c:pt idx="8">
                  <c:v>0.36</c:v>
                </c:pt>
                <c:pt idx="9">
                  <c:v>0.35</c:v>
                </c:pt>
                <c:pt idx="10">
                  <c:v>0.44</c:v>
                </c:pt>
                <c:pt idx="11">
                  <c:v>0.37</c:v>
                </c:pt>
                <c:pt idx="12">
                  <c:v>0.4</c:v>
                </c:pt>
                <c:pt idx="13">
                  <c:v>0.43</c:v>
                </c:pt>
                <c:pt idx="14">
                  <c:v>0.46</c:v>
                </c:pt>
              </c:numCache>
            </c:numRef>
          </c:val>
          <c:extLst xmlns:c16r2="http://schemas.microsoft.com/office/drawing/2015/06/chart">
            <c:ext xmlns:c16="http://schemas.microsoft.com/office/drawing/2014/chart" uri="{C3380CC4-5D6E-409C-BE32-E72D297353CC}">
              <c16:uniqueId val="{00000001-8B2B-41A2-8F23-CC9D0320F047}"/>
            </c:ext>
          </c:extLst>
        </c:ser>
        <c:ser>
          <c:idx val="3"/>
          <c:order val="3"/>
          <c:tx>
            <c:strRef>
              <c:f>Sheet1!$E$1</c:f>
              <c:strCache>
                <c:ptCount val="1"/>
                <c:pt idx="0">
                  <c:v>Q1</c:v>
                </c:pt>
              </c:strCache>
            </c:strRef>
          </c:tx>
          <c:spPr>
            <a:solidFill>
              <a:schemeClr val="accent5">
                <a:lumMod val="75000"/>
              </a:schemeClr>
            </a:solidFill>
          </c:spPr>
          <c:invertIfNegative val="0"/>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Sheet1!$E$2:$E$16</c:f>
              <c:numCache>
                <c:formatCode>0%</c:formatCode>
                <c:ptCount val="15"/>
                <c:pt idx="0">
                  <c:v>7.0000000000000007E-2</c:v>
                </c:pt>
                <c:pt idx="1">
                  <c:v>0.06</c:v>
                </c:pt>
                <c:pt idx="2">
                  <c:v>0.1</c:v>
                </c:pt>
                <c:pt idx="3">
                  <c:v>0.12</c:v>
                </c:pt>
                <c:pt idx="4">
                  <c:v>0.18</c:v>
                </c:pt>
                <c:pt idx="5">
                  <c:v>0.16</c:v>
                </c:pt>
                <c:pt idx="6">
                  <c:v>0.22</c:v>
                </c:pt>
                <c:pt idx="7">
                  <c:v>0.33</c:v>
                </c:pt>
                <c:pt idx="8">
                  <c:v>0.36</c:v>
                </c:pt>
                <c:pt idx="9">
                  <c:v>0.34</c:v>
                </c:pt>
                <c:pt idx="10">
                  <c:v>0.4</c:v>
                </c:pt>
                <c:pt idx="11">
                  <c:v>0.41</c:v>
                </c:pt>
                <c:pt idx="12">
                  <c:v>0.42</c:v>
                </c:pt>
                <c:pt idx="13">
                  <c:v>0.47</c:v>
                </c:pt>
                <c:pt idx="14">
                  <c:v>0.49</c:v>
                </c:pt>
              </c:numCache>
            </c:numRef>
          </c:val>
        </c:ser>
        <c:ser>
          <c:idx val="4"/>
          <c:order val="4"/>
          <c:tx>
            <c:strRef>
              <c:f>Sheet1!$F$1</c:f>
              <c:strCache>
                <c:ptCount val="1"/>
                <c:pt idx="0">
                  <c:v>Benchmark</c:v>
                </c:pt>
              </c:strCache>
            </c:strRef>
          </c:tx>
          <c:invertIfNegative val="0"/>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Sheet1!$F$2:$F$16</c:f>
              <c:numCache>
                <c:formatCode>0%</c:formatCode>
                <c:ptCount val="15"/>
                <c:pt idx="0">
                  <c:v>0.03</c:v>
                </c:pt>
                <c:pt idx="1">
                  <c:v>0.05</c:v>
                </c:pt>
                <c:pt idx="2">
                  <c:v>0.1</c:v>
                </c:pt>
                <c:pt idx="3">
                  <c:v>0.11</c:v>
                </c:pt>
                <c:pt idx="4">
                  <c:v>0.18</c:v>
                </c:pt>
                <c:pt idx="5">
                  <c:v>0.18</c:v>
                </c:pt>
                <c:pt idx="6">
                  <c:v>0.27</c:v>
                </c:pt>
                <c:pt idx="7">
                  <c:v>0.32</c:v>
                </c:pt>
                <c:pt idx="8">
                  <c:v>0.37</c:v>
                </c:pt>
                <c:pt idx="9">
                  <c:v>0.39</c:v>
                </c:pt>
                <c:pt idx="10">
                  <c:v>0.39</c:v>
                </c:pt>
                <c:pt idx="11">
                  <c:v>0.41</c:v>
                </c:pt>
                <c:pt idx="12">
                  <c:v>0.44</c:v>
                </c:pt>
                <c:pt idx="13">
                  <c:v>0.47</c:v>
                </c:pt>
                <c:pt idx="14">
                  <c:v>0.47</c:v>
                </c:pt>
              </c:numCache>
            </c:numRef>
          </c:val>
        </c:ser>
        <c:dLbls>
          <c:showLegendKey val="0"/>
          <c:showVal val="0"/>
          <c:showCatName val="0"/>
          <c:showSerName val="0"/>
          <c:showPercent val="0"/>
          <c:showBubbleSize val="0"/>
        </c:dLbls>
        <c:gapWidth val="150"/>
        <c:axId val="443174184"/>
        <c:axId val="443176144"/>
      </c:barChart>
      <c:catAx>
        <c:axId val="443174184"/>
        <c:scaling>
          <c:orientation val="minMax"/>
        </c:scaling>
        <c:delete val="0"/>
        <c:axPos val="l"/>
        <c:numFmt formatCode="General" sourceLinked="0"/>
        <c:majorTickMark val="out"/>
        <c:minorTickMark val="none"/>
        <c:tickLblPos val="nextTo"/>
        <c:crossAx val="443176144"/>
        <c:crosses val="autoZero"/>
        <c:auto val="1"/>
        <c:lblAlgn val="ctr"/>
        <c:lblOffset val="100"/>
        <c:noMultiLvlLbl val="0"/>
      </c:catAx>
      <c:valAx>
        <c:axId val="443176144"/>
        <c:scaling>
          <c:orientation val="minMax"/>
        </c:scaling>
        <c:delete val="0"/>
        <c:axPos val="b"/>
        <c:numFmt formatCode="0%" sourceLinked="1"/>
        <c:majorTickMark val="out"/>
        <c:minorTickMark val="none"/>
        <c:tickLblPos val="nextTo"/>
        <c:crossAx val="443174184"/>
        <c:crosses val="autoZero"/>
        <c:crossBetween val="between"/>
      </c:valAx>
    </c:plotArea>
    <c:legend>
      <c:legendPos val="r"/>
      <c:overlay val="0"/>
    </c:legend>
    <c:plotVisOnly val="1"/>
    <c:dispBlanksAs val="gap"/>
    <c:showDLblsOverMax val="0"/>
  </c:chart>
  <c:spPr>
    <a:solidFill>
      <a:schemeClr val="bg1"/>
    </a:solidFill>
  </c:spPr>
  <c:txPr>
    <a:bodyPr/>
    <a:lstStyle/>
    <a:p>
      <a:pPr>
        <a:defRPr sz="10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NZ" dirty="0" smtClean="0"/>
              <a:t>Females</a:t>
            </a:r>
            <a:endParaRPr lang="en-NZ" dirty="0"/>
          </a:p>
        </c:rich>
      </c:tx>
      <c:overlay val="0"/>
    </c:title>
    <c:autoTitleDeleted val="0"/>
    <c:plotArea>
      <c:layout>
        <c:manualLayout>
          <c:layoutTarget val="inner"/>
          <c:xMode val="edge"/>
          <c:yMode val="edge"/>
          <c:x val="0.21933515323694197"/>
          <c:y val="7.2288619964774717E-2"/>
          <c:w val="0.60978092381269811"/>
          <c:h val="0.80982694165104252"/>
        </c:manualLayout>
      </c:layout>
      <c:barChart>
        <c:barDir val="bar"/>
        <c:grouping val="clustered"/>
        <c:varyColors val="0"/>
        <c:ser>
          <c:idx val="0"/>
          <c:order val="0"/>
          <c:tx>
            <c:strRef>
              <c:f>Sheet1!$B$1</c:f>
              <c:strCache>
                <c:ptCount val="1"/>
                <c:pt idx="0">
                  <c:v>Q4</c:v>
                </c:pt>
              </c:strCache>
            </c:strRef>
          </c:tx>
          <c:spPr>
            <a:solidFill>
              <a:schemeClr val="accent6"/>
            </a:solidFill>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Sheet1!$B$2:$B$16</c:f>
              <c:numCache>
                <c:formatCode>0%</c:formatCode>
                <c:ptCount val="15"/>
                <c:pt idx="0">
                  <c:v>0.05</c:v>
                </c:pt>
                <c:pt idx="1">
                  <c:v>0.05</c:v>
                </c:pt>
                <c:pt idx="2">
                  <c:v>0.12</c:v>
                </c:pt>
                <c:pt idx="3">
                  <c:v>0.09</c:v>
                </c:pt>
                <c:pt idx="4">
                  <c:v>0.13</c:v>
                </c:pt>
                <c:pt idx="5">
                  <c:v>0.19</c:v>
                </c:pt>
                <c:pt idx="6">
                  <c:v>0.21</c:v>
                </c:pt>
                <c:pt idx="7">
                  <c:v>0.27</c:v>
                </c:pt>
                <c:pt idx="8">
                  <c:v>0.42</c:v>
                </c:pt>
                <c:pt idx="9">
                  <c:v>0.38</c:v>
                </c:pt>
                <c:pt idx="10">
                  <c:v>0.46</c:v>
                </c:pt>
                <c:pt idx="11">
                  <c:v>0.51</c:v>
                </c:pt>
                <c:pt idx="12">
                  <c:v>0.41</c:v>
                </c:pt>
                <c:pt idx="13">
                  <c:v>0.52</c:v>
                </c:pt>
                <c:pt idx="14">
                  <c:v>0.49</c:v>
                </c:pt>
              </c:numCache>
            </c:numRef>
          </c:val>
          <c:extLst xmlns:c16r2="http://schemas.microsoft.com/office/drawing/2015/06/chart">
            <c:ext xmlns:c16="http://schemas.microsoft.com/office/drawing/2014/chart" uri="{C3380CC4-5D6E-409C-BE32-E72D297353CC}">
              <c16:uniqueId val="{00000008-EEB3-4B1D-B1FF-CF585CF748BB}"/>
            </c:ext>
          </c:extLst>
        </c:ser>
        <c:ser>
          <c:idx val="1"/>
          <c:order val="1"/>
          <c:tx>
            <c:strRef>
              <c:f>Sheet1!$C$1</c:f>
              <c:strCache>
                <c:ptCount val="1"/>
                <c:pt idx="0">
                  <c:v>Q3</c:v>
                </c:pt>
              </c:strCache>
            </c:strRef>
          </c:tx>
          <c:spPr>
            <a:solidFill>
              <a:srgbClr val="7030A0"/>
            </a:solidFill>
          </c:spPr>
          <c:invertIfNegative val="0"/>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Sheet1!$C$2:$C$16</c:f>
              <c:numCache>
                <c:formatCode>0%</c:formatCode>
                <c:ptCount val="15"/>
                <c:pt idx="0">
                  <c:v>0.04</c:v>
                </c:pt>
                <c:pt idx="1">
                  <c:v>0.05</c:v>
                </c:pt>
                <c:pt idx="2">
                  <c:v>0.13</c:v>
                </c:pt>
                <c:pt idx="3">
                  <c:v>0.12</c:v>
                </c:pt>
                <c:pt idx="4">
                  <c:v>0.18</c:v>
                </c:pt>
                <c:pt idx="5">
                  <c:v>0.17</c:v>
                </c:pt>
                <c:pt idx="6">
                  <c:v>0.28999999999999998</c:v>
                </c:pt>
                <c:pt idx="7">
                  <c:v>0.31</c:v>
                </c:pt>
                <c:pt idx="8">
                  <c:v>0.42</c:v>
                </c:pt>
                <c:pt idx="9">
                  <c:v>0.38</c:v>
                </c:pt>
                <c:pt idx="10">
                  <c:v>0.46</c:v>
                </c:pt>
                <c:pt idx="11">
                  <c:v>0.47</c:v>
                </c:pt>
                <c:pt idx="12">
                  <c:v>0.47</c:v>
                </c:pt>
                <c:pt idx="13">
                  <c:v>0.47</c:v>
                </c:pt>
                <c:pt idx="14">
                  <c:v>0.51</c:v>
                </c:pt>
              </c:numCache>
            </c:numRef>
          </c:val>
          <c:extLst xmlns:c16r2="http://schemas.microsoft.com/office/drawing/2015/06/chart">
            <c:ext xmlns:c16="http://schemas.microsoft.com/office/drawing/2014/chart" uri="{C3380CC4-5D6E-409C-BE32-E72D297353CC}">
              <c16:uniqueId val="{0000000E-EEB3-4B1D-B1FF-CF585CF748BB}"/>
            </c:ext>
          </c:extLst>
        </c:ser>
        <c:ser>
          <c:idx val="2"/>
          <c:order val="2"/>
          <c:tx>
            <c:strRef>
              <c:f>Sheet1!$D$1</c:f>
              <c:strCache>
                <c:ptCount val="1"/>
                <c:pt idx="0">
                  <c:v>Q2</c:v>
                </c:pt>
              </c:strCache>
            </c:strRef>
          </c:tx>
          <c:spPr>
            <a:solidFill>
              <a:schemeClr val="accent3">
                <a:lumMod val="75000"/>
              </a:schemeClr>
            </a:solidFill>
          </c:spPr>
          <c:invertIfNegative val="0"/>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Sheet1!$D$2:$D$16</c:f>
              <c:numCache>
                <c:formatCode>0%</c:formatCode>
                <c:ptCount val="15"/>
                <c:pt idx="0">
                  <c:v>0.06</c:v>
                </c:pt>
                <c:pt idx="1">
                  <c:v>0.09</c:v>
                </c:pt>
                <c:pt idx="2">
                  <c:v>0.15</c:v>
                </c:pt>
                <c:pt idx="3">
                  <c:v>7.0000000000000007E-2</c:v>
                </c:pt>
                <c:pt idx="4">
                  <c:v>0.16</c:v>
                </c:pt>
                <c:pt idx="5">
                  <c:v>0.21</c:v>
                </c:pt>
                <c:pt idx="6">
                  <c:v>0.28000000000000003</c:v>
                </c:pt>
                <c:pt idx="7">
                  <c:v>0.28999999999999998</c:v>
                </c:pt>
                <c:pt idx="8">
                  <c:v>0.39</c:v>
                </c:pt>
                <c:pt idx="9">
                  <c:v>0.37</c:v>
                </c:pt>
                <c:pt idx="10">
                  <c:v>0.47</c:v>
                </c:pt>
                <c:pt idx="11">
                  <c:v>0.4</c:v>
                </c:pt>
                <c:pt idx="12">
                  <c:v>0.45</c:v>
                </c:pt>
                <c:pt idx="13">
                  <c:v>0.42</c:v>
                </c:pt>
                <c:pt idx="14">
                  <c:v>0.49</c:v>
                </c:pt>
              </c:numCache>
            </c:numRef>
          </c:val>
        </c:ser>
        <c:ser>
          <c:idx val="3"/>
          <c:order val="3"/>
          <c:tx>
            <c:strRef>
              <c:f>Sheet1!$E$1</c:f>
              <c:strCache>
                <c:ptCount val="1"/>
                <c:pt idx="0">
                  <c:v>Q1</c:v>
                </c:pt>
              </c:strCache>
            </c:strRef>
          </c:tx>
          <c:spPr>
            <a:solidFill>
              <a:schemeClr val="accent5">
                <a:lumMod val="75000"/>
              </a:schemeClr>
            </a:solidFill>
          </c:spPr>
          <c:invertIfNegative val="0"/>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Sheet1!$E$2:$E$16</c:f>
              <c:numCache>
                <c:formatCode>0%</c:formatCode>
                <c:ptCount val="15"/>
                <c:pt idx="0">
                  <c:v>7.0000000000000007E-2</c:v>
                </c:pt>
                <c:pt idx="1">
                  <c:v>0.03</c:v>
                </c:pt>
                <c:pt idx="2">
                  <c:v>0.11</c:v>
                </c:pt>
                <c:pt idx="3">
                  <c:v>0.09</c:v>
                </c:pt>
                <c:pt idx="4">
                  <c:v>0.11</c:v>
                </c:pt>
                <c:pt idx="5">
                  <c:v>0.16</c:v>
                </c:pt>
                <c:pt idx="6">
                  <c:v>0.21</c:v>
                </c:pt>
                <c:pt idx="7">
                  <c:v>0.3</c:v>
                </c:pt>
                <c:pt idx="8">
                  <c:v>0.35</c:v>
                </c:pt>
                <c:pt idx="9">
                  <c:v>0.32</c:v>
                </c:pt>
                <c:pt idx="10">
                  <c:v>0.48</c:v>
                </c:pt>
                <c:pt idx="11">
                  <c:v>0.45</c:v>
                </c:pt>
                <c:pt idx="12">
                  <c:v>0.39</c:v>
                </c:pt>
                <c:pt idx="13">
                  <c:v>0.41</c:v>
                </c:pt>
                <c:pt idx="14">
                  <c:v>0.5</c:v>
                </c:pt>
              </c:numCache>
            </c:numRef>
          </c:val>
        </c:ser>
        <c:dLbls>
          <c:showLegendKey val="0"/>
          <c:showVal val="0"/>
          <c:showCatName val="0"/>
          <c:showSerName val="0"/>
          <c:showPercent val="0"/>
          <c:showBubbleSize val="0"/>
        </c:dLbls>
        <c:gapWidth val="150"/>
        <c:axId val="443173792"/>
        <c:axId val="443173400"/>
      </c:barChart>
      <c:catAx>
        <c:axId val="443173792"/>
        <c:scaling>
          <c:orientation val="minMax"/>
        </c:scaling>
        <c:delete val="0"/>
        <c:axPos val="l"/>
        <c:numFmt formatCode="General" sourceLinked="0"/>
        <c:majorTickMark val="out"/>
        <c:minorTickMark val="none"/>
        <c:tickLblPos val="nextTo"/>
        <c:txPr>
          <a:bodyPr/>
          <a:lstStyle/>
          <a:p>
            <a:pPr>
              <a:defRPr sz="800" baseline="0"/>
            </a:pPr>
            <a:endParaRPr lang="en-US"/>
          </a:p>
        </c:txPr>
        <c:crossAx val="443173400"/>
        <c:crosses val="autoZero"/>
        <c:auto val="1"/>
        <c:lblAlgn val="ctr"/>
        <c:lblOffset val="100"/>
        <c:noMultiLvlLbl val="0"/>
      </c:catAx>
      <c:valAx>
        <c:axId val="443173400"/>
        <c:scaling>
          <c:orientation val="minMax"/>
        </c:scaling>
        <c:delete val="0"/>
        <c:axPos val="b"/>
        <c:numFmt formatCode="0%" sourceLinked="1"/>
        <c:majorTickMark val="out"/>
        <c:minorTickMark val="none"/>
        <c:tickLblPos val="nextTo"/>
        <c:crossAx val="443173792"/>
        <c:crosses val="autoZero"/>
        <c:crossBetween val="between"/>
      </c:valAx>
    </c:plotArea>
    <c:legend>
      <c:legendPos val="b"/>
      <c:overlay val="0"/>
    </c:legend>
    <c:plotVisOnly val="1"/>
    <c:dispBlanksAs val="gap"/>
    <c:showDLblsOverMax val="0"/>
  </c:chart>
  <c:spPr>
    <a:solidFill>
      <a:schemeClr val="bg1"/>
    </a:solidFill>
  </c:spPr>
  <c:txPr>
    <a:bodyPr/>
    <a:lstStyle/>
    <a:p>
      <a:pPr>
        <a:defRPr sz="10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NZ" dirty="0" smtClean="0"/>
              <a:t>Males</a:t>
            </a:r>
            <a:endParaRPr lang="en-NZ" dirty="0"/>
          </a:p>
        </c:rich>
      </c:tx>
      <c:overlay val="0"/>
    </c:title>
    <c:autoTitleDeleted val="0"/>
    <c:plotArea>
      <c:layout>
        <c:manualLayout>
          <c:layoutTarget val="inner"/>
          <c:xMode val="edge"/>
          <c:yMode val="edge"/>
          <c:x val="0.21933515323694197"/>
          <c:y val="7.2231137461801417E-2"/>
          <c:w val="0.60978092381269811"/>
          <c:h val="0.80988433733955689"/>
        </c:manualLayout>
      </c:layout>
      <c:barChart>
        <c:barDir val="bar"/>
        <c:grouping val="clustered"/>
        <c:varyColors val="0"/>
        <c:ser>
          <c:idx val="0"/>
          <c:order val="0"/>
          <c:tx>
            <c:strRef>
              <c:f>Sheet1!$B$1</c:f>
              <c:strCache>
                <c:ptCount val="1"/>
                <c:pt idx="0">
                  <c:v>Q4</c:v>
                </c:pt>
              </c:strCache>
            </c:strRef>
          </c:tx>
          <c:spPr>
            <a:solidFill>
              <a:schemeClr val="accent6"/>
            </a:solidFill>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Sheet1!$B$2:$B$16</c:f>
              <c:numCache>
                <c:formatCode>0%</c:formatCode>
                <c:ptCount val="15"/>
                <c:pt idx="0">
                  <c:v>0.05</c:v>
                </c:pt>
                <c:pt idx="1">
                  <c:v>0.08</c:v>
                </c:pt>
                <c:pt idx="2">
                  <c:v>0.11</c:v>
                </c:pt>
                <c:pt idx="3">
                  <c:v>0.14000000000000001</c:v>
                </c:pt>
                <c:pt idx="4">
                  <c:v>0.2</c:v>
                </c:pt>
                <c:pt idx="5">
                  <c:v>0.19</c:v>
                </c:pt>
                <c:pt idx="6">
                  <c:v>0.23</c:v>
                </c:pt>
                <c:pt idx="7">
                  <c:v>0.33</c:v>
                </c:pt>
                <c:pt idx="8">
                  <c:v>0.33</c:v>
                </c:pt>
                <c:pt idx="9">
                  <c:v>0.41</c:v>
                </c:pt>
                <c:pt idx="10">
                  <c:v>0.36</c:v>
                </c:pt>
                <c:pt idx="11">
                  <c:v>0.37</c:v>
                </c:pt>
                <c:pt idx="12">
                  <c:v>0.42</c:v>
                </c:pt>
                <c:pt idx="13">
                  <c:v>0.47</c:v>
                </c:pt>
                <c:pt idx="14">
                  <c:v>0.46</c:v>
                </c:pt>
              </c:numCache>
            </c:numRef>
          </c:val>
          <c:extLst xmlns:c16r2="http://schemas.microsoft.com/office/drawing/2015/06/chart">
            <c:ext xmlns:c16="http://schemas.microsoft.com/office/drawing/2014/chart" uri="{C3380CC4-5D6E-409C-BE32-E72D297353CC}">
              <c16:uniqueId val="{00000008-9099-483A-BA8E-28F81D7672B5}"/>
            </c:ext>
          </c:extLst>
        </c:ser>
        <c:ser>
          <c:idx val="1"/>
          <c:order val="1"/>
          <c:tx>
            <c:strRef>
              <c:f>Sheet1!$C$1</c:f>
              <c:strCache>
                <c:ptCount val="1"/>
                <c:pt idx="0">
                  <c:v>Q3</c:v>
                </c:pt>
              </c:strCache>
            </c:strRef>
          </c:tx>
          <c:spPr>
            <a:solidFill>
              <a:srgbClr val="7030A0"/>
            </a:solidFill>
          </c:spPr>
          <c:invertIfNegative val="0"/>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Sheet1!$C$2:$C$16</c:f>
              <c:numCache>
                <c:formatCode>0%</c:formatCode>
                <c:ptCount val="15"/>
                <c:pt idx="0">
                  <c:v>0.06</c:v>
                </c:pt>
                <c:pt idx="1">
                  <c:v>0.1</c:v>
                </c:pt>
                <c:pt idx="2">
                  <c:v>0.08</c:v>
                </c:pt>
                <c:pt idx="3">
                  <c:v>0.11</c:v>
                </c:pt>
                <c:pt idx="4">
                  <c:v>0.21</c:v>
                </c:pt>
                <c:pt idx="5">
                  <c:v>0.16</c:v>
                </c:pt>
                <c:pt idx="6">
                  <c:v>0.25</c:v>
                </c:pt>
                <c:pt idx="7">
                  <c:v>0.32</c:v>
                </c:pt>
                <c:pt idx="8">
                  <c:v>0.33</c:v>
                </c:pt>
                <c:pt idx="9">
                  <c:v>0.39</c:v>
                </c:pt>
                <c:pt idx="10">
                  <c:v>0.36</c:v>
                </c:pt>
                <c:pt idx="11">
                  <c:v>0.36</c:v>
                </c:pt>
                <c:pt idx="12">
                  <c:v>0.43</c:v>
                </c:pt>
                <c:pt idx="13">
                  <c:v>0.47</c:v>
                </c:pt>
                <c:pt idx="14">
                  <c:v>0.46</c:v>
                </c:pt>
              </c:numCache>
            </c:numRef>
          </c:val>
          <c:extLst xmlns:c16r2="http://schemas.microsoft.com/office/drawing/2015/06/chart">
            <c:ext xmlns:c16="http://schemas.microsoft.com/office/drawing/2014/chart" uri="{C3380CC4-5D6E-409C-BE32-E72D297353CC}">
              <c16:uniqueId val="{0000000E-9099-483A-BA8E-28F81D7672B5}"/>
            </c:ext>
          </c:extLst>
        </c:ser>
        <c:ser>
          <c:idx val="2"/>
          <c:order val="2"/>
          <c:tx>
            <c:strRef>
              <c:f>Sheet1!$D$1</c:f>
              <c:strCache>
                <c:ptCount val="1"/>
                <c:pt idx="0">
                  <c:v>Q2</c:v>
                </c:pt>
              </c:strCache>
            </c:strRef>
          </c:tx>
          <c:spPr>
            <a:solidFill>
              <a:schemeClr val="accent3">
                <a:lumMod val="75000"/>
              </a:schemeClr>
            </a:solidFill>
          </c:spPr>
          <c:invertIfNegative val="0"/>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Sheet1!$D$2:$D$16</c:f>
              <c:numCache>
                <c:formatCode>0%</c:formatCode>
                <c:ptCount val="15"/>
                <c:pt idx="0">
                  <c:v>0.04</c:v>
                </c:pt>
                <c:pt idx="1">
                  <c:v>7.0000000000000007E-2</c:v>
                </c:pt>
                <c:pt idx="2">
                  <c:v>0.1</c:v>
                </c:pt>
                <c:pt idx="3">
                  <c:v>0.1</c:v>
                </c:pt>
                <c:pt idx="4">
                  <c:v>0.18</c:v>
                </c:pt>
                <c:pt idx="5">
                  <c:v>0.13</c:v>
                </c:pt>
                <c:pt idx="6">
                  <c:v>0.22</c:v>
                </c:pt>
                <c:pt idx="7">
                  <c:v>0.28999999999999998</c:v>
                </c:pt>
                <c:pt idx="8">
                  <c:v>0.34</c:v>
                </c:pt>
                <c:pt idx="9">
                  <c:v>0.34</c:v>
                </c:pt>
                <c:pt idx="10">
                  <c:v>0.41</c:v>
                </c:pt>
                <c:pt idx="11">
                  <c:v>0.35</c:v>
                </c:pt>
                <c:pt idx="12">
                  <c:v>0.36</c:v>
                </c:pt>
                <c:pt idx="13">
                  <c:v>0.44</c:v>
                </c:pt>
                <c:pt idx="14">
                  <c:v>0.44</c:v>
                </c:pt>
              </c:numCache>
            </c:numRef>
          </c:val>
        </c:ser>
        <c:ser>
          <c:idx val="3"/>
          <c:order val="3"/>
          <c:tx>
            <c:strRef>
              <c:f>Sheet1!$E$1</c:f>
              <c:strCache>
                <c:ptCount val="1"/>
                <c:pt idx="0">
                  <c:v>Q1</c:v>
                </c:pt>
              </c:strCache>
            </c:strRef>
          </c:tx>
          <c:spPr>
            <a:solidFill>
              <a:schemeClr val="accent5">
                <a:lumMod val="75000"/>
              </a:schemeClr>
            </a:solidFill>
          </c:spPr>
          <c:invertIfNegative val="0"/>
          <c:cat>
            <c:strRef>
              <c:f>Sheet1!$A$2:$A$16</c:f>
              <c:strCache>
                <c:ptCount val="15"/>
                <c:pt idx="0">
                  <c:v>Innovative</c:v>
                </c:pt>
                <c:pt idx="1">
                  <c:v>Progressive</c:v>
                </c:pt>
                <c:pt idx="2">
                  <c:v>For families</c:v>
                </c:pt>
                <c:pt idx="3">
                  <c:v>Technology focused</c:v>
                </c:pt>
                <c:pt idx="4">
                  <c:v>Industry leader</c:v>
                </c:pt>
                <c:pt idx="5">
                  <c:v>Friendly and approachable</c:v>
                </c:pt>
                <c:pt idx="6">
                  <c:v>Reassuring</c:v>
                </c:pt>
                <c:pt idx="7">
                  <c:v>Quality</c:v>
                </c:pt>
                <c:pt idx="8">
                  <c:v>Experts</c:v>
                </c:pt>
                <c:pt idx="9">
                  <c:v>Respected</c:v>
                </c:pt>
                <c:pt idx="10">
                  <c:v>Safety Conscious</c:v>
                </c:pt>
                <c:pt idx="11">
                  <c:v>Knowledgeable</c:v>
                </c:pt>
                <c:pt idx="12">
                  <c:v>Well known</c:v>
                </c:pt>
                <c:pt idx="13">
                  <c:v>Professional</c:v>
                </c:pt>
                <c:pt idx="14">
                  <c:v>Reliable and trustworthy</c:v>
                </c:pt>
              </c:strCache>
            </c:strRef>
          </c:cat>
          <c:val>
            <c:numRef>
              <c:f>Sheet1!$E$2:$E$16</c:f>
              <c:numCache>
                <c:formatCode>0%</c:formatCode>
                <c:ptCount val="15"/>
                <c:pt idx="0">
                  <c:v>0.06</c:v>
                </c:pt>
                <c:pt idx="1">
                  <c:v>0.08</c:v>
                </c:pt>
                <c:pt idx="2">
                  <c:v>0.09</c:v>
                </c:pt>
                <c:pt idx="3">
                  <c:v>0.09</c:v>
                </c:pt>
                <c:pt idx="4">
                  <c:v>0.23</c:v>
                </c:pt>
                <c:pt idx="5">
                  <c:v>0.16</c:v>
                </c:pt>
                <c:pt idx="6">
                  <c:v>0.23</c:v>
                </c:pt>
                <c:pt idx="7">
                  <c:v>0.35</c:v>
                </c:pt>
                <c:pt idx="8">
                  <c:v>0.37</c:v>
                </c:pt>
                <c:pt idx="9">
                  <c:v>0.35</c:v>
                </c:pt>
                <c:pt idx="10">
                  <c:v>0.34</c:v>
                </c:pt>
                <c:pt idx="11">
                  <c:v>0.38</c:v>
                </c:pt>
                <c:pt idx="12">
                  <c:v>0.44</c:v>
                </c:pt>
                <c:pt idx="13">
                  <c:v>0.51</c:v>
                </c:pt>
                <c:pt idx="14">
                  <c:v>0.47</c:v>
                </c:pt>
              </c:numCache>
            </c:numRef>
          </c:val>
        </c:ser>
        <c:dLbls>
          <c:showLegendKey val="0"/>
          <c:showVal val="0"/>
          <c:showCatName val="0"/>
          <c:showSerName val="0"/>
          <c:showPercent val="0"/>
          <c:showBubbleSize val="0"/>
        </c:dLbls>
        <c:gapWidth val="150"/>
        <c:axId val="443182808"/>
        <c:axId val="443183984"/>
      </c:barChart>
      <c:catAx>
        <c:axId val="443182808"/>
        <c:scaling>
          <c:orientation val="minMax"/>
        </c:scaling>
        <c:delete val="0"/>
        <c:axPos val="l"/>
        <c:numFmt formatCode="General" sourceLinked="0"/>
        <c:majorTickMark val="out"/>
        <c:minorTickMark val="none"/>
        <c:tickLblPos val="nextTo"/>
        <c:txPr>
          <a:bodyPr/>
          <a:lstStyle/>
          <a:p>
            <a:pPr>
              <a:defRPr sz="800" baseline="0"/>
            </a:pPr>
            <a:endParaRPr lang="en-US"/>
          </a:p>
        </c:txPr>
        <c:crossAx val="443183984"/>
        <c:crosses val="autoZero"/>
        <c:auto val="1"/>
        <c:lblAlgn val="ctr"/>
        <c:lblOffset val="100"/>
        <c:noMultiLvlLbl val="0"/>
      </c:catAx>
      <c:valAx>
        <c:axId val="443183984"/>
        <c:scaling>
          <c:orientation val="minMax"/>
        </c:scaling>
        <c:delete val="0"/>
        <c:axPos val="b"/>
        <c:numFmt formatCode="0%" sourceLinked="1"/>
        <c:majorTickMark val="out"/>
        <c:minorTickMark val="none"/>
        <c:tickLblPos val="nextTo"/>
        <c:crossAx val="443182808"/>
        <c:crosses val="autoZero"/>
        <c:crossBetween val="between"/>
      </c:valAx>
    </c:plotArea>
    <c:legend>
      <c:legendPos val="b"/>
      <c:overlay val="0"/>
    </c:legend>
    <c:plotVisOnly val="1"/>
    <c:dispBlanksAs val="gap"/>
    <c:showDLblsOverMax val="0"/>
  </c:chart>
  <c:spPr>
    <a:solidFill>
      <a:schemeClr val="bg1"/>
    </a:solidFill>
  </c:spPr>
  <c:txPr>
    <a:bodyPr/>
    <a:lstStyle/>
    <a:p>
      <a:pPr>
        <a:defRPr sz="10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NZ" dirty="0" smtClean="0"/>
              <a:t>Females</a:t>
            </a:r>
            <a:endParaRPr lang="en-NZ" dirty="0"/>
          </a:p>
        </c:rich>
      </c:tx>
      <c:layout>
        <c:manualLayout>
          <c:xMode val="edge"/>
          <c:yMode val="edge"/>
          <c:x val="0.42634096441675579"/>
          <c:y val="0"/>
        </c:manualLayout>
      </c:layout>
      <c:overlay val="0"/>
    </c:title>
    <c:autoTitleDeleted val="0"/>
    <c:plotArea>
      <c:layout>
        <c:manualLayout>
          <c:layoutTarget val="inner"/>
          <c:xMode val="edge"/>
          <c:yMode val="edge"/>
          <c:x val="0.47760512247438935"/>
          <c:y val="6.8591743129984131E-2"/>
          <c:w val="0.46305833410225128"/>
          <c:h val="0.77648271076187592"/>
        </c:manualLayout>
      </c:layout>
      <c:barChart>
        <c:barDir val="bar"/>
        <c:grouping val="clustered"/>
        <c:varyColors val="0"/>
        <c:ser>
          <c:idx val="0"/>
          <c:order val="0"/>
          <c:tx>
            <c:strRef>
              <c:f>Sheet1!$B$1</c:f>
              <c:strCache>
                <c:ptCount val="1"/>
                <c:pt idx="0">
                  <c:v>Q4</c:v>
                </c:pt>
              </c:strCache>
            </c:strRef>
          </c:tx>
          <c:spPr>
            <a:solidFill>
              <a:schemeClr val="accent6"/>
            </a:solidFill>
          </c:spPr>
          <c:invertIfNegative val="0"/>
          <c:dLbls>
            <c:spPr>
              <a:noFill/>
              <a:ln>
                <a:noFill/>
              </a:ln>
              <a:effectLst/>
            </c:spPr>
            <c:txPr>
              <a:bodyPr/>
              <a:lstStyle/>
              <a:p>
                <a:pPr>
                  <a:defRPr sz="1000"/>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Sheet1!$A$2:$A$12</c:f>
              <c:strCache>
                <c:ptCount val="11"/>
                <c:pt idx="0">
                  <c:v>Better value for money</c:v>
                </c:pt>
                <c:pt idx="1">
                  <c:v>More open and friendly and provide higher levels of customer service</c:v>
                </c:pt>
                <c:pt idx="2">
                  <c:v>Access to a mediation service to resolve disputes </c:v>
                </c:pt>
                <c:pt idx="3">
                  <c:v>Greater commitment to safety</c:v>
                </c:pt>
                <c:pt idx="4">
                  <c:v>Better back up processes in case there are problems</c:v>
                </c:pt>
                <c:pt idx="5">
                  <c:v>Higher standards of workmanship</c:v>
                </c:pt>
                <c:pt idx="6">
                  <c:v>Likelihood of fewer problems</c:v>
                </c:pt>
                <c:pt idx="7">
                  <c:v>More reliable and trustworthy</c:v>
                </c:pt>
                <c:pt idx="8">
                  <c:v>Operate to a strict code of ethics</c:v>
                </c:pt>
                <c:pt idx="9">
                  <c:v>Provide guarantees and warranties if things go wrong</c:v>
                </c:pt>
                <c:pt idx="10">
                  <c:v>Has the backing of a reputable association</c:v>
                </c:pt>
              </c:strCache>
            </c:strRef>
          </c:cat>
          <c:val>
            <c:numRef>
              <c:f>Sheet1!$B$2:$B$12</c:f>
              <c:numCache>
                <c:formatCode>0%</c:formatCode>
                <c:ptCount val="11"/>
                <c:pt idx="0">
                  <c:v>0.15</c:v>
                </c:pt>
                <c:pt idx="1">
                  <c:v>0.14000000000000001</c:v>
                </c:pt>
                <c:pt idx="2">
                  <c:v>0.23</c:v>
                </c:pt>
                <c:pt idx="3">
                  <c:v>0.31</c:v>
                </c:pt>
                <c:pt idx="4">
                  <c:v>0.36</c:v>
                </c:pt>
                <c:pt idx="5">
                  <c:v>0.42</c:v>
                </c:pt>
                <c:pt idx="6">
                  <c:v>0.37</c:v>
                </c:pt>
                <c:pt idx="7">
                  <c:v>0.47</c:v>
                </c:pt>
                <c:pt idx="8">
                  <c:v>0.51</c:v>
                </c:pt>
                <c:pt idx="9">
                  <c:v>0.52</c:v>
                </c:pt>
                <c:pt idx="10">
                  <c:v>0.72</c:v>
                </c:pt>
              </c:numCache>
            </c:numRef>
          </c:val>
          <c:extLst xmlns:c16r2="http://schemas.microsoft.com/office/drawing/2015/06/chart">
            <c:ext xmlns:c16="http://schemas.microsoft.com/office/drawing/2014/chart" uri="{C3380CC4-5D6E-409C-BE32-E72D297353CC}">
              <c16:uniqueId val="{00000000-ABB5-4E71-9AE6-1E24A2AAB8E0}"/>
            </c:ext>
          </c:extLst>
        </c:ser>
        <c:ser>
          <c:idx val="1"/>
          <c:order val="1"/>
          <c:tx>
            <c:strRef>
              <c:f>Sheet1!$C$1</c:f>
              <c:strCache>
                <c:ptCount val="1"/>
                <c:pt idx="0">
                  <c:v>Q3</c:v>
                </c:pt>
              </c:strCache>
            </c:strRef>
          </c:tx>
          <c:spPr>
            <a:solidFill>
              <a:srgbClr val="7030A0"/>
            </a:solidFill>
          </c:spPr>
          <c:invertIfNegative val="0"/>
          <c:cat>
            <c:strRef>
              <c:f>Sheet1!$A$2:$A$12</c:f>
              <c:strCache>
                <c:ptCount val="11"/>
                <c:pt idx="0">
                  <c:v>Better value for money</c:v>
                </c:pt>
                <c:pt idx="1">
                  <c:v>More open and friendly and provide higher levels of customer service</c:v>
                </c:pt>
                <c:pt idx="2">
                  <c:v>Access to a mediation service to resolve disputes </c:v>
                </c:pt>
                <c:pt idx="3">
                  <c:v>Greater commitment to safety</c:v>
                </c:pt>
                <c:pt idx="4">
                  <c:v>Better back up processes in case there are problems</c:v>
                </c:pt>
                <c:pt idx="5">
                  <c:v>Higher standards of workmanship</c:v>
                </c:pt>
                <c:pt idx="6">
                  <c:v>Likelihood of fewer problems</c:v>
                </c:pt>
                <c:pt idx="7">
                  <c:v>More reliable and trustworthy</c:v>
                </c:pt>
                <c:pt idx="8">
                  <c:v>Operate to a strict code of ethics</c:v>
                </c:pt>
                <c:pt idx="9">
                  <c:v>Provide guarantees and warranties if things go wrong</c:v>
                </c:pt>
                <c:pt idx="10">
                  <c:v>Has the backing of a reputable association</c:v>
                </c:pt>
              </c:strCache>
            </c:strRef>
          </c:cat>
          <c:val>
            <c:numRef>
              <c:f>Sheet1!$C$2:$C$12</c:f>
              <c:numCache>
                <c:formatCode>0%</c:formatCode>
                <c:ptCount val="11"/>
                <c:pt idx="0">
                  <c:v>0.15</c:v>
                </c:pt>
                <c:pt idx="1">
                  <c:v>0.18</c:v>
                </c:pt>
                <c:pt idx="2">
                  <c:v>0.17</c:v>
                </c:pt>
                <c:pt idx="3">
                  <c:v>0.31</c:v>
                </c:pt>
                <c:pt idx="4">
                  <c:v>0.46</c:v>
                </c:pt>
                <c:pt idx="5">
                  <c:v>0.39</c:v>
                </c:pt>
                <c:pt idx="6">
                  <c:v>0.34</c:v>
                </c:pt>
                <c:pt idx="7">
                  <c:v>0.52</c:v>
                </c:pt>
                <c:pt idx="8">
                  <c:v>0.53</c:v>
                </c:pt>
                <c:pt idx="9">
                  <c:v>0.62</c:v>
                </c:pt>
                <c:pt idx="10">
                  <c:v>0.73</c:v>
                </c:pt>
              </c:numCache>
            </c:numRef>
          </c:val>
          <c:extLst xmlns:c16r2="http://schemas.microsoft.com/office/drawing/2015/06/chart">
            <c:ext xmlns:c16="http://schemas.microsoft.com/office/drawing/2014/chart" uri="{C3380CC4-5D6E-409C-BE32-E72D297353CC}">
              <c16:uniqueId val="{00000001-ABB5-4E71-9AE6-1E24A2AAB8E0}"/>
            </c:ext>
          </c:extLst>
        </c:ser>
        <c:ser>
          <c:idx val="2"/>
          <c:order val="2"/>
          <c:tx>
            <c:strRef>
              <c:f>Sheet1!$D$1</c:f>
              <c:strCache>
                <c:ptCount val="1"/>
                <c:pt idx="0">
                  <c:v>Q2</c:v>
                </c:pt>
              </c:strCache>
            </c:strRef>
          </c:tx>
          <c:spPr>
            <a:solidFill>
              <a:schemeClr val="accent3">
                <a:lumMod val="75000"/>
              </a:schemeClr>
            </a:solidFill>
          </c:spPr>
          <c:invertIfNegative val="0"/>
          <c:cat>
            <c:strRef>
              <c:f>Sheet1!$A$2:$A$12</c:f>
              <c:strCache>
                <c:ptCount val="11"/>
                <c:pt idx="0">
                  <c:v>Better value for money</c:v>
                </c:pt>
                <c:pt idx="1">
                  <c:v>More open and friendly and provide higher levels of customer service</c:v>
                </c:pt>
                <c:pt idx="2">
                  <c:v>Access to a mediation service to resolve disputes </c:v>
                </c:pt>
                <c:pt idx="3">
                  <c:v>Greater commitment to safety</c:v>
                </c:pt>
                <c:pt idx="4">
                  <c:v>Better back up processes in case there are problems</c:v>
                </c:pt>
                <c:pt idx="5">
                  <c:v>Higher standards of workmanship</c:v>
                </c:pt>
                <c:pt idx="6">
                  <c:v>Likelihood of fewer problems</c:v>
                </c:pt>
                <c:pt idx="7">
                  <c:v>More reliable and trustworthy</c:v>
                </c:pt>
                <c:pt idx="8">
                  <c:v>Operate to a strict code of ethics</c:v>
                </c:pt>
                <c:pt idx="9">
                  <c:v>Provide guarantees and warranties if things go wrong</c:v>
                </c:pt>
                <c:pt idx="10">
                  <c:v>Has the backing of a reputable association</c:v>
                </c:pt>
              </c:strCache>
            </c:strRef>
          </c:cat>
          <c:val>
            <c:numRef>
              <c:f>Sheet1!$D$2:$D$12</c:f>
              <c:numCache>
                <c:formatCode>0%</c:formatCode>
                <c:ptCount val="11"/>
                <c:pt idx="0">
                  <c:v>0.12</c:v>
                </c:pt>
                <c:pt idx="1">
                  <c:v>0.14000000000000001</c:v>
                </c:pt>
                <c:pt idx="2">
                  <c:v>0.22</c:v>
                </c:pt>
                <c:pt idx="3">
                  <c:v>0.33</c:v>
                </c:pt>
                <c:pt idx="4">
                  <c:v>0.38</c:v>
                </c:pt>
                <c:pt idx="5">
                  <c:v>0.44</c:v>
                </c:pt>
                <c:pt idx="6">
                  <c:v>0.38</c:v>
                </c:pt>
                <c:pt idx="7">
                  <c:v>0.55000000000000004</c:v>
                </c:pt>
                <c:pt idx="8">
                  <c:v>0.55000000000000004</c:v>
                </c:pt>
                <c:pt idx="9">
                  <c:v>0.56000000000000005</c:v>
                </c:pt>
                <c:pt idx="10">
                  <c:v>0.69</c:v>
                </c:pt>
              </c:numCache>
            </c:numRef>
          </c:val>
        </c:ser>
        <c:ser>
          <c:idx val="3"/>
          <c:order val="3"/>
          <c:tx>
            <c:strRef>
              <c:f>Sheet1!$E$1</c:f>
              <c:strCache>
                <c:ptCount val="1"/>
                <c:pt idx="0">
                  <c:v>Q1</c:v>
                </c:pt>
              </c:strCache>
            </c:strRef>
          </c:tx>
          <c:spPr>
            <a:solidFill>
              <a:schemeClr val="accent5">
                <a:lumMod val="75000"/>
              </a:schemeClr>
            </a:solidFill>
          </c:spPr>
          <c:invertIfNegative val="0"/>
          <c:cat>
            <c:strRef>
              <c:f>Sheet1!$A$2:$A$12</c:f>
              <c:strCache>
                <c:ptCount val="11"/>
                <c:pt idx="0">
                  <c:v>Better value for money</c:v>
                </c:pt>
                <c:pt idx="1">
                  <c:v>More open and friendly and provide higher levels of customer service</c:v>
                </c:pt>
                <c:pt idx="2">
                  <c:v>Access to a mediation service to resolve disputes </c:v>
                </c:pt>
                <c:pt idx="3">
                  <c:v>Greater commitment to safety</c:v>
                </c:pt>
                <c:pt idx="4">
                  <c:v>Better back up processes in case there are problems</c:v>
                </c:pt>
                <c:pt idx="5">
                  <c:v>Higher standards of workmanship</c:v>
                </c:pt>
                <c:pt idx="6">
                  <c:v>Likelihood of fewer problems</c:v>
                </c:pt>
                <c:pt idx="7">
                  <c:v>More reliable and trustworthy</c:v>
                </c:pt>
                <c:pt idx="8">
                  <c:v>Operate to a strict code of ethics</c:v>
                </c:pt>
                <c:pt idx="9">
                  <c:v>Provide guarantees and warranties if things go wrong</c:v>
                </c:pt>
                <c:pt idx="10">
                  <c:v>Has the backing of a reputable association</c:v>
                </c:pt>
              </c:strCache>
            </c:strRef>
          </c:cat>
          <c:val>
            <c:numRef>
              <c:f>Sheet1!$E$2:$E$12</c:f>
              <c:numCache>
                <c:formatCode>0%</c:formatCode>
                <c:ptCount val="11"/>
                <c:pt idx="0">
                  <c:v>0.13</c:v>
                </c:pt>
                <c:pt idx="1">
                  <c:v>0.16</c:v>
                </c:pt>
                <c:pt idx="2">
                  <c:v>0.22</c:v>
                </c:pt>
                <c:pt idx="3">
                  <c:v>0.32</c:v>
                </c:pt>
                <c:pt idx="4">
                  <c:v>0.38</c:v>
                </c:pt>
                <c:pt idx="5">
                  <c:v>0.44</c:v>
                </c:pt>
                <c:pt idx="6">
                  <c:v>0.28999999999999998</c:v>
                </c:pt>
                <c:pt idx="7">
                  <c:v>0.52</c:v>
                </c:pt>
                <c:pt idx="8">
                  <c:v>0.53</c:v>
                </c:pt>
                <c:pt idx="9">
                  <c:v>0.56999999999999995</c:v>
                </c:pt>
                <c:pt idx="10">
                  <c:v>0.71</c:v>
                </c:pt>
              </c:numCache>
            </c:numRef>
          </c:val>
        </c:ser>
        <c:dLbls>
          <c:showLegendKey val="0"/>
          <c:showVal val="0"/>
          <c:showCatName val="0"/>
          <c:showSerName val="0"/>
          <c:showPercent val="0"/>
          <c:showBubbleSize val="0"/>
        </c:dLbls>
        <c:gapWidth val="150"/>
        <c:axId val="225778080"/>
        <c:axId val="225778472"/>
      </c:barChart>
      <c:catAx>
        <c:axId val="225778080"/>
        <c:scaling>
          <c:orientation val="minMax"/>
        </c:scaling>
        <c:delete val="0"/>
        <c:axPos val="l"/>
        <c:numFmt formatCode="General" sourceLinked="0"/>
        <c:majorTickMark val="out"/>
        <c:minorTickMark val="none"/>
        <c:tickLblPos val="nextTo"/>
        <c:txPr>
          <a:bodyPr/>
          <a:lstStyle/>
          <a:p>
            <a:pPr>
              <a:defRPr sz="800" baseline="0"/>
            </a:pPr>
            <a:endParaRPr lang="en-US"/>
          </a:p>
        </c:txPr>
        <c:crossAx val="225778472"/>
        <c:crosses val="autoZero"/>
        <c:auto val="1"/>
        <c:lblAlgn val="ctr"/>
        <c:lblOffset val="100"/>
        <c:noMultiLvlLbl val="0"/>
      </c:catAx>
      <c:valAx>
        <c:axId val="225778472"/>
        <c:scaling>
          <c:orientation val="minMax"/>
        </c:scaling>
        <c:delete val="0"/>
        <c:axPos val="b"/>
        <c:numFmt formatCode="0%" sourceLinked="1"/>
        <c:majorTickMark val="out"/>
        <c:minorTickMark val="none"/>
        <c:tickLblPos val="nextTo"/>
        <c:crossAx val="225778080"/>
        <c:crosses val="autoZero"/>
        <c:crossBetween val="between"/>
      </c:valAx>
    </c:plotArea>
    <c:legend>
      <c:legendPos val="b"/>
      <c:overlay val="0"/>
    </c:legend>
    <c:plotVisOnly val="1"/>
    <c:dispBlanksAs val="gap"/>
    <c:showDLblsOverMax val="0"/>
  </c:chart>
  <c:spPr>
    <a:solidFill>
      <a:schemeClr val="bg1"/>
    </a:solidFill>
  </c:spPr>
  <c:txPr>
    <a:bodyPr/>
    <a:lstStyle/>
    <a:p>
      <a:pPr>
        <a:defRPr sz="11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6"/>
    </mc:Choice>
    <mc:Fallback>
      <c:style val="26"/>
    </mc:Fallback>
  </mc:AlternateContent>
  <c:chart>
    <c:title>
      <c:tx>
        <c:rich>
          <a:bodyPr/>
          <a:lstStyle/>
          <a:p>
            <a:pPr>
              <a:defRPr/>
            </a:pPr>
            <a:r>
              <a:rPr lang="en-NZ" dirty="0" smtClean="0"/>
              <a:t>Males</a:t>
            </a:r>
            <a:endParaRPr lang="en-NZ" dirty="0"/>
          </a:p>
        </c:rich>
      </c:tx>
      <c:layout>
        <c:manualLayout>
          <c:xMode val="edge"/>
          <c:yMode val="edge"/>
          <c:x val="0.44328905505110744"/>
          <c:y val="0"/>
        </c:manualLayout>
      </c:layout>
      <c:overlay val="0"/>
    </c:title>
    <c:autoTitleDeleted val="0"/>
    <c:plotArea>
      <c:layout>
        <c:manualLayout>
          <c:layoutTarget val="inner"/>
          <c:xMode val="edge"/>
          <c:yMode val="edge"/>
          <c:x val="0.47760512247438935"/>
          <c:y val="6.8591743129984131E-2"/>
          <c:w val="0.46305833410225128"/>
          <c:h val="0.77648271076187592"/>
        </c:manualLayout>
      </c:layout>
      <c:barChart>
        <c:barDir val="bar"/>
        <c:grouping val="clustered"/>
        <c:varyColors val="0"/>
        <c:ser>
          <c:idx val="0"/>
          <c:order val="0"/>
          <c:tx>
            <c:strRef>
              <c:f>Sheet1!$B$1</c:f>
              <c:strCache>
                <c:ptCount val="1"/>
                <c:pt idx="0">
                  <c:v>Q4</c:v>
                </c:pt>
              </c:strCache>
            </c:strRef>
          </c:tx>
          <c:spPr>
            <a:solidFill>
              <a:schemeClr val="accent6"/>
            </a:solidFill>
          </c:spPr>
          <c:invertIfNegative val="0"/>
          <c:dLbls>
            <c:spPr>
              <a:noFill/>
              <a:ln>
                <a:noFill/>
              </a:ln>
              <a:effectLst/>
            </c:spPr>
            <c:txPr>
              <a:bodyPr/>
              <a:lstStyle/>
              <a:p>
                <a:pPr>
                  <a:defRPr sz="1000"/>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Sheet1!$A$2:$A$12</c:f>
              <c:strCache>
                <c:ptCount val="11"/>
                <c:pt idx="0">
                  <c:v>Better value for money</c:v>
                </c:pt>
                <c:pt idx="1">
                  <c:v>More open and friendly and provide higher levels of customer service</c:v>
                </c:pt>
                <c:pt idx="2">
                  <c:v>Access to a mediation service to resolve disputes </c:v>
                </c:pt>
                <c:pt idx="3">
                  <c:v>Greater commitment to safety</c:v>
                </c:pt>
                <c:pt idx="4">
                  <c:v>Better back up processes in case there are problems</c:v>
                </c:pt>
                <c:pt idx="5">
                  <c:v>Higher standards of workmanship</c:v>
                </c:pt>
                <c:pt idx="6">
                  <c:v>Likelihood of fewer problems</c:v>
                </c:pt>
                <c:pt idx="7">
                  <c:v>More reliable and trustworthy</c:v>
                </c:pt>
                <c:pt idx="8">
                  <c:v>Operate to a strict code of ethics</c:v>
                </c:pt>
                <c:pt idx="9">
                  <c:v>Provide guarantees and warranties if things go wrong</c:v>
                </c:pt>
                <c:pt idx="10">
                  <c:v>Has the backing of a reputable association</c:v>
                </c:pt>
              </c:strCache>
            </c:strRef>
          </c:cat>
          <c:val>
            <c:numRef>
              <c:f>Sheet1!$B$2:$B$12</c:f>
              <c:numCache>
                <c:formatCode>0%</c:formatCode>
                <c:ptCount val="11"/>
                <c:pt idx="0">
                  <c:v>0.18</c:v>
                </c:pt>
                <c:pt idx="1">
                  <c:v>0.19</c:v>
                </c:pt>
                <c:pt idx="2">
                  <c:v>0.27</c:v>
                </c:pt>
                <c:pt idx="3">
                  <c:v>0.31</c:v>
                </c:pt>
                <c:pt idx="4">
                  <c:v>0.37</c:v>
                </c:pt>
                <c:pt idx="5">
                  <c:v>0.4</c:v>
                </c:pt>
                <c:pt idx="6">
                  <c:v>0.39</c:v>
                </c:pt>
                <c:pt idx="7">
                  <c:v>0.48</c:v>
                </c:pt>
                <c:pt idx="8">
                  <c:v>0.5</c:v>
                </c:pt>
                <c:pt idx="9">
                  <c:v>0.49</c:v>
                </c:pt>
                <c:pt idx="10">
                  <c:v>0.57999999999999996</c:v>
                </c:pt>
              </c:numCache>
            </c:numRef>
          </c:val>
          <c:extLst xmlns:c16r2="http://schemas.microsoft.com/office/drawing/2015/06/chart">
            <c:ext xmlns:c16="http://schemas.microsoft.com/office/drawing/2014/chart" uri="{C3380CC4-5D6E-409C-BE32-E72D297353CC}">
              <c16:uniqueId val="{00000000-6BBF-4F5F-9AE0-D99DB64E424F}"/>
            </c:ext>
          </c:extLst>
        </c:ser>
        <c:ser>
          <c:idx val="1"/>
          <c:order val="1"/>
          <c:tx>
            <c:strRef>
              <c:f>Sheet1!$C$1</c:f>
              <c:strCache>
                <c:ptCount val="1"/>
                <c:pt idx="0">
                  <c:v>Q3</c:v>
                </c:pt>
              </c:strCache>
            </c:strRef>
          </c:tx>
          <c:spPr>
            <a:solidFill>
              <a:srgbClr val="7030A0"/>
            </a:solidFill>
          </c:spPr>
          <c:invertIfNegative val="0"/>
          <c:cat>
            <c:strRef>
              <c:f>Sheet1!$A$2:$A$12</c:f>
              <c:strCache>
                <c:ptCount val="11"/>
                <c:pt idx="0">
                  <c:v>Better value for money</c:v>
                </c:pt>
                <c:pt idx="1">
                  <c:v>More open and friendly and provide higher levels of customer service</c:v>
                </c:pt>
                <c:pt idx="2">
                  <c:v>Access to a mediation service to resolve disputes </c:v>
                </c:pt>
                <c:pt idx="3">
                  <c:v>Greater commitment to safety</c:v>
                </c:pt>
                <c:pt idx="4">
                  <c:v>Better back up processes in case there are problems</c:v>
                </c:pt>
                <c:pt idx="5">
                  <c:v>Higher standards of workmanship</c:v>
                </c:pt>
                <c:pt idx="6">
                  <c:v>Likelihood of fewer problems</c:v>
                </c:pt>
                <c:pt idx="7">
                  <c:v>More reliable and trustworthy</c:v>
                </c:pt>
                <c:pt idx="8">
                  <c:v>Operate to a strict code of ethics</c:v>
                </c:pt>
                <c:pt idx="9">
                  <c:v>Provide guarantees and warranties if things go wrong</c:v>
                </c:pt>
                <c:pt idx="10">
                  <c:v>Has the backing of a reputable association</c:v>
                </c:pt>
              </c:strCache>
            </c:strRef>
          </c:cat>
          <c:val>
            <c:numRef>
              <c:f>Sheet1!$C$2:$C$12</c:f>
              <c:numCache>
                <c:formatCode>0%</c:formatCode>
                <c:ptCount val="11"/>
                <c:pt idx="0">
                  <c:v>0.11</c:v>
                </c:pt>
                <c:pt idx="1">
                  <c:v>0.19</c:v>
                </c:pt>
                <c:pt idx="2">
                  <c:v>0.33</c:v>
                </c:pt>
                <c:pt idx="3">
                  <c:v>0.28000000000000003</c:v>
                </c:pt>
                <c:pt idx="4">
                  <c:v>0.38</c:v>
                </c:pt>
                <c:pt idx="5">
                  <c:v>0.4</c:v>
                </c:pt>
                <c:pt idx="6">
                  <c:v>0.41</c:v>
                </c:pt>
                <c:pt idx="7">
                  <c:v>0.45</c:v>
                </c:pt>
                <c:pt idx="8">
                  <c:v>0.51</c:v>
                </c:pt>
                <c:pt idx="9">
                  <c:v>0.56999999999999995</c:v>
                </c:pt>
                <c:pt idx="10">
                  <c:v>0.59</c:v>
                </c:pt>
              </c:numCache>
            </c:numRef>
          </c:val>
          <c:extLst xmlns:c16r2="http://schemas.microsoft.com/office/drawing/2015/06/chart">
            <c:ext xmlns:c16="http://schemas.microsoft.com/office/drawing/2014/chart" uri="{C3380CC4-5D6E-409C-BE32-E72D297353CC}">
              <c16:uniqueId val="{00000001-6BBF-4F5F-9AE0-D99DB64E424F}"/>
            </c:ext>
          </c:extLst>
        </c:ser>
        <c:ser>
          <c:idx val="2"/>
          <c:order val="2"/>
          <c:tx>
            <c:strRef>
              <c:f>Sheet1!$D$1</c:f>
              <c:strCache>
                <c:ptCount val="1"/>
                <c:pt idx="0">
                  <c:v>Q2</c:v>
                </c:pt>
              </c:strCache>
            </c:strRef>
          </c:tx>
          <c:spPr>
            <a:solidFill>
              <a:schemeClr val="accent3">
                <a:lumMod val="75000"/>
              </a:schemeClr>
            </a:solidFill>
          </c:spPr>
          <c:invertIfNegative val="0"/>
          <c:cat>
            <c:strRef>
              <c:f>Sheet1!$A$2:$A$12</c:f>
              <c:strCache>
                <c:ptCount val="11"/>
                <c:pt idx="0">
                  <c:v>Better value for money</c:v>
                </c:pt>
                <c:pt idx="1">
                  <c:v>More open and friendly and provide higher levels of customer service</c:v>
                </c:pt>
                <c:pt idx="2">
                  <c:v>Access to a mediation service to resolve disputes </c:v>
                </c:pt>
                <c:pt idx="3">
                  <c:v>Greater commitment to safety</c:v>
                </c:pt>
                <c:pt idx="4">
                  <c:v>Better back up processes in case there are problems</c:v>
                </c:pt>
                <c:pt idx="5">
                  <c:v>Higher standards of workmanship</c:v>
                </c:pt>
                <c:pt idx="6">
                  <c:v>Likelihood of fewer problems</c:v>
                </c:pt>
                <c:pt idx="7">
                  <c:v>More reliable and trustworthy</c:v>
                </c:pt>
                <c:pt idx="8">
                  <c:v>Operate to a strict code of ethics</c:v>
                </c:pt>
                <c:pt idx="9">
                  <c:v>Provide guarantees and warranties if things go wrong</c:v>
                </c:pt>
                <c:pt idx="10">
                  <c:v>Has the backing of a reputable association</c:v>
                </c:pt>
              </c:strCache>
            </c:strRef>
          </c:cat>
          <c:val>
            <c:numRef>
              <c:f>Sheet1!$D$2:$D$12</c:f>
              <c:numCache>
                <c:formatCode>0%</c:formatCode>
                <c:ptCount val="11"/>
                <c:pt idx="0">
                  <c:v>0.15</c:v>
                </c:pt>
                <c:pt idx="1">
                  <c:v>0.18</c:v>
                </c:pt>
                <c:pt idx="2">
                  <c:v>0.28999999999999998</c:v>
                </c:pt>
                <c:pt idx="3">
                  <c:v>0.28999999999999998</c:v>
                </c:pt>
                <c:pt idx="4">
                  <c:v>0.33</c:v>
                </c:pt>
                <c:pt idx="5">
                  <c:v>0.42</c:v>
                </c:pt>
                <c:pt idx="6">
                  <c:v>0.38</c:v>
                </c:pt>
                <c:pt idx="7">
                  <c:v>0.48</c:v>
                </c:pt>
                <c:pt idx="8">
                  <c:v>0.51</c:v>
                </c:pt>
                <c:pt idx="9">
                  <c:v>0.54</c:v>
                </c:pt>
                <c:pt idx="10">
                  <c:v>0.6</c:v>
                </c:pt>
              </c:numCache>
            </c:numRef>
          </c:val>
        </c:ser>
        <c:ser>
          <c:idx val="3"/>
          <c:order val="3"/>
          <c:tx>
            <c:strRef>
              <c:f>Sheet1!$E$1</c:f>
              <c:strCache>
                <c:ptCount val="1"/>
                <c:pt idx="0">
                  <c:v>Q1</c:v>
                </c:pt>
              </c:strCache>
            </c:strRef>
          </c:tx>
          <c:spPr>
            <a:solidFill>
              <a:schemeClr val="accent5">
                <a:lumMod val="75000"/>
              </a:schemeClr>
            </a:solidFill>
          </c:spPr>
          <c:invertIfNegative val="0"/>
          <c:cat>
            <c:strRef>
              <c:f>Sheet1!$A$2:$A$12</c:f>
              <c:strCache>
                <c:ptCount val="11"/>
                <c:pt idx="0">
                  <c:v>Better value for money</c:v>
                </c:pt>
                <c:pt idx="1">
                  <c:v>More open and friendly and provide higher levels of customer service</c:v>
                </c:pt>
                <c:pt idx="2">
                  <c:v>Access to a mediation service to resolve disputes </c:v>
                </c:pt>
                <c:pt idx="3">
                  <c:v>Greater commitment to safety</c:v>
                </c:pt>
                <c:pt idx="4">
                  <c:v>Better back up processes in case there are problems</c:v>
                </c:pt>
                <c:pt idx="5">
                  <c:v>Higher standards of workmanship</c:v>
                </c:pt>
                <c:pt idx="6">
                  <c:v>Likelihood of fewer problems</c:v>
                </c:pt>
                <c:pt idx="7">
                  <c:v>More reliable and trustworthy</c:v>
                </c:pt>
                <c:pt idx="8">
                  <c:v>Operate to a strict code of ethics</c:v>
                </c:pt>
                <c:pt idx="9">
                  <c:v>Provide guarantees and warranties if things go wrong</c:v>
                </c:pt>
                <c:pt idx="10">
                  <c:v>Has the backing of a reputable association</c:v>
                </c:pt>
              </c:strCache>
            </c:strRef>
          </c:cat>
          <c:val>
            <c:numRef>
              <c:f>Sheet1!$E$2:$E$12</c:f>
              <c:numCache>
                <c:formatCode>0%</c:formatCode>
                <c:ptCount val="11"/>
                <c:pt idx="0">
                  <c:v>0.1</c:v>
                </c:pt>
                <c:pt idx="1">
                  <c:v>0.15</c:v>
                </c:pt>
                <c:pt idx="2">
                  <c:v>0.23</c:v>
                </c:pt>
                <c:pt idx="3">
                  <c:v>0.27</c:v>
                </c:pt>
                <c:pt idx="4">
                  <c:v>0.33</c:v>
                </c:pt>
                <c:pt idx="5">
                  <c:v>0.44</c:v>
                </c:pt>
                <c:pt idx="6">
                  <c:v>0.4</c:v>
                </c:pt>
                <c:pt idx="7">
                  <c:v>0.48</c:v>
                </c:pt>
                <c:pt idx="8">
                  <c:v>0.49</c:v>
                </c:pt>
                <c:pt idx="9">
                  <c:v>0.52</c:v>
                </c:pt>
                <c:pt idx="10">
                  <c:v>0.6</c:v>
                </c:pt>
              </c:numCache>
            </c:numRef>
          </c:val>
        </c:ser>
        <c:dLbls>
          <c:showLegendKey val="0"/>
          <c:showVal val="0"/>
          <c:showCatName val="0"/>
          <c:showSerName val="0"/>
          <c:showPercent val="0"/>
          <c:showBubbleSize val="0"/>
        </c:dLbls>
        <c:gapWidth val="150"/>
        <c:axId val="225779256"/>
        <c:axId val="225779648"/>
      </c:barChart>
      <c:catAx>
        <c:axId val="225779256"/>
        <c:scaling>
          <c:orientation val="minMax"/>
        </c:scaling>
        <c:delete val="0"/>
        <c:axPos val="l"/>
        <c:numFmt formatCode="General" sourceLinked="0"/>
        <c:majorTickMark val="out"/>
        <c:minorTickMark val="none"/>
        <c:tickLblPos val="nextTo"/>
        <c:txPr>
          <a:bodyPr/>
          <a:lstStyle/>
          <a:p>
            <a:pPr>
              <a:defRPr sz="800" baseline="0"/>
            </a:pPr>
            <a:endParaRPr lang="en-US"/>
          </a:p>
        </c:txPr>
        <c:crossAx val="225779648"/>
        <c:crosses val="autoZero"/>
        <c:auto val="1"/>
        <c:lblAlgn val="ctr"/>
        <c:lblOffset val="100"/>
        <c:noMultiLvlLbl val="0"/>
      </c:catAx>
      <c:valAx>
        <c:axId val="225779648"/>
        <c:scaling>
          <c:orientation val="minMax"/>
          <c:max val="1"/>
        </c:scaling>
        <c:delete val="0"/>
        <c:axPos val="b"/>
        <c:numFmt formatCode="0%" sourceLinked="1"/>
        <c:majorTickMark val="out"/>
        <c:minorTickMark val="none"/>
        <c:tickLblPos val="nextTo"/>
        <c:crossAx val="225779256"/>
        <c:crosses val="autoZero"/>
        <c:crossBetween val="between"/>
      </c:valAx>
    </c:plotArea>
    <c:legend>
      <c:legendPos val="b"/>
      <c:overlay val="0"/>
    </c:legend>
    <c:plotVisOnly val="1"/>
    <c:dispBlanksAs val="gap"/>
    <c:showDLblsOverMax val="0"/>
  </c:chart>
  <c:spPr>
    <a:solidFill>
      <a:schemeClr val="bg1"/>
    </a:solidFill>
  </c:spPr>
  <c:txPr>
    <a:bodyPr/>
    <a:lstStyle/>
    <a:p>
      <a:pPr>
        <a:defRPr sz="11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75"/>
      <c:rotY val="20"/>
      <c:rAngAx val="0"/>
      <c:perspective val="20"/>
    </c:view3D>
    <c:floor>
      <c:thickness val="0"/>
    </c:floor>
    <c:sideWall>
      <c:thickness val="0"/>
    </c:sideWall>
    <c:backWall>
      <c:thickness val="0"/>
    </c:backWall>
    <c:plotArea>
      <c:layout/>
      <c:pie3DChart>
        <c:varyColors val="1"/>
        <c:dLbls>
          <c:showLegendKey val="0"/>
          <c:showVal val="0"/>
          <c:showCatName val="0"/>
          <c:showSerName val="0"/>
          <c:showPercent val="0"/>
          <c:showBubbleSize val="0"/>
          <c:showLeaderLines val="0"/>
        </c:dLbls>
      </c:pie3DChart>
    </c:plotArea>
    <c:legend>
      <c:legendPos val="r"/>
      <c:overlay val="0"/>
      <c:txPr>
        <a:bodyPr/>
        <a:lstStyle/>
        <a:p>
          <a:pPr>
            <a:defRPr sz="10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531280150158754"/>
          <c:y val="7.8888611141971876E-2"/>
          <c:w val="0.66211543789013849"/>
          <c:h val="0.82287539038872226"/>
        </c:manualLayout>
      </c:layout>
      <c:barChart>
        <c:barDir val="col"/>
        <c:grouping val="stacked"/>
        <c:varyColors val="0"/>
        <c:ser>
          <c:idx val="0"/>
          <c:order val="0"/>
          <c:tx>
            <c:strRef>
              <c:f>Sheet1!$B$1</c:f>
              <c:strCache>
                <c:ptCount val="1"/>
                <c:pt idx="0">
                  <c:v>Yes</c:v>
                </c:pt>
              </c:strCache>
            </c:strRef>
          </c:tx>
          <c:spPr>
            <a:solidFill>
              <a:schemeClr val="tx2">
                <a:lumMod val="60000"/>
                <a:lumOff val="40000"/>
              </a:schemeClr>
            </a:solidFill>
            <a:scene3d>
              <a:camera prst="orthographicFront"/>
              <a:lightRig rig="threePt" dir="t"/>
            </a:scene3d>
            <a:sp3d>
              <a:bevelT w="190500" h="38100"/>
            </a:sp3d>
          </c:spPr>
          <c:invertIfNegative val="0"/>
          <c:dPt>
            <c:idx val="0"/>
            <c:invertIfNegative val="0"/>
            <c:bubble3D val="0"/>
            <c:explosion val="9"/>
            <c:extLst xmlns:c16r2="http://schemas.microsoft.com/office/drawing/2015/06/chart">
              <c:ext xmlns:c16="http://schemas.microsoft.com/office/drawing/2014/chart" uri="{C3380CC4-5D6E-409C-BE32-E72D297353CC}">
                <c16:uniqueId val="{00000001-0A6C-490F-AE6A-DF87FB2B9B80}"/>
              </c:ext>
            </c:extLst>
          </c:dPt>
          <c:dPt>
            <c:idx val="1"/>
            <c:invertIfNegative val="0"/>
            <c:bubble3D val="0"/>
            <c:extLst xmlns:c16r2="http://schemas.microsoft.com/office/drawing/2015/06/chart">
              <c:ext xmlns:c16="http://schemas.microsoft.com/office/drawing/2014/chart" uri="{C3380CC4-5D6E-409C-BE32-E72D297353CC}">
                <c16:uniqueId val="{00000003-0A6C-490F-AE6A-DF87FB2B9B80}"/>
              </c:ext>
            </c:extLst>
          </c:dPt>
          <c:dPt>
            <c:idx val="2"/>
            <c:invertIfNegative val="0"/>
            <c:bubble3D val="0"/>
            <c:extLst xmlns:c16r2="http://schemas.microsoft.com/office/drawing/2015/06/chart">
              <c:ext xmlns:c16="http://schemas.microsoft.com/office/drawing/2014/chart" uri="{C3380CC4-5D6E-409C-BE32-E72D297353CC}">
                <c16:uniqueId val="{00000005-0A6C-490F-AE6A-DF87FB2B9B80}"/>
              </c:ext>
            </c:extLst>
          </c:dPt>
          <c:dLbls>
            <c:spPr>
              <a:noFill/>
              <a:ln>
                <a:noFill/>
              </a:ln>
              <a:effectLst/>
            </c:spPr>
            <c:txPr>
              <a:bodyPr/>
              <a:lstStyle/>
              <a:p>
                <a:pPr>
                  <a:defRPr sz="900" baseline="0"/>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Q1</c:v>
                </c:pt>
                <c:pt idx="1">
                  <c:v>Q2</c:v>
                </c:pt>
                <c:pt idx="2">
                  <c:v>Q3</c:v>
                </c:pt>
                <c:pt idx="3">
                  <c:v>Q4</c:v>
                </c:pt>
              </c:strCache>
            </c:strRef>
          </c:cat>
          <c:val>
            <c:numRef>
              <c:f>Sheet1!$B$2:$B$5</c:f>
              <c:numCache>
                <c:formatCode>0%</c:formatCode>
                <c:ptCount val="4"/>
                <c:pt idx="0">
                  <c:v>0.77</c:v>
                </c:pt>
                <c:pt idx="1">
                  <c:v>0.82</c:v>
                </c:pt>
                <c:pt idx="2">
                  <c:v>0.77</c:v>
                </c:pt>
                <c:pt idx="3">
                  <c:v>0.79</c:v>
                </c:pt>
              </c:numCache>
            </c:numRef>
          </c:val>
          <c:extLst xmlns:c16r2="http://schemas.microsoft.com/office/drawing/2015/06/chart">
            <c:ext xmlns:c16="http://schemas.microsoft.com/office/drawing/2014/chart" uri="{C3380CC4-5D6E-409C-BE32-E72D297353CC}">
              <c16:uniqueId val="{00000006-0A6C-490F-AE6A-DF87FB2B9B80}"/>
            </c:ext>
          </c:extLst>
        </c:ser>
        <c:ser>
          <c:idx val="1"/>
          <c:order val="1"/>
          <c:tx>
            <c:strRef>
              <c:f>Sheet1!$C$1</c:f>
              <c:strCache>
                <c:ptCount val="1"/>
                <c:pt idx="0">
                  <c:v>No</c:v>
                </c:pt>
              </c:strCache>
            </c:strRef>
          </c:tx>
          <c:spPr>
            <a:scene3d>
              <a:camera prst="orthographicFront"/>
              <a:lightRig rig="threePt" dir="t"/>
            </a:scene3d>
            <a:sp3d>
              <a:bevelT w="190500" h="38100"/>
            </a:sp3d>
          </c:spPr>
          <c:invertIfNegative val="0"/>
          <c:cat>
            <c:strRef>
              <c:f>Sheet1!$A$2:$A$5</c:f>
              <c:strCache>
                <c:ptCount val="4"/>
                <c:pt idx="0">
                  <c:v>Q1</c:v>
                </c:pt>
                <c:pt idx="1">
                  <c:v>Q2</c:v>
                </c:pt>
                <c:pt idx="2">
                  <c:v>Q3</c:v>
                </c:pt>
                <c:pt idx="3">
                  <c:v>Q4</c:v>
                </c:pt>
              </c:strCache>
            </c:strRef>
          </c:cat>
          <c:val>
            <c:numRef>
              <c:f>Sheet1!$C$2:$C$5</c:f>
              <c:numCache>
                <c:formatCode>0%</c:formatCode>
                <c:ptCount val="4"/>
                <c:pt idx="0">
                  <c:v>0.05</c:v>
                </c:pt>
                <c:pt idx="1">
                  <c:v>0.03</c:v>
                </c:pt>
                <c:pt idx="2">
                  <c:v>0.02</c:v>
                </c:pt>
                <c:pt idx="3">
                  <c:v>0.03</c:v>
                </c:pt>
              </c:numCache>
            </c:numRef>
          </c:val>
          <c:extLst xmlns:c16r2="http://schemas.microsoft.com/office/drawing/2015/06/chart">
            <c:ext xmlns:c16="http://schemas.microsoft.com/office/drawing/2014/chart" uri="{C3380CC4-5D6E-409C-BE32-E72D297353CC}">
              <c16:uniqueId val="{00000000-D3D4-4B6A-995E-43B179DBEC2C}"/>
            </c:ext>
          </c:extLst>
        </c:ser>
        <c:ser>
          <c:idx val="2"/>
          <c:order val="2"/>
          <c:tx>
            <c:strRef>
              <c:f>Sheet1!$D$1</c:f>
              <c:strCache>
                <c:ptCount val="1"/>
                <c:pt idx="0">
                  <c:v>Not sure</c:v>
                </c:pt>
              </c:strCache>
            </c:strRef>
          </c:tx>
          <c:spPr>
            <a:scene3d>
              <a:camera prst="orthographicFront"/>
              <a:lightRig rig="threePt" dir="t"/>
            </a:scene3d>
            <a:sp3d>
              <a:bevelT w="190500" h="38100"/>
            </a:sp3d>
          </c:spPr>
          <c:invertIfNegative val="0"/>
          <c:dLbls>
            <c:spPr>
              <a:noFill/>
              <a:ln>
                <a:noFill/>
              </a:ln>
              <a:effectLst/>
            </c:spPr>
            <c:txPr>
              <a:bodyPr wrap="square" lIns="38100" tIns="19050" rIns="38100" bIns="19050" anchor="ctr">
                <a:spAutoFit/>
              </a:bodyPr>
              <a:lstStyle/>
              <a:p>
                <a:pPr>
                  <a:defRPr sz="900"/>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Sheet1!$A$2:$A$5</c:f>
              <c:strCache>
                <c:ptCount val="4"/>
                <c:pt idx="0">
                  <c:v>Q1</c:v>
                </c:pt>
                <c:pt idx="1">
                  <c:v>Q2</c:v>
                </c:pt>
                <c:pt idx="2">
                  <c:v>Q3</c:v>
                </c:pt>
                <c:pt idx="3">
                  <c:v>Q4</c:v>
                </c:pt>
              </c:strCache>
            </c:strRef>
          </c:cat>
          <c:val>
            <c:numRef>
              <c:f>Sheet1!$D$2:$D$5</c:f>
              <c:numCache>
                <c:formatCode>0%</c:formatCode>
                <c:ptCount val="4"/>
                <c:pt idx="0">
                  <c:v>0.18</c:v>
                </c:pt>
                <c:pt idx="1">
                  <c:v>0.15</c:v>
                </c:pt>
                <c:pt idx="2">
                  <c:v>0.2</c:v>
                </c:pt>
                <c:pt idx="3">
                  <c:v>0.18</c:v>
                </c:pt>
              </c:numCache>
            </c:numRef>
          </c:val>
          <c:extLst xmlns:c16r2="http://schemas.microsoft.com/office/drawing/2015/06/chart">
            <c:ext xmlns:c16="http://schemas.microsoft.com/office/drawing/2014/chart" uri="{C3380CC4-5D6E-409C-BE32-E72D297353CC}">
              <c16:uniqueId val="{00000002-D3D4-4B6A-995E-43B179DBEC2C}"/>
            </c:ext>
          </c:extLst>
        </c:ser>
        <c:dLbls>
          <c:showLegendKey val="0"/>
          <c:showVal val="0"/>
          <c:showCatName val="0"/>
          <c:showSerName val="0"/>
          <c:showPercent val="0"/>
          <c:showBubbleSize val="0"/>
        </c:dLbls>
        <c:gapWidth val="100"/>
        <c:overlap val="100"/>
        <c:axId val="225781216"/>
        <c:axId val="225781608"/>
      </c:barChart>
      <c:catAx>
        <c:axId val="225781216"/>
        <c:scaling>
          <c:orientation val="minMax"/>
        </c:scaling>
        <c:delete val="0"/>
        <c:axPos val="b"/>
        <c:numFmt formatCode="General" sourceLinked="0"/>
        <c:majorTickMark val="out"/>
        <c:minorTickMark val="none"/>
        <c:tickLblPos val="nextTo"/>
        <c:txPr>
          <a:bodyPr/>
          <a:lstStyle/>
          <a:p>
            <a:pPr>
              <a:defRPr sz="1000" baseline="0"/>
            </a:pPr>
            <a:endParaRPr lang="en-US"/>
          </a:p>
        </c:txPr>
        <c:crossAx val="225781608"/>
        <c:crosses val="autoZero"/>
        <c:auto val="1"/>
        <c:lblAlgn val="ctr"/>
        <c:lblOffset val="100"/>
        <c:noMultiLvlLbl val="0"/>
      </c:catAx>
      <c:valAx>
        <c:axId val="225781608"/>
        <c:scaling>
          <c:orientation val="minMax"/>
          <c:max val="1"/>
          <c:min val="0"/>
        </c:scaling>
        <c:delete val="0"/>
        <c:axPos val="l"/>
        <c:numFmt formatCode="0%" sourceLinked="1"/>
        <c:majorTickMark val="out"/>
        <c:minorTickMark val="none"/>
        <c:tickLblPos val="nextTo"/>
        <c:txPr>
          <a:bodyPr/>
          <a:lstStyle/>
          <a:p>
            <a:pPr>
              <a:defRPr sz="1000" baseline="0"/>
            </a:pPr>
            <a:endParaRPr lang="en-US"/>
          </a:p>
        </c:txPr>
        <c:crossAx val="225781216"/>
        <c:crosses val="autoZero"/>
        <c:crossBetween val="between"/>
      </c:valAx>
      <c:spPr>
        <a:noFill/>
        <a:ln w="25400">
          <a:noFill/>
        </a:ln>
      </c:spPr>
    </c:plotArea>
    <c:legend>
      <c:legendPos val="r"/>
      <c:overlay val="0"/>
      <c:txPr>
        <a:bodyPr/>
        <a:lstStyle/>
        <a:p>
          <a:pPr>
            <a:defRPr sz="10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aseline="0"/>
            </a:pPr>
            <a:r>
              <a:rPr lang="en-NZ" sz="1400" baseline="0" dirty="0"/>
              <a:t>More likely to use MTA?</a:t>
            </a:r>
          </a:p>
        </c:rich>
      </c:tx>
      <c:overlay val="0"/>
    </c:title>
    <c:autoTitleDeleted val="0"/>
    <c:view3D>
      <c:rotX val="75"/>
      <c:rotY val="20"/>
      <c:rAngAx val="0"/>
      <c:perspective val="20"/>
    </c:view3D>
    <c:floor>
      <c:thickness val="0"/>
    </c:floor>
    <c:sideWall>
      <c:thickness val="0"/>
    </c:sideWall>
    <c:backWall>
      <c:thickness val="0"/>
    </c:backWall>
    <c:plotArea>
      <c:layout/>
      <c:pie3DChart>
        <c:varyColors val="1"/>
        <c:ser>
          <c:idx val="0"/>
          <c:order val="0"/>
          <c:tx>
            <c:strRef>
              <c:f>Sheet1!$B$1</c:f>
              <c:strCache>
                <c:ptCount val="1"/>
                <c:pt idx="0">
                  <c:v>Seen ad</c:v>
                </c:pt>
              </c:strCache>
            </c:strRef>
          </c:tx>
          <c:dPt>
            <c:idx val="0"/>
            <c:bubble3D val="0"/>
            <c:explosion val="9"/>
            <c:spPr>
              <a:solidFill>
                <a:schemeClr val="accent3"/>
              </a:solidFill>
            </c:spPr>
            <c:extLst xmlns:c16r2="http://schemas.microsoft.com/office/drawing/2015/06/chart">
              <c:ext xmlns:c16="http://schemas.microsoft.com/office/drawing/2014/chart" uri="{C3380CC4-5D6E-409C-BE32-E72D297353CC}">
                <c16:uniqueId val="{00000000-24DB-4B50-AF66-0AFD4DFAE336}"/>
              </c:ext>
            </c:extLst>
          </c:dPt>
          <c:dPt>
            <c:idx val="1"/>
            <c:bubble3D val="0"/>
            <c:spPr>
              <a:solidFill>
                <a:srgbClr val="FF9900"/>
              </a:solidFill>
            </c:spPr>
            <c:extLst xmlns:c16r2="http://schemas.microsoft.com/office/drawing/2015/06/chart">
              <c:ext xmlns:c16="http://schemas.microsoft.com/office/drawing/2014/chart" uri="{C3380CC4-5D6E-409C-BE32-E72D297353CC}">
                <c16:uniqueId val="{00000002-24DB-4B50-AF66-0AFD4DFAE336}"/>
              </c:ext>
            </c:extLst>
          </c:dPt>
          <c:dPt>
            <c:idx val="2"/>
            <c:bubble3D val="0"/>
            <c:spPr>
              <a:solidFill>
                <a:srgbClr val="FF0000"/>
              </a:solidFill>
            </c:spPr>
            <c:extLst xmlns:c16r2="http://schemas.microsoft.com/office/drawing/2015/06/chart">
              <c:ext xmlns:c16="http://schemas.microsoft.com/office/drawing/2014/chart" uri="{C3380CC4-5D6E-409C-BE32-E72D297353CC}">
                <c16:uniqueId val="{00000004-24DB-4B50-AF66-0AFD4DFAE336}"/>
              </c:ext>
            </c:extLst>
          </c:dPt>
          <c:dLbls>
            <c:spPr>
              <a:noFill/>
              <a:ln>
                <a:noFill/>
              </a:ln>
              <a:effectLst/>
            </c:spPr>
            <c:txPr>
              <a:bodyPr/>
              <a:lstStyle/>
              <a:p>
                <a:pPr>
                  <a:defRPr sz="900" baseline="0"/>
                </a:pPr>
                <a:endParaRPr lang="en-US"/>
              </a:p>
            </c:tx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Sheet1!$A$2:$A$4</c:f>
              <c:strCache>
                <c:ptCount val="3"/>
                <c:pt idx="0">
                  <c:v>Yes</c:v>
                </c:pt>
                <c:pt idx="1">
                  <c:v>No</c:v>
                </c:pt>
                <c:pt idx="2">
                  <c:v>Not sure</c:v>
                </c:pt>
              </c:strCache>
            </c:strRef>
          </c:cat>
          <c:val>
            <c:numRef>
              <c:f>Sheet1!$B$2:$B$4</c:f>
              <c:numCache>
                <c:formatCode>0%</c:formatCode>
                <c:ptCount val="3"/>
                <c:pt idx="0">
                  <c:v>0.33898305084745761</c:v>
                </c:pt>
                <c:pt idx="1">
                  <c:v>0.4552058111380145</c:v>
                </c:pt>
                <c:pt idx="2">
                  <c:v>0.20581113801452786</c:v>
                </c:pt>
              </c:numCache>
            </c:numRef>
          </c:val>
          <c:extLst xmlns:c16r2="http://schemas.microsoft.com/office/drawing/2015/06/chart">
            <c:ext xmlns:c16="http://schemas.microsoft.com/office/drawing/2014/chart" uri="{C3380CC4-5D6E-409C-BE32-E72D297353CC}">
              <c16:uniqueId val="{00000005-24DB-4B50-AF66-0AFD4DFAE336}"/>
            </c:ext>
          </c:extLst>
        </c:ser>
        <c:dLbls>
          <c:showLegendKey val="0"/>
          <c:showVal val="0"/>
          <c:showCatName val="0"/>
          <c:showSerName val="0"/>
          <c:showPercent val="0"/>
          <c:showBubbleSize val="0"/>
          <c:showLeaderLines val="1"/>
        </c:dLbls>
      </c:pie3DChart>
    </c:plotArea>
    <c:legend>
      <c:legendPos val="r"/>
      <c:overlay val="0"/>
      <c:txPr>
        <a:bodyPr/>
        <a:lstStyle/>
        <a:p>
          <a:pPr>
            <a:defRPr sz="10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aseline="0"/>
            </a:pPr>
            <a:r>
              <a:rPr lang="en-NZ" sz="1400" baseline="0" dirty="0"/>
              <a:t>More positive about MTA?</a:t>
            </a:r>
          </a:p>
        </c:rich>
      </c:tx>
      <c:overlay val="0"/>
    </c:title>
    <c:autoTitleDeleted val="0"/>
    <c:view3D>
      <c:rotX val="75"/>
      <c:rotY val="20"/>
      <c:rAngAx val="0"/>
      <c:perspective val="20"/>
    </c:view3D>
    <c:floor>
      <c:thickness val="0"/>
    </c:floor>
    <c:sideWall>
      <c:thickness val="0"/>
    </c:sideWall>
    <c:backWall>
      <c:thickness val="0"/>
    </c:backWall>
    <c:plotArea>
      <c:layout/>
      <c:pie3DChart>
        <c:varyColors val="1"/>
        <c:ser>
          <c:idx val="0"/>
          <c:order val="0"/>
          <c:tx>
            <c:strRef>
              <c:f>Sheet1!$B$1</c:f>
              <c:strCache>
                <c:ptCount val="1"/>
                <c:pt idx="0">
                  <c:v>Seen ad</c:v>
                </c:pt>
              </c:strCache>
            </c:strRef>
          </c:tx>
          <c:dPt>
            <c:idx val="0"/>
            <c:bubble3D val="0"/>
            <c:explosion val="9"/>
            <c:spPr>
              <a:solidFill>
                <a:schemeClr val="accent3"/>
              </a:solidFill>
            </c:spPr>
            <c:extLst xmlns:c16r2="http://schemas.microsoft.com/office/drawing/2015/06/chart">
              <c:ext xmlns:c16="http://schemas.microsoft.com/office/drawing/2014/chart" uri="{C3380CC4-5D6E-409C-BE32-E72D297353CC}">
                <c16:uniqueId val="{00000000-B88D-4472-B42A-90AAD23DE908}"/>
              </c:ext>
            </c:extLst>
          </c:dPt>
          <c:dPt>
            <c:idx val="1"/>
            <c:bubble3D val="0"/>
            <c:spPr>
              <a:solidFill>
                <a:srgbClr val="FF9900"/>
              </a:solidFill>
            </c:spPr>
            <c:extLst xmlns:c16r2="http://schemas.microsoft.com/office/drawing/2015/06/chart">
              <c:ext xmlns:c16="http://schemas.microsoft.com/office/drawing/2014/chart" uri="{C3380CC4-5D6E-409C-BE32-E72D297353CC}">
                <c16:uniqueId val="{00000002-B88D-4472-B42A-90AAD23DE908}"/>
              </c:ext>
            </c:extLst>
          </c:dPt>
          <c:dPt>
            <c:idx val="2"/>
            <c:bubble3D val="0"/>
            <c:spPr>
              <a:solidFill>
                <a:srgbClr val="FF0000"/>
              </a:solidFill>
            </c:spPr>
            <c:extLst xmlns:c16r2="http://schemas.microsoft.com/office/drawing/2015/06/chart">
              <c:ext xmlns:c16="http://schemas.microsoft.com/office/drawing/2014/chart" uri="{C3380CC4-5D6E-409C-BE32-E72D297353CC}">
                <c16:uniqueId val="{00000004-B88D-4472-B42A-90AAD23DE908}"/>
              </c:ext>
            </c:extLst>
          </c:dPt>
          <c:dLbls>
            <c:spPr>
              <a:noFill/>
              <a:ln>
                <a:noFill/>
              </a:ln>
              <a:effectLst/>
            </c:spPr>
            <c:txPr>
              <a:bodyPr/>
              <a:lstStyle/>
              <a:p>
                <a:pPr>
                  <a:defRPr sz="900" baseline="0"/>
                </a:pPr>
                <a:endParaRPr lang="en-US"/>
              </a:p>
            </c:tx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Sheet1!$A$2:$A$4</c:f>
              <c:strCache>
                <c:ptCount val="3"/>
                <c:pt idx="0">
                  <c:v>Yes</c:v>
                </c:pt>
                <c:pt idx="1">
                  <c:v>No</c:v>
                </c:pt>
                <c:pt idx="2">
                  <c:v>Not sure</c:v>
                </c:pt>
              </c:strCache>
            </c:strRef>
          </c:cat>
          <c:val>
            <c:numRef>
              <c:f>Sheet1!$B$2:$B$4</c:f>
              <c:numCache>
                <c:formatCode>0%</c:formatCode>
                <c:ptCount val="3"/>
                <c:pt idx="0">
                  <c:v>0.53026634382566584</c:v>
                </c:pt>
                <c:pt idx="1">
                  <c:v>0.31234866828087166</c:v>
                </c:pt>
                <c:pt idx="2">
                  <c:v>0.15738498789346247</c:v>
                </c:pt>
              </c:numCache>
            </c:numRef>
          </c:val>
          <c:extLst xmlns:c16r2="http://schemas.microsoft.com/office/drawing/2015/06/chart">
            <c:ext xmlns:c16="http://schemas.microsoft.com/office/drawing/2014/chart" uri="{C3380CC4-5D6E-409C-BE32-E72D297353CC}">
              <c16:uniqueId val="{00000005-B88D-4472-B42A-90AAD23DE908}"/>
            </c:ext>
          </c:extLst>
        </c:ser>
        <c:dLbls>
          <c:showLegendKey val="0"/>
          <c:showVal val="0"/>
          <c:showCatName val="0"/>
          <c:showSerName val="0"/>
          <c:showPercent val="0"/>
          <c:showBubbleSize val="0"/>
          <c:showLeaderLines val="1"/>
        </c:dLbls>
      </c:pie3DChart>
    </c:plotArea>
    <c:legend>
      <c:legendPos val="r"/>
      <c:overlay val="0"/>
      <c:txPr>
        <a:bodyPr/>
        <a:lstStyle/>
        <a:p>
          <a:pPr>
            <a:defRPr sz="10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aseline="0"/>
            </a:pPr>
            <a:r>
              <a:rPr lang="en-NZ" sz="1400" baseline="0" dirty="0"/>
              <a:t>What do you think </a:t>
            </a:r>
            <a:r>
              <a:rPr lang="en-NZ" sz="1400" baseline="0" dirty="0" smtClean="0"/>
              <a:t>of </a:t>
            </a:r>
            <a:r>
              <a:rPr lang="en-NZ" sz="1400" baseline="0" dirty="0"/>
              <a:t>it?</a:t>
            </a:r>
          </a:p>
        </c:rich>
      </c:tx>
      <c:overlay val="0"/>
    </c:title>
    <c:autoTitleDeleted val="0"/>
    <c:view3D>
      <c:rotX val="75"/>
      <c:rotY val="20"/>
      <c:rAngAx val="0"/>
      <c:perspective val="20"/>
    </c:view3D>
    <c:floor>
      <c:thickness val="0"/>
    </c:floor>
    <c:sideWall>
      <c:thickness val="0"/>
    </c:sideWall>
    <c:backWall>
      <c:thickness val="0"/>
    </c:backWall>
    <c:plotArea>
      <c:layout/>
      <c:pie3DChart>
        <c:varyColors val="1"/>
        <c:ser>
          <c:idx val="0"/>
          <c:order val="0"/>
          <c:tx>
            <c:strRef>
              <c:f>Sheet1!$B$1</c:f>
              <c:strCache>
                <c:ptCount val="1"/>
                <c:pt idx="0">
                  <c:v>Seen ad</c:v>
                </c:pt>
              </c:strCache>
            </c:strRef>
          </c:tx>
          <c:dPt>
            <c:idx val="0"/>
            <c:bubble3D val="0"/>
            <c:explosion val="9"/>
            <c:spPr>
              <a:solidFill>
                <a:schemeClr val="accent3"/>
              </a:solidFill>
            </c:spPr>
            <c:extLst xmlns:c16r2="http://schemas.microsoft.com/office/drawing/2015/06/chart">
              <c:ext xmlns:c16="http://schemas.microsoft.com/office/drawing/2014/chart" uri="{C3380CC4-5D6E-409C-BE32-E72D297353CC}">
                <c16:uniqueId val="{00000000-84B0-4929-AF32-644FCD3A577A}"/>
              </c:ext>
            </c:extLst>
          </c:dPt>
          <c:dPt>
            <c:idx val="1"/>
            <c:bubble3D val="0"/>
            <c:spPr>
              <a:solidFill>
                <a:srgbClr val="FF9900"/>
              </a:solidFill>
            </c:spPr>
            <c:extLst xmlns:c16r2="http://schemas.microsoft.com/office/drawing/2015/06/chart">
              <c:ext xmlns:c16="http://schemas.microsoft.com/office/drawing/2014/chart" uri="{C3380CC4-5D6E-409C-BE32-E72D297353CC}">
                <c16:uniqueId val="{00000002-84B0-4929-AF32-644FCD3A577A}"/>
              </c:ext>
            </c:extLst>
          </c:dPt>
          <c:dPt>
            <c:idx val="2"/>
            <c:bubble3D val="0"/>
            <c:spPr>
              <a:solidFill>
                <a:srgbClr val="FF0000"/>
              </a:solidFill>
            </c:spPr>
            <c:extLst xmlns:c16r2="http://schemas.microsoft.com/office/drawing/2015/06/chart">
              <c:ext xmlns:c16="http://schemas.microsoft.com/office/drawing/2014/chart" uri="{C3380CC4-5D6E-409C-BE32-E72D297353CC}">
                <c16:uniqueId val="{00000004-84B0-4929-AF32-644FCD3A577A}"/>
              </c:ext>
            </c:extLst>
          </c:dPt>
          <c:dLbls>
            <c:spPr>
              <a:noFill/>
              <a:ln>
                <a:noFill/>
              </a:ln>
              <a:effectLst/>
            </c:spPr>
            <c:txPr>
              <a:bodyPr/>
              <a:lstStyle/>
              <a:p>
                <a:pPr>
                  <a:defRPr sz="900" baseline="0"/>
                </a:pPr>
                <a:endParaRPr lang="en-US"/>
              </a:p>
            </c:tx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Sheet1!$A$2:$A$4</c:f>
              <c:strCache>
                <c:ptCount val="3"/>
                <c:pt idx="0">
                  <c:v>Like it</c:v>
                </c:pt>
                <c:pt idx="1">
                  <c:v>Its okay</c:v>
                </c:pt>
                <c:pt idx="2">
                  <c:v>Doesn't do it for me</c:v>
                </c:pt>
              </c:strCache>
            </c:strRef>
          </c:cat>
          <c:val>
            <c:numRef>
              <c:f>Sheet1!$B$2:$B$4</c:f>
              <c:numCache>
                <c:formatCode>0%</c:formatCode>
                <c:ptCount val="3"/>
                <c:pt idx="0">
                  <c:v>0.5</c:v>
                </c:pt>
                <c:pt idx="1">
                  <c:v>0.31</c:v>
                </c:pt>
                <c:pt idx="2">
                  <c:v>0.18</c:v>
                </c:pt>
              </c:numCache>
            </c:numRef>
          </c:val>
          <c:extLst xmlns:c16r2="http://schemas.microsoft.com/office/drawing/2015/06/chart">
            <c:ext xmlns:c16="http://schemas.microsoft.com/office/drawing/2014/chart" uri="{C3380CC4-5D6E-409C-BE32-E72D297353CC}">
              <c16:uniqueId val="{00000005-84B0-4929-AF32-644FCD3A577A}"/>
            </c:ext>
          </c:extLst>
        </c:ser>
        <c:dLbls>
          <c:showLegendKey val="0"/>
          <c:showVal val="0"/>
          <c:showCatName val="0"/>
          <c:showSerName val="0"/>
          <c:showPercent val="0"/>
          <c:showBubbleSize val="0"/>
          <c:showLeaderLines val="1"/>
        </c:dLbls>
      </c:pie3DChart>
    </c:plotArea>
    <c:legend>
      <c:legendPos val="r"/>
      <c:overlay val="0"/>
      <c:txPr>
        <a:bodyPr/>
        <a:lstStyle/>
        <a:p>
          <a:pPr>
            <a:defRPr sz="10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75"/>
      <c:rotY val="20"/>
      <c:rAngAx val="0"/>
      <c:perspective val="20"/>
    </c:view3D>
    <c:floor>
      <c:thickness val="0"/>
    </c:floor>
    <c:sideWall>
      <c:thickness val="0"/>
    </c:sideWall>
    <c:backWall>
      <c:thickness val="0"/>
    </c:backWall>
    <c:plotArea>
      <c:layout/>
      <c:pie3DChart>
        <c:varyColors val="1"/>
        <c:dLbls>
          <c:showLegendKey val="0"/>
          <c:showVal val="0"/>
          <c:showCatName val="0"/>
          <c:showSerName val="0"/>
          <c:showPercent val="0"/>
          <c:showBubbleSize val="0"/>
          <c:showLeaderLines val="0"/>
        </c:dLbls>
      </c:pie3DChart>
    </c:plotArea>
    <c:legend>
      <c:legendPos val="r"/>
      <c:overlay val="0"/>
      <c:txPr>
        <a:bodyPr/>
        <a:lstStyle/>
        <a:p>
          <a:pPr>
            <a:defRPr sz="10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aseline="0"/>
            </a:pPr>
            <a:r>
              <a:rPr lang="en-US" dirty="0"/>
              <a:t>Have you seen the ad?</a:t>
            </a:r>
          </a:p>
        </c:rich>
      </c:tx>
      <c:overlay val="0"/>
    </c:title>
    <c:autoTitleDeleted val="0"/>
    <c:view3D>
      <c:rotX val="75"/>
      <c:rotY val="20"/>
      <c:rAngAx val="0"/>
      <c:perspective val="20"/>
    </c:view3D>
    <c:floor>
      <c:thickness val="0"/>
    </c:floor>
    <c:sideWall>
      <c:thickness val="0"/>
    </c:sideWall>
    <c:backWall>
      <c:thickness val="0"/>
    </c:backWall>
    <c:plotArea>
      <c:layout/>
      <c:pie3DChart>
        <c:varyColors val="1"/>
        <c:ser>
          <c:idx val="0"/>
          <c:order val="0"/>
          <c:tx>
            <c:strRef>
              <c:f>Sheet1!$B$1</c:f>
              <c:strCache>
                <c:ptCount val="1"/>
                <c:pt idx="0">
                  <c:v>Seen ad</c:v>
                </c:pt>
              </c:strCache>
            </c:strRef>
          </c:tx>
          <c:dPt>
            <c:idx val="0"/>
            <c:bubble3D val="0"/>
            <c:explosion val="9"/>
            <c:spPr>
              <a:solidFill>
                <a:schemeClr val="accent3"/>
              </a:solidFill>
            </c:spPr>
            <c:extLst xmlns:c16r2="http://schemas.microsoft.com/office/drawing/2015/06/chart">
              <c:ext xmlns:c16="http://schemas.microsoft.com/office/drawing/2014/chart" uri="{C3380CC4-5D6E-409C-BE32-E72D297353CC}">
                <c16:uniqueId val="{00000000-91D8-4215-9C57-0072942E52BB}"/>
              </c:ext>
            </c:extLst>
          </c:dPt>
          <c:dPt>
            <c:idx val="1"/>
            <c:bubble3D val="0"/>
            <c:spPr>
              <a:solidFill>
                <a:srgbClr val="FF9900"/>
              </a:solidFill>
            </c:spPr>
            <c:extLst xmlns:c16r2="http://schemas.microsoft.com/office/drawing/2015/06/chart">
              <c:ext xmlns:c16="http://schemas.microsoft.com/office/drawing/2014/chart" uri="{C3380CC4-5D6E-409C-BE32-E72D297353CC}">
                <c16:uniqueId val="{00000002-91D8-4215-9C57-0072942E52BB}"/>
              </c:ext>
            </c:extLst>
          </c:dPt>
          <c:dPt>
            <c:idx val="2"/>
            <c:bubble3D val="0"/>
            <c:spPr>
              <a:solidFill>
                <a:srgbClr val="FF0000"/>
              </a:solidFill>
            </c:spPr>
            <c:extLst xmlns:c16r2="http://schemas.microsoft.com/office/drawing/2015/06/chart">
              <c:ext xmlns:c16="http://schemas.microsoft.com/office/drawing/2014/chart" uri="{C3380CC4-5D6E-409C-BE32-E72D297353CC}">
                <c16:uniqueId val="{00000004-91D8-4215-9C57-0072942E52BB}"/>
              </c:ext>
            </c:extLst>
          </c:dPt>
          <c:dLbls>
            <c:spPr>
              <a:noFill/>
              <a:ln>
                <a:noFill/>
              </a:ln>
              <a:effectLst/>
            </c:spPr>
            <c:txPr>
              <a:bodyPr/>
              <a:lstStyle/>
              <a:p>
                <a:pPr>
                  <a:defRPr sz="900" baseline="0"/>
                </a:pPr>
                <a:endParaRPr lang="en-US"/>
              </a:p>
            </c:tx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Sheet1!$A$2:$A$4</c:f>
              <c:strCache>
                <c:ptCount val="3"/>
                <c:pt idx="0">
                  <c:v>Yes</c:v>
                </c:pt>
                <c:pt idx="1">
                  <c:v>No</c:v>
                </c:pt>
                <c:pt idx="2">
                  <c:v>Not sure</c:v>
                </c:pt>
              </c:strCache>
            </c:strRef>
          </c:cat>
          <c:val>
            <c:numRef>
              <c:f>Sheet1!$B$2:$B$4</c:f>
              <c:numCache>
                <c:formatCode>0%</c:formatCode>
                <c:ptCount val="3"/>
                <c:pt idx="0">
                  <c:v>0.30992736077481842</c:v>
                </c:pt>
                <c:pt idx="1">
                  <c:v>0.6561743341404358</c:v>
                </c:pt>
                <c:pt idx="2">
                  <c:v>3.3898305084745763E-2</c:v>
                </c:pt>
              </c:numCache>
            </c:numRef>
          </c:val>
          <c:extLst xmlns:c16r2="http://schemas.microsoft.com/office/drawing/2015/06/chart">
            <c:ext xmlns:c16="http://schemas.microsoft.com/office/drawing/2014/chart" uri="{C3380CC4-5D6E-409C-BE32-E72D297353CC}">
              <c16:uniqueId val="{00000005-91D8-4215-9C57-0072942E52BB}"/>
            </c:ext>
          </c:extLst>
        </c:ser>
        <c:dLbls>
          <c:showLegendKey val="0"/>
          <c:showVal val="0"/>
          <c:showCatName val="0"/>
          <c:showSerName val="0"/>
          <c:showPercent val="0"/>
          <c:showBubbleSize val="0"/>
          <c:showLeaderLines val="1"/>
        </c:dLbls>
      </c:pie3DChart>
    </c:plotArea>
    <c:legend>
      <c:legendPos val="r"/>
      <c:overlay val="0"/>
      <c:txPr>
        <a:bodyPr/>
        <a:lstStyle/>
        <a:p>
          <a:pPr>
            <a:defRPr sz="10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aseline="0"/>
            </a:pPr>
            <a:r>
              <a:rPr lang="en-NZ" sz="1400" baseline="0" dirty="0"/>
              <a:t>Does the MTA name come across in the ad?</a:t>
            </a:r>
          </a:p>
        </c:rich>
      </c:tx>
      <c:overlay val="0"/>
    </c:title>
    <c:autoTitleDeleted val="0"/>
    <c:view3D>
      <c:rotX val="75"/>
      <c:rotY val="20"/>
      <c:rAngAx val="0"/>
      <c:perspective val="20"/>
    </c:view3D>
    <c:floor>
      <c:thickness val="0"/>
    </c:floor>
    <c:sideWall>
      <c:thickness val="0"/>
    </c:sideWall>
    <c:backWall>
      <c:thickness val="0"/>
    </c:backWall>
    <c:plotArea>
      <c:layout/>
      <c:pie3DChart>
        <c:varyColors val="1"/>
        <c:ser>
          <c:idx val="0"/>
          <c:order val="0"/>
          <c:tx>
            <c:strRef>
              <c:f>Sheet1!$B$1</c:f>
              <c:strCache>
                <c:ptCount val="1"/>
                <c:pt idx="0">
                  <c:v>Seen ad</c:v>
                </c:pt>
              </c:strCache>
            </c:strRef>
          </c:tx>
          <c:dPt>
            <c:idx val="0"/>
            <c:bubble3D val="0"/>
            <c:explosion val="9"/>
            <c:spPr>
              <a:solidFill>
                <a:schemeClr val="accent3"/>
              </a:solidFill>
            </c:spPr>
            <c:extLst xmlns:c16r2="http://schemas.microsoft.com/office/drawing/2015/06/chart">
              <c:ext xmlns:c16="http://schemas.microsoft.com/office/drawing/2014/chart" uri="{C3380CC4-5D6E-409C-BE32-E72D297353CC}">
                <c16:uniqueId val="{00000000-C310-4060-9FDA-DF67BCF21115}"/>
              </c:ext>
            </c:extLst>
          </c:dPt>
          <c:dPt>
            <c:idx val="1"/>
            <c:bubble3D val="0"/>
            <c:spPr>
              <a:solidFill>
                <a:srgbClr val="FF9900"/>
              </a:solidFill>
            </c:spPr>
            <c:extLst xmlns:c16r2="http://schemas.microsoft.com/office/drawing/2015/06/chart">
              <c:ext xmlns:c16="http://schemas.microsoft.com/office/drawing/2014/chart" uri="{C3380CC4-5D6E-409C-BE32-E72D297353CC}">
                <c16:uniqueId val="{00000002-C310-4060-9FDA-DF67BCF21115}"/>
              </c:ext>
            </c:extLst>
          </c:dPt>
          <c:dPt>
            <c:idx val="2"/>
            <c:bubble3D val="0"/>
            <c:spPr>
              <a:solidFill>
                <a:srgbClr val="FF0000"/>
              </a:solidFill>
            </c:spPr>
            <c:extLst xmlns:c16r2="http://schemas.microsoft.com/office/drawing/2015/06/chart">
              <c:ext xmlns:c16="http://schemas.microsoft.com/office/drawing/2014/chart" uri="{C3380CC4-5D6E-409C-BE32-E72D297353CC}">
                <c16:uniqueId val="{00000004-C310-4060-9FDA-DF67BCF21115}"/>
              </c:ext>
            </c:extLst>
          </c:dPt>
          <c:dLbls>
            <c:spPr>
              <a:noFill/>
              <a:ln>
                <a:noFill/>
              </a:ln>
              <a:effectLst/>
            </c:spPr>
            <c:txPr>
              <a:bodyPr/>
              <a:lstStyle/>
              <a:p>
                <a:pPr>
                  <a:defRPr sz="900" baseline="0"/>
                </a:pPr>
                <a:endParaRPr lang="en-US"/>
              </a:p>
            </c:tx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Sheet1!$A$2:$A$4</c:f>
              <c:strCache>
                <c:ptCount val="3"/>
                <c:pt idx="0">
                  <c:v>Clearly</c:v>
                </c:pt>
                <c:pt idx="1">
                  <c:v>Not that clearly</c:v>
                </c:pt>
                <c:pt idx="2">
                  <c:v>Not sure</c:v>
                </c:pt>
              </c:strCache>
            </c:strRef>
          </c:cat>
          <c:val>
            <c:numRef>
              <c:f>Sheet1!$B$2:$B$4</c:f>
              <c:numCache>
                <c:formatCode>0%</c:formatCode>
                <c:ptCount val="3"/>
                <c:pt idx="0">
                  <c:v>0.85</c:v>
                </c:pt>
                <c:pt idx="1">
                  <c:v>0.14000000000000001</c:v>
                </c:pt>
                <c:pt idx="2">
                  <c:v>0.01</c:v>
                </c:pt>
              </c:numCache>
            </c:numRef>
          </c:val>
          <c:extLst xmlns:c16r2="http://schemas.microsoft.com/office/drawing/2015/06/chart">
            <c:ext xmlns:c16="http://schemas.microsoft.com/office/drawing/2014/chart" uri="{C3380CC4-5D6E-409C-BE32-E72D297353CC}">
              <c16:uniqueId val="{00000005-C310-4060-9FDA-DF67BCF21115}"/>
            </c:ext>
          </c:extLst>
        </c:ser>
        <c:dLbls>
          <c:showLegendKey val="0"/>
          <c:showVal val="0"/>
          <c:showCatName val="0"/>
          <c:showSerName val="0"/>
          <c:showPercent val="0"/>
          <c:showBubbleSize val="0"/>
          <c:showLeaderLines val="1"/>
        </c:dLbls>
      </c:pie3DChart>
    </c:plotArea>
    <c:legend>
      <c:legendPos val="r"/>
      <c:overlay val="0"/>
      <c:txPr>
        <a:bodyPr/>
        <a:lstStyle/>
        <a:p>
          <a:pPr>
            <a:defRPr sz="10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aseline="0"/>
            </a:pPr>
            <a:r>
              <a:rPr lang="en-NZ" sz="1400" baseline="0" dirty="0"/>
              <a:t>More positive about MTA?</a:t>
            </a:r>
          </a:p>
        </c:rich>
      </c:tx>
      <c:layout>
        <c:manualLayout>
          <c:xMode val="edge"/>
          <c:yMode val="edge"/>
          <c:x val="0.10853346541742276"/>
          <c:y val="3.6637292725237615E-2"/>
        </c:manualLayout>
      </c:layout>
      <c:overlay val="0"/>
    </c:title>
    <c:autoTitleDeleted val="0"/>
    <c:view3D>
      <c:rotX val="75"/>
      <c:rotY val="20"/>
      <c:rAngAx val="0"/>
      <c:perspective val="20"/>
    </c:view3D>
    <c:floor>
      <c:thickness val="0"/>
    </c:floor>
    <c:sideWall>
      <c:thickness val="0"/>
    </c:sideWall>
    <c:backWall>
      <c:thickness val="0"/>
    </c:backWall>
    <c:plotArea>
      <c:layout/>
      <c:pie3DChart>
        <c:varyColors val="1"/>
        <c:ser>
          <c:idx val="0"/>
          <c:order val="0"/>
          <c:tx>
            <c:strRef>
              <c:f>Sheet1!$B$1</c:f>
              <c:strCache>
                <c:ptCount val="1"/>
                <c:pt idx="0">
                  <c:v>Seen ad</c:v>
                </c:pt>
              </c:strCache>
            </c:strRef>
          </c:tx>
          <c:dPt>
            <c:idx val="0"/>
            <c:bubble3D val="0"/>
            <c:explosion val="9"/>
            <c:spPr>
              <a:solidFill>
                <a:schemeClr val="accent3"/>
              </a:solidFill>
            </c:spPr>
            <c:extLst xmlns:c16r2="http://schemas.microsoft.com/office/drawing/2015/06/chart">
              <c:ext xmlns:c16="http://schemas.microsoft.com/office/drawing/2014/chart" uri="{C3380CC4-5D6E-409C-BE32-E72D297353CC}">
                <c16:uniqueId val="{00000000-6670-417F-A4F9-CBA0C356B9CF}"/>
              </c:ext>
            </c:extLst>
          </c:dPt>
          <c:dPt>
            <c:idx val="1"/>
            <c:bubble3D val="0"/>
            <c:spPr>
              <a:solidFill>
                <a:srgbClr val="FF9900"/>
              </a:solidFill>
            </c:spPr>
            <c:extLst xmlns:c16r2="http://schemas.microsoft.com/office/drawing/2015/06/chart">
              <c:ext xmlns:c16="http://schemas.microsoft.com/office/drawing/2014/chart" uri="{C3380CC4-5D6E-409C-BE32-E72D297353CC}">
                <c16:uniqueId val="{00000002-6670-417F-A4F9-CBA0C356B9CF}"/>
              </c:ext>
            </c:extLst>
          </c:dPt>
          <c:dPt>
            <c:idx val="2"/>
            <c:bubble3D val="0"/>
            <c:spPr>
              <a:solidFill>
                <a:srgbClr val="FF0000"/>
              </a:solidFill>
            </c:spPr>
            <c:extLst xmlns:c16r2="http://schemas.microsoft.com/office/drawing/2015/06/chart">
              <c:ext xmlns:c16="http://schemas.microsoft.com/office/drawing/2014/chart" uri="{C3380CC4-5D6E-409C-BE32-E72D297353CC}">
                <c16:uniqueId val="{00000004-6670-417F-A4F9-CBA0C356B9CF}"/>
              </c:ext>
            </c:extLst>
          </c:dPt>
          <c:dLbls>
            <c:spPr>
              <a:noFill/>
              <a:ln>
                <a:noFill/>
              </a:ln>
              <a:effectLst/>
            </c:spPr>
            <c:txPr>
              <a:bodyPr/>
              <a:lstStyle/>
              <a:p>
                <a:pPr>
                  <a:defRPr sz="900" baseline="0"/>
                </a:pPr>
                <a:endParaRPr lang="en-US"/>
              </a:p>
            </c:tx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Sheet1!$A$2:$A$4</c:f>
              <c:strCache>
                <c:ptCount val="3"/>
                <c:pt idx="0">
                  <c:v>Yes</c:v>
                </c:pt>
                <c:pt idx="1">
                  <c:v>No</c:v>
                </c:pt>
                <c:pt idx="2">
                  <c:v>Not sure</c:v>
                </c:pt>
              </c:strCache>
            </c:strRef>
          </c:cat>
          <c:val>
            <c:numRef>
              <c:f>Sheet1!$B$2:$B$4</c:f>
              <c:numCache>
                <c:formatCode>0%</c:formatCode>
                <c:ptCount val="3"/>
                <c:pt idx="0">
                  <c:v>0.40677966101694918</c:v>
                </c:pt>
                <c:pt idx="1">
                  <c:v>0.42372881355932202</c:v>
                </c:pt>
                <c:pt idx="2">
                  <c:v>0.16949152542372881</c:v>
                </c:pt>
              </c:numCache>
            </c:numRef>
          </c:val>
          <c:extLst xmlns:c16r2="http://schemas.microsoft.com/office/drawing/2015/06/chart">
            <c:ext xmlns:c16="http://schemas.microsoft.com/office/drawing/2014/chart" uri="{C3380CC4-5D6E-409C-BE32-E72D297353CC}">
              <c16:uniqueId val="{00000005-6670-417F-A4F9-CBA0C356B9CF}"/>
            </c:ext>
          </c:extLst>
        </c:ser>
        <c:dLbls>
          <c:showLegendKey val="0"/>
          <c:showVal val="0"/>
          <c:showCatName val="0"/>
          <c:showSerName val="0"/>
          <c:showPercent val="0"/>
          <c:showBubbleSize val="0"/>
          <c:showLeaderLines val="1"/>
        </c:dLbls>
      </c:pie3DChart>
    </c:plotArea>
    <c:legend>
      <c:legendPos val="r"/>
      <c:overlay val="0"/>
      <c:txPr>
        <a:bodyPr/>
        <a:lstStyle/>
        <a:p>
          <a:pPr>
            <a:defRPr sz="10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aseline="0"/>
            </a:pPr>
            <a:r>
              <a:rPr lang="en-NZ" sz="1400" baseline="0" dirty="0"/>
              <a:t>What do you think if it?</a:t>
            </a:r>
          </a:p>
        </c:rich>
      </c:tx>
      <c:overlay val="0"/>
    </c:title>
    <c:autoTitleDeleted val="0"/>
    <c:view3D>
      <c:rotX val="75"/>
      <c:rotY val="20"/>
      <c:rAngAx val="0"/>
      <c:perspective val="20"/>
    </c:view3D>
    <c:floor>
      <c:thickness val="0"/>
    </c:floor>
    <c:sideWall>
      <c:thickness val="0"/>
    </c:sideWall>
    <c:backWall>
      <c:thickness val="0"/>
    </c:backWall>
    <c:plotArea>
      <c:layout>
        <c:manualLayout>
          <c:layoutTarget val="inner"/>
          <c:xMode val="edge"/>
          <c:yMode val="edge"/>
          <c:x val="8.3688617931340956E-2"/>
          <c:y val="0.25287106299212603"/>
          <c:w val="0.44657113715759977"/>
          <c:h val="0.59482037401574805"/>
        </c:manualLayout>
      </c:layout>
      <c:pie3DChart>
        <c:varyColors val="1"/>
        <c:ser>
          <c:idx val="0"/>
          <c:order val="0"/>
          <c:tx>
            <c:strRef>
              <c:f>Sheet1!$B$1</c:f>
              <c:strCache>
                <c:ptCount val="1"/>
                <c:pt idx="0">
                  <c:v>Seen ad</c:v>
                </c:pt>
              </c:strCache>
            </c:strRef>
          </c:tx>
          <c:dPt>
            <c:idx val="0"/>
            <c:bubble3D val="0"/>
            <c:explosion val="9"/>
            <c:spPr>
              <a:solidFill>
                <a:schemeClr val="accent3"/>
              </a:solidFill>
            </c:spPr>
            <c:extLst xmlns:c16r2="http://schemas.microsoft.com/office/drawing/2015/06/chart">
              <c:ext xmlns:c16="http://schemas.microsoft.com/office/drawing/2014/chart" uri="{C3380CC4-5D6E-409C-BE32-E72D297353CC}">
                <c16:uniqueId val="{00000000-D10A-4F4E-AFB1-A920B1A1C12E}"/>
              </c:ext>
            </c:extLst>
          </c:dPt>
          <c:dPt>
            <c:idx val="1"/>
            <c:bubble3D val="0"/>
            <c:spPr>
              <a:solidFill>
                <a:srgbClr val="FF9900"/>
              </a:solidFill>
            </c:spPr>
            <c:extLst xmlns:c16r2="http://schemas.microsoft.com/office/drawing/2015/06/chart">
              <c:ext xmlns:c16="http://schemas.microsoft.com/office/drawing/2014/chart" uri="{C3380CC4-5D6E-409C-BE32-E72D297353CC}">
                <c16:uniqueId val="{00000002-D10A-4F4E-AFB1-A920B1A1C12E}"/>
              </c:ext>
            </c:extLst>
          </c:dPt>
          <c:dPt>
            <c:idx val="2"/>
            <c:bubble3D val="0"/>
            <c:spPr>
              <a:solidFill>
                <a:srgbClr val="FF0000"/>
              </a:solidFill>
            </c:spPr>
            <c:extLst xmlns:c16r2="http://schemas.microsoft.com/office/drawing/2015/06/chart">
              <c:ext xmlns:c16="http://schemas.microsoft.com/office/drawing/2014/chart" uri="{C3380CC4-5D6E-409C-BE32-E72D297353CC}">
                <c16:uniqueId val="{00000004-D10A-4F4E-AFB1-A920B1A1C12E}"/>
              </c:ext>
            </c:extLst>
          </c:dPt>
          <c:dLbls>
            <c:spPr>
              <a:noFill/>
              <a:ln>
                <a:noFill/>
              </a:ln>
              <a:effectLst/>
            </c:spPr>
            <c:txPr>
              <a:bodyPr/>
              <a:lstStyle/>
              <a:p>
                <a:pPr>
                  <a:defRPr sz="900" baseline="0"/>
                </a:pPr>
                <a:endParaRPr lang="en-US"/>
              </a:p>
            </c:txPr>
            <c:showLegendKey val="0"/>
            <c:showVal val="1"/>
            <c:showCatName val="0"/>
            <c:showSerName val="0"/>
            <c:showPercent val="0"/>
            <c:showBubbleSize val="0"/>
            <c:showLeaderLines val="1"/>
            <c:extLst xmlns:c16r2="http://schemas.microsoft.com/office/drawing/2015/06/chart">
              <c:ext xmlns:c15="http://schemas.microsoft.com/office/drawing/2012/chart" uri="{CE6537A1-D6FC-4f65-9D91-7224C49458BB}"/>
            </c:extLst>
          </c:dLbls>
          <c:cat>
            <c:strRef>
              <c:f>Sheet1!$A$2:$A$4</c:f>
              <c:strCache>
                <c:ptCount val="3"/>
                <c:pt idx="0">
                  <c:v>Like it</c:v>
                </c:pt>
                <c:pt idx="1">
                  <c:v>Its okay</c:v>
                </c:pt>
                <c:pt idx="2">
                  <c:v>Doesn't do it for me</c:v>
                </c:pt>
              </c:strCache>
            </c:strRef>
          </c:cat>
          <c:val>
            <c:numRef>
              <c:f>Sheet1!$B$2:$B$4</c:f>
              <c:numCache>
                <c:formatCode>0%</c:formatCode>
                <c:ptCount val="3"/>
                <c:pt idx="0">
                  <c:v>0.49</c:v>
                </c:pt>
                <c:pt idx="1">
                  <c:v>0.33</c:v>
                </c:pt>
                <c:pt idx="2">
                  <c:v>0.18</c:v>
                </c:pt>
              </c:numCache>
            </c:numRef>
          </c:val>
          <c:extLst xmlns:c16r2="http://schemas.microsoft.com/office/drawing/2015/06/chart">
            <c:ext xmlns:c16="http://schemas.microsoft.com/office/drawing/2014/chart" uri="{C3380CC4-5D6E-409C-BE32-E72D297353CC}">
              <c16:uniqueId val="{00000005-D10A-4F4E-AFB1-A920B1A1C12E}"/>
            </c:ext>
          </c:extLst>
        </c:ser>
        <c:dLbls>
          <c:showLegendKey val="0"/>
          <c:showVal val="0"/>
          <c:showCatName val="0"/>
          <c:showSerName val="0"/>
          <c:showPercent val="0"/>
          <c:showBubbleSize val="0"/>
          <c:showLeaderLines val="1"/>
        </c:dLbls>
      </c:pie3DChart>
    </c:plotArea>
    <c:legend>
      <c:legendPos val="r"/>
      <c:overlay val="0"/>
      <c:txPr>
        <a:bodyPr/>
        <a:lstStyle/>
        <a:p>
          <a:pPr>
            <a:defRPr sz="1000" baseline="0"/>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4495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33795" name="Rectangle 3"/>
          <p:cNvSpPr>
            <a:spLocks noGrp="1" noChangeArrowheads="1"/>
          </p:cNvSpPr>
          <p:nvPr>
            <p:ph type="dt" sz="quarter" idx="1"/>
          </p:nvPr>
        </p:nvSpPr>
        <p:spPr bwMode="auto">
          <a:xfrm>
            <a:off x="3851098" y="0"/>
            <a:ext cx="2944958"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cs typeface="+mn-cs"/>
              </a:defRPr>
            </a:lvl1pPr>
          </a:lstStyle>
          <a:p>
            <a:pPr>
              <a:defRPr/>
            </a:pPr>
            <a:endParaRPr lang="en-US"/>
          </a:p>
        </p:txBody>
      </p:sp>
      <p:sp>
        <p:nvSpPr>
          <p:cNvPr id="33796" name="Rectangle 4"/>
          <p:cNvSpPr>
            <a:spLocks noGrp="1" noChangeArrowheads="1"/>
          </p:cNvSpPr>
          <p:nvPr>
            <p:ph type="ftr" sz="quarter" idx="2"/>
          </p:nvPr>
        </p:nvSpPr>
        <p:spPr bwMode="auto">
          <a:xfrm>
            <a:off x="0" y="9428164"/>
            <a:ext cx="294495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cs typeface="+mn-cs"/>
              </a:defRPr>
            </a:lvl1pPr>
          </a:lstStyle>
          <a:p>
            <a:pPr>
              <a:defRPr/>
            </a:pPr>
            <a:endParaRPr lang="en-US"/>
          </a:p>
        </p:txBody>
      </p:sp>
      <p:sp>
        <p:nvSpPr>
          <p:cNvPr id="33797" name="Rectangle 5"/>
          <p:cNvSpPr>
            <a:spLocks noGrp="1" noChangeArrowheads="1"/>
          </p:cNvSpPr>
          <p:nvPr>
            <p:ph type="sldNum" sz="quarter" idx="3"/>
          </p:nvPr>
        </p:nvSpPr>
        <p:spPr bwMode="auto">
          <a:xfrm>
            <a:off x="3851098" y="9428164"/>
            <a:ext cx="2944958"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cs typeface="+mn-cs"/>
              </a:defRPr>
            </a:lvl1pPr>
          </a:lstStyle>
          <a:p>
            <a:pPr>
              <a:defRPr/>
            </a:pPr>
            <a:fld id="{592678A9-BAA5-411F-ACAC-4778321B1E44}" type="slidenum">
              <a:rPr lang="en-US"/>
              <a:pPr>
                <a:defRPr/>
              </a:pPr>
              <a:t>‹#›</a:t>
            </a:fld>
            <a:endParaRPr lang="en-US"/>
          </a:p>
        </p:txBody>
      </p:sp>
    </p:spTree>
    <p:extLst>
      <p:ext uri="{BB962C8B-B14F-4D97-AF65-F5344CB8AC3E}">
        <p14:creationId xmlns:p14="http://schemas.microsoft.com/office/powerpoint/2010/main" val="24162450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6888"/>
          </a:xfrm>
          <a:prstGeom prst="rect">
            <a:avLst/>
          </a:prstGeom>
        </p:spPr>
        <p:txBody>
          <a:bodyPr vert="horz" lIns="91440" tIns="45720" rIns="91440" bIns="45720" rtlCol="0"/>
          <a:lstStyle>
            <a:lvl1pPr algn="l" eaLnBrk="0" hangingPunct="0">
              <a:defRPr sz="1200">
                <a:latin typeface="Tahoma" charset="0"/>
                <a:cs typeface="+mn-cs"/>
              </a:defRPr>
            </a:lvl1pPr>
          </a:lstStyle>
          <a:p>
            <a:pPr>
              <a:defRPr/>
            </a:pPr>
            <a:endParaRPr lang="en-NZ"/>
          </a:p>
        </p:txBody>
      </p:sp>
      <p:sp>
        <p:nvSpPr>
          <p:cNvPr id="3" name="Date Placeholder 2"/>
          <p:cNvSpPr>
            <a:spLocks noGrp="1"/>
          </p:cNvSpPr>
          <p:nvPr>
            <p:ph type="dt" idx="1"/>
          </p:nvPr>
        </p:nvSpPr>
        <p:spPr>
          <a:xfrm>
            <a:off x="3851098" y="0"/>
            <a:ext cx="2944958" cy="496888"/>
          </a:xfrm>
          <a:prstGeom prst="rect">
            <a:avLst/>
          </a:prstGeom>
        </p:spPr>
        <p:txBody>
          <a:bodyPr vert="horz" lIns="91440" tIns="45720" rIns="91440" bIns="45720" rtlCol="0"/>
          <a:lstStyle>
            <a:lvl1pPr algn="r" eaLnBrk="0" hangingPunct="0">
              <a:defRPr sz="1200">
                <a:latin typeface="Tahoma" charset="0"/>
                <a:cs typeface="+mn-cs"/>
              </a:defRPr>
            </a:lvl1pPr>
          </a:lstStyle>
          <a:p>
            <a:pPr>
              <a:defRPr/>
            </a:pPr>
            <a:fld id="{BD7E6C53-5D2C-4FA5-AF50-860446A69C93}" type="datetimeFigureOut">
              <a:rPr lang="en-US"/>
              <a:pPr>
                <a:defRPr/>
              </a:pPr>
              <a:t>11/18/2016</a:t>
            </a:fld>
            <a:endParaRPr lang="en-NZ"/>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NZ" noProof="0"/>
          </a:p>
        </p:txBody>
      </p:sp>
      <p:sp>
        <p:nvSpPr>
          <p:cNvPr id="5" name="Notes Placeholder 4"/>
          <p:cNvSpPr>
            <a:spLocks noGrp="1"/>
          </p:cNvSpPr>
          <p:nvPr>
            <p:ph type="body" sz="quarter" idx="3"/>
          </p:nvPr>
        </p:nvSpPr>
        <p:spPr>
          <a:xfrm>
            <a:off x="679606" y="4714876"/>
            <a:ext cx="5438464"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NZ" noProof="0"/>
          </a:p>
        </p:txBody>
      </p:sp>
      <p:sp>
        <p:nvSpPr>
          <p:cNvPr id="6" name="Footer Placeholder 5"/>
          <p:cNvSpPr>
            <a:spLocks noGrp="1"/>
          </p:cNvSpPr>
          <p:nvPr>
            <p:ph type="ftr" sz="quarter" idx="4"/>
          </p:nvPr>
        </p:nvSpPr>
        <p:spPr>
          <a:xfrm>
            <a:off x="0" y="9428164"/>
            <a:ext cx="2944958" cy="496887"/>
          </a:xfrm>
          <a:prstGeom prst="rect">
            <a:avLst/>
          </a:prstGeom>
        </p:spPr>
        <p:txBody>
          <a:bodyPr vert="horz" lIns="91440" tIns="45720" rIns="91440" bIns="45720" rtlCol="0" anchor="b"/>
          <a:lstStyle>
            <a:lvl1pPr algn="l" eaLnBrk="0" hangingPunct="0">
              <a:defRPr sz="1200">
                <a:latin typeface="Tahoma" charset="0"/>
                <a:cs typeface="+mn-cs"/>
              </a:defRPr>
            </a:lvl1pPr>
          </a:lstStyle>
          <a:p>
            <a:pPr>
              <a:defRPr/>
            </a:pPr>
            <a:endParaRPr lang="en-NZ"/>
          </a:p>
        </p:txBody>
      </p:sp>
      <p:sp>
        <p:nvSpPr>
          <p:cNvPr id="7" name="Slide Number Placeholder 6"/>
          <p:cNvSpPr>
            <a:spLocks noGrp="1"/>
          </p:cNvSpPr>
          <p:nvPr>
            <p:ph type="sldNum" sz="quarter" idx="5"/>
          </p:nvPr>
        </p:nvSpPr>
        <p:spPr>
          <a:xfrm>
            <a:off x="3851098" y="9428164"/>
            <a:ext cx="2944958" cy="496887"/>
          </a:xfrm>
          <a:prstGeom prst="rect">
            <a:avLst/>
          </a:prstGeom>
        </p:spPr>
        <p:txBody>
          <a:bodyPr vert="horz" lIns="91440" tIns="45720" rIns="91440" bIns="45720" rtlCol="0" anchor="b"/>
          <a:lstStyle>
            <a:lvl1pPr algn="r" eaLnBrk="0" hangingPunct="0">
              <a:defRPr sz="1200">
                <a:latin typeface="Tahoma" charset="0"/>
                <a:cs typeface="+mn-cs"/>
              </a:defRPr>
            </a:lvl1pPr>
          </a:lstStyle>
          <a:p>
            <a:pPr>
              <a:defRPr/>
            </a:pPr>
            <a:fld id="{549251FC-548C-47D5-945A-6F8DB30B21C0}" type="slidenum">
              <a:rPr lang="en-NZ"/>
              <a:pPr>
                <a:defRPr/>
              </a:pPr>
              <a:t>‹#›</a:t>
            </a:fld>
            <a:endParaRPr lang="en-NZ"/>
          </a:p>
        </p:txBody>
      </p:sp>
    </p:spTree>
    <p:extLst>
      <p:ext uri="{BB962C8B-B14F-4D97-AF65-F5344CB8AC3E}">
        <p14:creationId xmlns:p14="http://schemas.microsoft.com/office/powerpoint/2010/main" val="3962746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latin typeface="+mj-lt"/>
              </a:defRPr>
            </a:lvl1pPr>
          </a:lstStyle>
          <a:p>
            <a:r>
              <a:rPr lang="en-US"/>
              <a:t>Click to edit Master title style</a:t>
            </a:r>
            <a:endParaRPr lang="en-AU"/>
          </a:p>
        </p:txBody>
      </p:sp>
      <p:sp>
        <p:nvSpPr>
          <p:cNvPr id="5" name="Text Placeholder 4"/>
          <p:cNvSpPr>
            <a:spLocks noGrp="1"/>
          </p:cNvSpPr>
          <p:nvPr>
            <p:ph type="body" sz="quarter" idx="11"/>
          </p:nvPr>
        </p:nvSpPr>
        <p:spPr>
          <a:xfrm>
            <a:off x="714348" y="3786190"/>
            <a:ext cx="4643470" cy="285752"/>
          </a:xfrm>
        </p:spPr>
        <p:txBody>
          <a:bodyPr>
            <a:noAutofit/>
          </a:bodyPr>
          <a:lstStyle>
            <a:lvl1pPr>
              <a:defRPr sz="1400"/>
            </a:lvl1pPr>
          </a:lstStyle>
          <a:p>
            <a:pPr lvl="0"/>
            <a:r>
              <a:rPr lang="en-US" dirty="0"/>
              <a:t>Click to edit Master text styles</a:t>
            </a:r>
          </a:p>
        </p:txBody>
      </p:sp>
      <p:sp>
        <p:nvSpPr>
          <p:cNvPr id="7" name="Text Placeholder 6"/>
          <p:cNvSpPr>
            <a:spLocks noGrp="1"/>
          </p:cNvSpPr>
          <p:nvPr>
            <p:ph type="body" sz="quarter" idx="12"/>
          </p:nvPr>
        </p:nvSpPr>
        <p:spPr>
          <a:xfrm>
            <a:off x="714348" y="4143380"/>
            <a:ext cx="4643470" cy="285752"/>
          </a:xfrm>
        </p:spPr>
        <p:txBody>
          <a:bodyPr>
            <a:normAutofit/>
          </a:bodyPr>
          <a:lstStyle>
            <a:lvl1pPr>
              <a:defRPr sz="1400" i="0"/>
            </a:lvl1pPr>
          </a:lstStyle>
          <a:p>
            <a:pPr lvl="0"/>
            <a:r>
              <a:rPr lang="en-US"/>
              <a:t>Click to edit Master text styles</a:t>
            </a:r>
          </a:p>
        </p:txBody>
      </p:sp>
      <p:sp>
        <p:nvSpPr>
          <p:cNvPr id="8" name="Text Placeholder 7"/>
          <p:cNvSpPr>
            <a:spLocks noGrp="1"/>
          </p:cNvSpPr>
          <p:nvPr>
            <p:ph type="body" sz="quarter" idx="13"/>
          </p:nvPr>
        </p:nvSpPr>
        <p:spPr>
          <a:xfrm>
            <a:off x="4572000" y="5786454"/>
            <a:ext cx="4286248" cy="928706"/>
          </a:xfrm>
        </p:spPr>
        <p:txBody>
          <a:bodyPr>
            <a:noAutofit/>
          </a:bodyPr>
          <a:lstStyle>
            <a:lvl1pPr>
              <a:spcBef>
                <a:spcPts val="50"/>
              </a:spcBef>
              <a:defRPr sz="1200" i="0" baseline="0">
                <a:solidFill>
                  <a:schemeClr val="bg1">
                    <a:lumMod val="50000"/>
                  </a:schemeClr>
                </a:solidFill>
                <a:latin typeface="Arial Narrow" pitchFamily="34" charset="0"/>
              </a:defRPr>
            </a:lvl1pPr>
            <a:lvl2pPr>
              <a:defRPr sz="1300" i="0">
                <a:solidFill>
                  <a:schemeClr val="bg1">
                    <a:lumMod val="50000"/>
                  </a:schemeClr>
                </a:solidFill>
                <a:latin typeface="Arial Narrow" pitchFamily="34" charset="0"/>
              </a:defRPr>
            </a:lvl2pPr>
            <a:lvl3pPr>
              <a:defRPr sz="1300" i="0">
                <a:solidFill>
                  <a:schemeClr val="bg1">
                    <a:lumMod val="50000"/>
                  </a:schemeClr>
                </a:solidFill>
                <a:latin typeface="Arial Narrow" pitchFamily="34" charset="0"/>
              </a:defRPr>
            </a:lvl3pPr>
            <a:lvl4pPr algn="l">
              <a:buNone/>
              <a:defRPr sz="1300" i="0">
                <a:solidFill>
                  <a:schemeClr val="bg1">
                    <a:lumMod val="50000"/>
                  </a:schemeClr>
                </a:solidFill>
                <a:latin typeface="Arial Narrow" pitchFamily="34" charset="0"/>
              </a:defRPr>
            </a:lvl4pPr>
            <a:lvl5pPr>
              <a:defRPr sz="1300" i="0">
                <a:latin typeface="Arial Narrow"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valuation Pag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7224" y="785794"/>
            <a:ext cx="4643470" cy="428628"/>
          </a:xfrm>
        </p:spPr>
        <p:txBody>
          <a:bodyPr/>
          <a:lstStyle/>
          <a:p>
            <a:r>
              <a:rPr lang="en-US"/>
              <a:t>Click to edit Master title style</a:t>
            </a:r>
            <a:endParaRPr lang="en-AU"/>
          </a:p>
        </p:txBody>
      </p:sp>
      <p:sp>
        <p:nvSpPr>
          <p:cNvPr id="6" name="Text Placeholder 14"/>
          <p:cNvSpPr>
            <a:spLocks noGrp="1"/>
          </p:cNvSpPr>
          <p:nvPr>
            <p:ph type="body" sz="quarter" idx="14"/>
          </p:nvPr>
        </p:nvSpPr>
        <p:spPr>
          <a:xfrm>
            <a:off x="857250" y="1500188"/>
            <a:ext cx="4643444" cy="357187"/>
          </a:xfrm>
          <a:prstGeom prst="rect">
            <a:avLst/>
          </a:prstGeom>
        </p:spPr>
        <p:txBody>
          <a:bodyPr/>
          <a:lstStyle>
            <a:lvl1pPr>
              <a:buFontTx/>
              <a:buNone/>
              <a:defRPr b="1"/>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8" name="Text Placeholder 7"/>
          <p:cNvSpPr>
            <a:spLocks noGrp="1"/>
          </p:cNvSpPr>
          <p:nvPr>
            <p:ph type="body" sz="quarter" idx="15"/>
          </p:nvPr>
        </p:nvSpPr>
        <p:spPr>
          <a:xfrm>
            <a:off x="857224" y="1857364"/>
            <a:ext cx="4643438" cy="2000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Footer Placeholder 2"/>
          <p:cNvSpPr>
            <a:spLocks noGrp="1"/>
          </p:cNvSpPr>
          <p:nvPr>
            <p:ph type="ftr" sz="quarter" idx="16"/>
          </p:nvPr>
        </p:nvSpPr>
        <p:spPr>
          <a:xfrm>
            <a:off x="1000125" y="6215063"/>
            <a:ext cx="4500563" cy="365125"/>
          </a:xfrm>
        </p:spPr>
        <p:txBody>
          <a:bodyPr/>
          <a:lstStyle>
            <a:lvl1pPr>
              <a:defRPr/>
            </a:lvl1pPr>
          </a:lstStyle>
          <a:p>
            <a:pPr>
              <a:defRPr/>
            </a:pPr>
            <a:r>
              <a:rPr lang="en-AU"/>
              <a:t>Benchmark Survey</a:t>
            </a:r>
            <a:endParaRPr lang="en-AU" dirty="0"/>
          </a:p>
        </p:txBody>
      </p:sp>
      <p:sp>
        <p:nvSpPr>
          <p:cNvPr id="7" name="Slide Number Placeholder 3"/>
          <p:cNvSpPr>
            <a:spLocks noGrp="1"/>
          </p:cNvSpPr>
          <p:nvPr>
            <p:ph type="sldNum" sz="quarter" idx="17"/>
          </p:nvPr>
        </p:nvSpPr>
        <p:spPr/>
        <p:txBody>
          <a:bodyPr/>
          <a:lstStyle>
            <a:lvl1pPr>
              <a:defRPr/>
            </a:lvl1pPr>
          </a:lstStyle>
          <a:p>
            <a:pPr>
              <a:defRPr/>
            </a:pPr>
            <a:fld id="{3D50EBF3-763C-4E83-8244-0C53E015D272}" type="slidenum">
              <a:rPr lang="en-AU"/>
              <a:pPr>
                <a:defRPr/>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ernal Page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6" name="Text Placeholder 5"/>
          <p:cNvSpPr>
            <a:spLocks noGrp="1"/>
          </p:cNvSpPr>
          <p:nvPr>
            <p:ph type="body" sz="quarter" idx="12"/>
          </p:nvPr>
        </p:nvSpPr>
        <p:spPr>
          <a:xfrm>
            <a:off x="857250" y="1428750"/>
            <a:ext cx="7786688" cy="4000500"/>
          </a:xfrm>
        </p:spPr>
        <p:txBody>
          <a:bodyPr/>
          <a:lstStyle>
            <a:lvl1pPr>
              <a:spcAft>
                <a:spcPts val="2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NZ" dirty="0"/>
          </a:p>
        </p:txBody>
      </p:sp>
      <p:sp>
        <p:nvSpPr>
          <p:cNvPr id="4" name="Footer Placeholder 4"/>
          <p:cNvSpPr>
            <a:spLocks noGrp="1"/>
          </p:cNvSpPr>
          <p:nvPr>
            <p:ph type="ftr" sz="quarter" idx="13"/>
          </p:nvPr>
        </p:nvSpPr>
        <p:spPr/>
        <p:txBody>
          <a:bodyPr/>
          <a:lstStyle>
            <a:lvl1pPr>
              <a:defRPr/>
            </a:lvl1pPr>
          </a:lstStyle>
          <a:p>
            <a:pPr>
              <a:defRPr/>
            </a:pPr>
            <a:r>
              <a:rPr lang="en-AU"/>
              <a:t>Benchmark Survey</a:t>
            </a:r>
            <a:endParaRPr lang="en-AU" dirty="0"/>
          </a:p>
        </p:txBody>
      </p:sp>
      <p:sp>
        <p:nvSpPr>
          <p:cNvPr id="5" name="Slide Number Placeholder 5"/>
          <p:cNvSpPr>
            <a:spLocks noGrp="1"/>
          </p:cNvSpPr>
          <p:nvPr>
            <p:ph type="sldNum" sz="quarter" idx="14"/>
          </p:nvPr>
        </p:nvSpPr>
        <p:spPr/>
        <p:txBody>
          <a:bodyPr/>
          <a:lstStyle>
            <a:lvl1pPr>
              <a:defRPr/>
            </a:lvl1pPr>
          </a:lstStyle>
          <a:p>
            <a:pPr>
              <a:defRPr/>
            </a:pPr>
            <a:fld id="{C05ABA83-BF01-4A8C-B27F-9E4ABCA60C9D}" type="slidenum">
              <a:rPr lang="en-AU"/>
              <a:pPr>
                <a:defRPr/>
              </a:pPr>
              <a:t>‹#›</a:t>
            </a:fld>
            <a:endParaRPr lang="en-AU"/>
          </a:p>
        </p:txBody>
      </p:sp>
    </p:spTree>
    <p:extLst>
      <p:ext uri="{BB962C8B-B14F-4D97-AF65-F5344CB8AC3E}">
        <p14:creationId xmlns:p14="http://schemas.microsoft.com/office/powerpoint/2010/main" val="2835462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ternal Page Subtitle &amp; Bullets">
    <p:spTree>
      <p:nvGrpSpPr>
        <p:cNvPr id="1" name=""/>
        <p:cNvGrpSpPr/>
        <p:nvPr/>
      </p:nvGrpSpPr>
      <p:grpSpPr>
        <a:xfrm>
          <a:off x="0" y="0"/>
          <a:ext cx="0" cy="0"/>
          <a:chOff x="0" y="0"/>
          <a:chExt cx="0" cy="0"/>
        </a:xfrm>
      </p:grpSpPr>
      <p:sp>
        <p:nvSpPr>
          <p:cNvPr id="2" name="Title 1"/>
          <p:cNvSpPr>
            <a:spLocks noGrp="1"/>
          </p:cNvSpPr>
          <p:nvPr>
            <p:ph type="ctrTitle"/>
          </p:nvPr>
        </p:nvSpPr>
        <p:spPr>
          <a:xfrm>
            <a:off x="857224" y="785795"/>
            <a:ext cx="7500990" cy="428628"/>
          </a:xfrm>
        </p:spPr>
        <p:txBody>
          <a:bodyPr/>
          <a:lstStyle/>
          <a:p>
            <a:r>
              <a:rPr lang="en-US" dirty="0"/>
              <a:t>Click to edit Master title style</a:t>
            </a:r>
            <a:endParaRPr lang="en-AU" dirty="0"/>
          </a:p>
        </p:txBody>
      </p:sp>
      <p:sp>
        <p:nvSpPr>
          <p:cNvPr id="15" name="Text Placeholder 14"/>
          <p:cNvSpPr>
            <a:spLocks noGrp="1"/>
          </p:cNvSpPr>
          <p:nvPr>
            <p:ph type="body" sz="quarter" idx="14"/>
          </p:nvPr>
        </p:nvSpPr>
        <p:spPr>
          <a:xfrm>
            <a:off x="857250" y="1500188"/>
            <a:ext cx="7500938" cy="357187"/>
          </a:xfrm>
          <a:prstGeom prst="rect">
            <a:avLst/>
          </a:prstGeom>
        </p:spPr>
        <p:txBody>
          <a:bodyPr/>
          <a:lstStyle>
            <a:lvl1pPr>
              <a:buFontTx/>
              <a:buNone/>
              <a:defRPr b="1"/>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8" name="Text Placeholder 7"/>
          <p:cNvSpPr>
            <a:spLocks noGrp="1"/>
          </p:cNvSpPr>
          <p:nvPr>
            <p:ph type="body" sz="quarter" idx="15"/>
          </p:nvPr>
        </p:nvSpPr>
        <p:spPr>
          <a:xfrm>
            <a:off x="857224" y="1857364"/>
            <a:ext cx="7500938" cy="392909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Footer Placeholder 4"/>
          <p:cNvSpPr>
            <a:spLocks noGrp="1"/>
          </p:cNvSpPr>
          <p:nvPr>
            <p:ph type="ftr" sz="quarter" idx="16"/>
          </p:nvPr>
        </p:nvSpPr>
        <p:spPr/>
        <p:txBody>
          <a:bodyPr/>
          <a:lstStyle>
            <a:lvl1pPr>
              <a:defRPr/>
            </a:lvl1pPr>
          </a:lstStyle>
          <a:p>
            <a:pPr>
              <a:defRPr/>
            </a:pPr>
            <a:r>
              <a:rPr lang="en-AU"/>
              <a:t>Benchmark Survey</a:t>
            </a:r>
            <a:endParaRPr lang="en-AU" dirty="0"/>
          </a:p>
        </p:txBody>
      </p:sp>
      <p:sp>
        <p:nvSpPr>
          <p:cNvPr id="6" name="Slide Number Placeholder 5"/>
          <p:cNvSpPr>
            <a:spLocks noGrp="1"/>
          </p:cNvSpPr>
          <p:nvPr>
            <p:ph type="sldNum" sz="quarter" idx="17"/>
          </p:nvPr>
        </p:nvSpPr>
        <p:spPr/>
        <p:txBody>
          <a:bodyPr/>
          <a:lstStyle>
            <a:lvl1pPr>
              <a:defRPr/>
            </a:lvl1pPr>
          </a:lstStyle>
          <a:p>
            <a:pPr>
              <a:defRPr/>
            </a:pPr>
            <a:fld id="{2DAA2889-9D48-4172-95F8-152C5EB37E1B}" type="slidenum">
              <a:rPr lang="en-AU"/>
              <a:pPr>
                <a:defRPr/>
              </a:pPr>
              <a:t>‹#›</a:t>
            </a:fld>
            <a:endParaRPr lang="en-AU"/>
          </a:p>
        </p:txBody>
      </p:sp>
    </p:spTree>
    <p:extLst>
      <p:ext uri="{BB962C8B-B14F-4D97-AF65-F5344CB8AC3E}">
        <p14:creationId xmlns:p14="http://schemas.microsoft.com/office/powerpoint/2010/main" val="35762531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ternal Page Flow Chart">
    <p:spTree>
      <p:nvGrpSpPr>
        <p:cNvPr id="1" name=""/>
        <p:cNvGrpSpPr/>
        <p:nvPr/>
      </p:nvGrpSpPr>
      <p:grpSpPr>
        <a:xfrm>
          <a:off x="0" y="0"/>
          <a:ext cx="0" cy="0"/>
          <a:chOff x="0" y="0"/>
          <a:chExt cx="0" cy="0"/>
        </a:xfrm>
      </p:grpSpPr>
      <p:sp>
        <p:nvSpPr>
          <p:cNvPr id="8" name="Rectangle 7"/>
          <p:cNvSpPr/>
          <p:nvPr/>
        </p:nvSpPr>
        <p:spPr>
          <a:xfrm>
            <a:off x="2928938" y="2357438"/>
            <a:ext cx="3786187" cy="857250"/>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AU">
              <a:solidFill>
                <a:srgbClr val="FFFFFF"/>
              </a:solidFill>
            </a:endParaRPr>
          </a:p>
        </p:txBody>
      </p:sp>
      <p:sp>
        <p:nvSpPr>
          <p:cNvPr id="9" name="Rectangle 8"/>
          <p:cNvSpPr/>
          <p:nvPr/>
        </p:nvSpPr>
        <p:spPr>
          <a:xfrm>
            <a:off x="2928938" y="3714750"/>
            <a:ext cx="3786187" cy="1071563"/>
          </a:xfrm>
          <a:prstGeom prst="rect">
            <a:avLst/>
          </a:prstGeom>
          <a:solidFill>
            <a:srgbClr val="FF9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AU">
              <a:solidFill>
                <a:srgbClr val="FFFFFF"/>
              </a:solidFill>
            </a:endParaRPr>
          </a:p>
        </p:txBody>
      </p:sp>
      <p:cxnSp>
        <p:nvCxnSpPr>
          <p:cNvPr id="10" name="Straight Arrow Connector 9"/>
          <p:cNvCxnSpPr/>
          <p:nvPr/>
        </p:nvCxnSpPr>
        <p:spPr>
          <a:xfrm rot="5400000">
            <a:off x="4108450" y="2106613"/>
            <a:ext cx="357187"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5108575" y="2106613"/>
            <a:ext cx="357187"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4608513" y="3463925"/>
            <a:ext cx="357188"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AU"/>
          </a:p>
        </p:txBody>
      </p:sp>
      <p:sp>
        <p:nvSpPr>
          <p:cNvPr id="5" name="Text Placeholder 14"/>
          <p:cNvSpPr>
            <a:spLocks noGrp="1"/>
          </p:cNvSpPr>
          <p:nvPr>
            <p:ph type="body" sz="quarter" idx="14"/>
          </p:nvPr>
        </p:nvSpPr>
        <p:spPr>
          <a:xfrm>
            <a:off x="857250" y="1500188"/>
            <a:ext cx="3714750" cy="357187"/>
          </a:xfrm>
          <a:prstGeom prst="rect">
            <a:avLst/>
          </a:prstGeom>
        </p:spPr>
        <p:txBody>
          <a:bodyPr/>
          <a:lstStyle>
            <a:lvl1pPr>
              <a:buFontTx/>
              <a:buNone/>
              <a:defRPr b="1">
                <a:solidFill>
                  <a:schemeClr val="tx1">
                    <a:lumMod val="65000"/>
                    <a:lumOff val="35000"/>
                  </a:schemeClr>
                </a:solidFill>
              </a:defRPr>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6" name="Text Placeholder 14"/>
          <p:cNvSpPr>
            <a:spLocks noGrp="1"/>
          </p:cNvSpPr>
          <p:nvPr>
            <p:ph type="body" sz="quarter" idx="15"/>
          </p:nvPr>
        </p:nvSpPr>
        <p:spPr>
          <a:xfrm>
            <a:off x="4929216" y="1500174"/>
            <a:ext cx="3714750" cy="357187"/>
          </a:xfrm>
          <a:prstGeom prst="rect">
            <a:avLst/>
          </a:prstGeom>
        </p:spPr>
        <p:txBody>
          <a:bodyPr/>
          <a:lstStyle>
            <a:lvl1pPr>
              <a:buFontTx/>
              <a:buNone/>
              <a:defRPr b="1">
                <a:solidFill>
                  <a:schemeClr val="tx1">
                    <a:lumMod val="65000"/>
                    <a:lumOff val="35000"/>
                  </a:schemeClr>
                </a:solidFill>
              </a:defRPr>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14" name="Text Placeholder 14"/>
          <p:cNvSpPr>
            <a:spLocks noGrp="1"/>
          </p:cNvSpPr>
          <p:nvPr>
            <p:ph type="body" sz="quarter" idx="16"/>
          </p:nvPr>
        </p:nvSpPr>
        <p:spPr>
          <a:xfrm>
            <a:off x="3071802" y="2500306"/>
            <a:ext cx="3500462" cy="571504"/>
          </a:xfrm>
          <a:prstGeom prst="rect">
            <a:avLst/>
          </a:prstGeom>
        </p:spPr>
        <p:txBody>
          <a:bodyPr/>
          <a:lstStyle>
            <a:lvl1pPr>
              <a:buFontTx/>
              <a:buNone/>
              <a:defRPr b="0"/>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15" name="Text Placeholder 14"/>
          <p:cNvSpPr>
            <a:spLocks noGrp="1"/>
          </p:cNvSpPr>
          <p:nvPr>
            <p:ph type="body" sz="quarter" idx="17"/>
          </p:nvPr>
        </p:nvSpPr>
        <p:spPr>
          <a:xfrm>
            <a:off x="3071802" y="3786190"/>
            <a:ext cx="3500462" cy="214314"/>
          </a:xfrm>
          <a:prstGeom prst="rect">
            <a:avLst/>
          </a:prstGeom>
        </p:spPr>
        <p:txBody>
          <a:bodyPr/>
          <a:lstStyle>
            <a:lvl1pPr>
              <a:buFontTx/>
              <a:buNone/>
              <a:defRPr b="1"/>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p>
        </p:txBody>
      </p:sp>
      <p:sp>
        <p:nvSpPr>
          <p:cNvPr id="17" name="Text Placeholder 16"/>
          <p:cNvSpPr>
            <a:spLocks noGrp="1"/>
          </p:cNvSpPr>
          <p:nvPr>
            <p:ph type="body" sz="quarter" idx="19"/>
          </p:nvPr>
        </p:nvSpPr>
        <p:spPr>
          <a:xfrm>
            <a:off x="3071803" y="4000504"/>
            <a:ext cx="3500462" cy="642942"/>
          </a:xfrm>
        </p:spPr>
        <p:txBody>
          <a:bodyPr/>
          <a:lstStyle>
            <a:lvl1pPr>
              <a:buClr>
                <a:schemeClr val="bg1"/>
              </a:buClr>
              <a:defRPr/>
            </a:lvl1pPr>
            <a:lvl2pPr>
              <a:buClr>
                <a:schemeClr val="bg1"/>
              </a:buCl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13" name="Footer Placeholder 2"/>
          <p:cNvSpPr>
            <a:spLocks noGrp="1"/>
          </p:cNvSpPr>
          <p:nvPr>
            <p:ph type="ftr" sz="quarter" idx="20"/>
          </p:nvPr>
        </p:nvSpPr>
        <p:spPr/>
        <p:txBody>
          <a:bodyPr/>
          <a:lstStyle>
            <a:lvl1pPr>
              <a:defRPr/>
            </a:lvl1pPr>
          </a:lstStyle>
          <a:p>
            <a:pPr>
              <a:defRPr/>
            </a:pPr>
            <a:r>
              <a:rPr lang="en-AU"/>
              <a:t>Benchmark Survey</a:t>
            </a:r>
            <a:endParaRPr lang="en-AU" dirty="0"/>
          </a:p>
        </p:txBody>
      </p:sp>
      <p:sp>
        <p:nvSpPr>
          <p:cNvPr id="16" name="Slide Number Placeholder 3"/>
          <p:cNvSpPr>
            <a:spLocks noGrp="1"/>
          </p:cNvSpPr>
          <p:nvPr>
            <p:ph type="sldNum" sz="quarter" idx="21"/>
          </p:nvPr>
        </p:nvSpPr>
        <p:spPr/>
        <p:txBody>
          <a:bodyPr/>
          <a:lstStyle>
            <a:lvl1pPr>
              <a:defRPr/>
            </a:lvl1pPr>
          </a:lstStyle>
          <a:p>
            <a:pPr>
              <a:defRPr/>
            </a:pPr>
            <a:fld id="{F8E5B672-03B0-44DB-930C-648FDA0153F5}" type="slidenum">
              <a:rPr lang="en-AU"/>
              <a:pPr>
                <a:defRPr/>
              </a:pPr>
              <a:t>‹#›</a:t>
            </a:fld>
            <a:endParaRPr lang="en-AU"/>
          </a:p>
        </p:txBody>
      </p:sp>
    </p:spTree>
    <p:extLst>
      <p:ext uri="{BB962C8B-B14F-4D97-AF65-F5344CB8AC3E}">
        <p14:creationId xmlns:p14="http://schemas.microsoft.com/office/powerpoint/2010/main" val="41459460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ternal Page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5" name="Text Placeholder 14"/>
          <p:cNvSpPr>
            <a:spLocks noGrp="1"/>
          </p:cNvSpPr>
          <p:nvPr>
            <p:ph type="body" sz="quarter" idx="14"/>
          </p:nvPr>
        </p:nvSpPr>
        <p:spPr>
          <a:xfrm>
            <a:off x="857250" y="1500188"/>
            <a:ext cx="3714750" cy="357187"/>
          </a:xfrm>
          <a:prstGeom prst="rect">
            <a:avLst/>
          </a:prstGeom>
          <a:solidFill>
            <a:srgbClr val="FF9900"/>
          </a:solidFill>
        </p:spPr>
        <p:txBody>
          <a:bodyPr/>
          <a:lstStyle>
            <a:lvl1pPr>
              <a:buFontTx/>
              <a:buNone/>
              <a:defRPr b="1">
                <a:solidFill>
                  <a:schemeClr val="bg1"/>
                </a:solidFill>
                <a:latin typeface="+mj-lt"/>
              </a:defRPr>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6" name="Text Placeholder 14"/>
          <p:cNvSpPr>
            <a:spLocks noGrp="1"/>
          </p:cNvSpPr>
          <p:nvPr>
            <p:ph type="body" sz="quarter" idx="15"/>
          </p:nvPr>
        </p:nvSpPr>
        <p:spPr>
          <a:xfrm>
            <a:off x="4929216" y="1500174"/>
            <a:ext cx="3714750" cy="357187"/>
          </a:xfrm>
          <a:prstGeom prst="rect">
            <a:avLst/>
          </a:prstGeom>
          <a:solidFill>
            <a:srgbClr val="FF9900"/>
          </a:solidFill>
        </p:spPr>
        <p:txBody>
          <a:bodyPr/>
          <a:lstStyle>
            <a:lvl1pPr>
              <a:buFontTx/>
              <a:buNone/>
              <a:defRPr b="1">
                <a:solidFill>
                  <a:schemeClr val="bg1"/>
                </a:solidFill>
                <a:latin typeface="+mj-lt"/>
              </a:defRPr>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17" name="Text Placeholder 16"/>
          <p:cNvSpPr>
            <a:spLocks noGrp="1"/>
          </p:cNvSpPr>
          <p:nvPr>
            <p:ph type="body" sz="quarter" idx="19"/>
          </p:nvPr>
        </p:nvSpPr>
        <p:spPr>
          <a:xfrm>
            <a:off x="857224" y="1928802"/>
            <a:ext cx="3714776" cy="3429024"/>
          </a:xfrm>
          <a:ln>
            <a:solidFill>
              <a:srgbClr val="FF9900"/>
            </a:solidFill>
          </a:ln>
        </p:spPr>
        <p:txBody>
          <a:bodyPr/>
          <a:lstStyle>
            <a:lvl1pPr>
              <a:buClr>
                <a:srgbClr val="FF9900"/>
              </a:buClr>
              <a:defRPr>
                <a:latin typeface="+mj-lt"/>
              </a:defRPr>
            </a:lvl1pPr>
            <a:lvl2pPr>
              <a:buClr>
                <a:srgbClr val="FF9900"/>
              </a:buCl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18" name="Text Placeholder 16"/>
          <p:cNvSpPr>
            <a:spLocks noGrp="1"/>
          </p:cNvSpPr>
          <p:nvPr>
            <p:ph type="body" sz="quarter" idx="22"/>
          </p:nvPr>
        </p:nvSpPr>
        <p:spPr>
          <a:xfrm>
            <a:off x="4929190" y="1928802"/>
            <a:ext cx="3714776" cy="3429024"/>
          </a:xfrm>
          <a:ln>
            <a:solidFill>
              <a:srgbClr val="FF9900"/>
            </a:solidFill>
          </a:ln>
        </p:spPr>
        <p:txBody>
          <a:bodyPr/>
          <a:lstStyle>
            <a:lvl1pPr>
              <a:buClr>
                <a:srgbClr val="FF9900"/>
              </a:buClr>
              <a:defRPr>
                <a:latin typeface="+mj-lt"/>
              </a:defRPr>
            </a:lvl1pPr>
            <a:lvl2pPr>
              <a:buClr>
                <a:srgbClr val="FF9900"/>
              </a:buClr>
              <a:defRPr>
                <a:latin typeface="+mj-lt"/>
              </a:defRPr>
            </a:lvl2pPr>
            <a:lvl3pPr>
              <a:defRPr>
                <a:latin typeface="+mj-lt"/>
              </a:defRPr>
            </a:lvl3pPr>
            <a:lvl4pPr>
              <a:defRPr>
                <a:latin typeface="+mj-lt"/>
              </a:defRPr>
            </a:lvl4pPr>
            <a:lvl5pPr>
              <a:defRPr>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7" name="Footer Placeholder 4"/>
          <p:cNvSpPr>
            <a:spLocks noGrp="1"/>
          </p:cNvSpPr>
          <p:nvPr>
            <p:ph type="ftr" sz="quarter" idx="23"/>
          </p:nvPr>
        </p:nvSpPr>
        <p:spPr/>
        <p:txBody>
          <a:bodyPr/>
          <a:lstStyle>
            <a:lvl1pPr>
              <a:defRPr>
                <a:latin typeface="+mj-lt"/>
              </a:defRPr>
            </a:lvl1pPr>
          </a:lstStyle>
          <a:p>
            <a:pPr>
              <a:defRPr/>
            </a:pPr>
            <a:r>
              <a:rPr lang="en-AU"/>
              <a:t>Benchmark Survey</a:t>
            </a:r>
            <a:endParaRPr lang="en-AU" dirty="0"/>
          </a:p>
        </p:txBody>
      </p:sp>
      <p:sp>
        <p:nvSpPr>
          <p:cNvPr id="8" name="Slide Number Placeholder 5"/>
          <p:cNvSpPr>
            <a:spLocks noGrp="1"/>
          </p:cNvSpPr>
          <p:nvPr>
            <p:ph type="sldNum" sz="quarter" idx="24"/>
          </p:nvPr>
        </p:nvSpPr>
        <p:spPr/>
        <p:txBody>
          <a:bodyPr/>
          <a:lstStyle>
            <a:lvl1pPr>
              <a:defRPr>
                <a:latin typeface="+mj-lt"/>
              </a:defRPr>
            </a:lvl1pPr>
          </a:lstStyle>
          <a:p>
            <a:pPr>
              <a:defRPr/>
            </a:pPr>
            <a:fld id="{D73307E9-CAD7-4868-BB95-C754CB352CF2}" type="slidenum">
              <a:rPr lang="en-AU" smtClean="0"/>
              <a:pPr>
                <a:defRPr/>
              </a:pPr>
              <a:t>‹#›</a:t>
            </a:fld>
            <a:endParaRPr lang="en-AU"/>
          </a:p>
        </p:txBody>
      </p:sp>
    </p:spTree>
    <p:extLst>
      <p:ext uri="{BB962C8B-B14F-4D97-AF65-F5344CB8AC3E}">
        <p14:creationId xmlns:p14="http://schemas.microsoft.com/office/powerpoint/2010/main" val="3200096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ternal Page Graph">
    <p:spTree>
      <p:nvGrpSpPr>
        <p:cNvPr id="1" name=""/>
        <p:cNvGrpSpPr/>
        <p:nvPr/>
      </p:nvGrpSpPr>
      <p:grpSpPr>
        <a:xfrm>
          <a:off x="0" y="0"/>
          <a:ext cx="0" cy="0"/>
          <a:chOff x="0" y="0"/>
          <a:chExt cx="0" cy="0"/>
        </a:xfrm>
      </p:grpSpPr>
      <p:sp>
        <p:nvSpPr>
          <p:cNvPr id="2" name="Title 1"/>
          <p:cNvSpPr>
            <a:spLocks noGrp="1"/>
          </p:cNvSpPr>
          <p:nvPr>
            <p:ph type="title"/>
          </p:nvPr>
        </p:nvSpPr>
        <p:spPr>
          <a:xfrm>
            <a:off x="857224" y="785794"/>
            <a:ext cx="6715172" cy="428628"/>
          </a:xfrm>
        </p:spPr>
        <p:txBody>
          <a:bodyPr/>
          <a:lstStyle/>
          <a:p>
            <a:r>
              <a:rPr lang="en-US"/>
              <a:t>Click to edit Master title style</a:t>
            </a:r>
            <a:endParaRPr lang="en-AU"/>
          </a:p>
        </p:txBody>
      </p:sp>
      <p:sp>
        <p:nvSpPr>
          <p:cNvPr id="5" name="Text Placeholder 14"/>
          <p:cNvSpPr>
            <a:spLocks noGrp="1"/>
          </p:cNvSpPr>
          <p:nvPr>
            <p:ph type="body" sz="quarter" idx="14"/>
          </p:nvPr>
        </p:nvSpPr>
        <p:spPr>
          <a:xfrm>
            <a:off x="857250" y="1500188"/>
            <a:ext cx="3714750" cy="357187"/>
          </a:xfrm>
          <a:prstGeom prst="rect">
            <a:avLst/>
          </a:prstGeom>
        </p:spPr>
        <p:txBody>
          <a:bodyPr/>
          <a:lstStyle>
            <a:lvl1pPr>
              <a:buFontTx/>
              <a:buNone/>
              <a:defRPr b="1">
                <a:solidFill>
                  <a:schemeClr val="tx1">
                    <a:lumMod val="65000"/>
                    <a:lumOff val="35000"/>
                  </a:schemeClr>
                </a:solidFill>
                <a:latin typeface="+mj-lt"/>
              </a:defRPr>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7" name="Picture Placeholder 6"/>
          <p:cNvSpPr>
            <a:spLocks noGrp="1"/>
          </p:cNvSpPr>
          <p:nvPr>
            <p:ph type="pic" sz="quarter" idx="15"/>
          </p:nvPr>
        </p:nvSpPr>
        <p:spPr>
          <a:xfrm>
            <a:off x="857250" y="2071688"/>
            <a:ext cx="6715125" cy="2857500"/>
          </a:xfrm>
          <a:prstGeom prst="rect">
            <a:avLst/>
          </a:prstGeom>
        </p:spPr>
        <p:txBody>
          <a:bodyPr rtlCol="0">
            <a:normAutofit/>
          </a:bodyPr>
          <a:lstStyle>
            <a:lvl1pPr>
              <a:buNone/>
              <a:defRPr baseline="0">
                <a:latin typeface="+mj-lt"/>
              </a:defRPr>
            </a:lvl1pPr>
          </a:lstStyle>
          <a:p>
            <a:pPr lvl="0"/>
            <a:r>
              <a:rPr lang="en-US" noProof="0"/>
              <a:t>Click icon to add picture</a:t>
            </a:r>
            <a:endParaRPr lang="en-AU" noProof="0" dirty="0"/>
          </a:p>
        </p:txBody>
      </p:sp>
      <p:sp>
        <p:nvSpPr>
          <p:cNvPr id="6" name="Footer Placeholder 4"/>
          <p:cNvSpPr>
            <a:spLocks noGrp="1"/>
          </p:cNvSpPr>
          <p:nvPr>
            <p:ph type="ftr" sz="quarter" idx="16"/>
          </p:nvPr>
        </p:nvSpPr>
        <p:spPr/>
        <p:txBody>
          <a:bodyPr/>
          <a:lstStyle>
            <a:lvl1pPr>
              <a:defRPr>
                <a:latin typeface="+mj-lt"/>
              </a:defRPr>
            </a:lvl1pPr>
          </a:lstStyle>
          <a:p>
            <a:pPr>
              <a:defRPr/>
            </a:pPr>
            <a:r>
              <a:rPr lang="en-AU"/>
              <a:t>Benchmark Survey</a:t>
            </a:r>
            <a:endParaRPr lang="en-AU" dirty="0"/>
          </a:p>
        </p:txBody>
      </p:sp>
      <p:sp>
        <p:nvSpPr>
          <p:cNvPr id="8" name="Slide Number Placeholder 5"/>
          <p:cNvSpPr>
            <a:spLocks noGrp="1"/>
          </p:cNvSpPr>
          <p:nvPr>
            <p:ph type="sldNum" sz="quarter" idx="17"/>
          </p:nvPr>
        </p:nvSpPr>
        <p:spPr/>
        <p:txBody>
          <a:bodyPr/>
          <a:lstStyle>
            <a:lvl1pPr>
              <a:defRPr>
                <a:latin typeface="+mj-lt"/>
              </a:defRPr>
            </a:lvl1pPr>
          </a:lstStyle>
          <a:p>
            <a:pPr>
              <a:defRPr/>
            </a:pPr>
            <a:fld id="{C1566C30-AE1E-44DB-873A-D9FE8C3A86A2}" type="slidenum">
              <a:rPr lang="en-AU" smtClean="0"/>
              <a:pPr>
                <a:defRPr/>
              </a:pPr>
              <a:t>‹#›</a:t>
            </a:fld>
            <a:endParaRPr lang="en-AU"/>
          </a:p>
        </p:txBody>
      </p:sp>
    </p:spTree>
    <p:extLst>
      <p:ext uri="{BB962C8B-B14F-4D97-AF65-F5344CB8AC3E}">
        <p14:creationId xmlns:p14="http://schemas.microsoft.com/office/powerpoint/2010/main" val="3838315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ternal Page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6" name="Chart Placeholder 5"/>
          <p:cNvSpPr>
            <a:spLocks noGrp="1"/>
          </p:cNvSpPr>
          <p:nvPr>
            <p:ph type="chart" sz="quarter" idx="12"/>
          </p:nvPr>
        </p:nvSpPr>
        <p:spPr>
          <a:xfrm>
            <a:off x="857250" y="1571625"/>
            <a:ext cx="7786688" cy="4214813"/>
          </a:xfrm>
        </p:spPr>
        <p:txBody>
          <a:bodyPr/>
          <a:lstStyle>
            <a:lvl1pPr>
              <a:defRPr>
                <a:latin typeface="+mj-lt"/>
              </a:defRPr>
            </a:lvl1pPr>
          </a:lstStyle>
          <a:p>
            <a:pPr lvl="0"/>
            <a:endParaRPr lang="en-NZ" noProof="0"/>
          </a:p>
        </p:txBody>
      </p:sp>
      <p:sp>
        <p:nvSpPr>
          <p:cNvPr id="4" name="Footer Placeholder 4"/>
          <p:cNvSpPr>
            <a:spLocks noGrp="1"/>
          </p:cNvSpPr>
          <p:nvPr>
            <p:ph type="ftr" sz="quarter" idx="13"/>
          </p:nvPr>
        </p:nvSpPr>
        <p:spPr/>
        <p:txBody>
          <a:bodyPr/>
          <a:lstStyle>
            <a:lvl1pPr>
              <a:defRPr>
                <a:latin typeface="+mj-lt"/>
              </a:defRPr>
            </a:lvl1pPr>
          </a:lstStyle>
          <a:p>
            <a:pPr>
              <a:defRPr/>
            </a:pPr>
            <a:r>
              <a:rPr lang="en-AU"/>
              <a:t>Benchmark Survey</a:t>
            </a:r>
            <a:endParaRPr lang="en-AU" dirty="0"/>
          </a:p>
        </p:txBody>
      </p:sp>
      <p:sp>
        <p:nvSpPr>
          <p:cNvPr id="5" name="Slide Number Placeholder 5"/>
          <p:cNvSpPr>
            <a:spLocks noGrp="1"/>
          </p:cNvSpPr>
          <p:nvPr>
            <p:ph type="sldNum" sz="quarter" idx="14"/>
          </p:nvPr>
        </p:nvSpPr>
        <p:spPr/>
        <p:txBody>
          <a:bodyPr/>
          <a:lstStyle>
            <a:lvl1pPr>
              <a:defRPr>
                <a:latin typeface="+mj-lt"/>
              </a:defRPr>
            </a:lvl1pPr>
          </a:lstStyle>
          <a:p>
            <a:pPr>
              <a:defRPr/>
            </a:pPr>
            <a:fld id="{0416B695-F92B-4AB1-9A80-E68B1422AF31}" type="slidenum">
              <a:rPr lang="en-AU" smtClean="0"/>
              <a:pPr>
                <a:defRPr/>
              </a:pPr>
              <a:t>‹#›</a:t>
            </a:fld>
            <a:endParaRPr lang="en-AU"/>
          </a:p>
        </p:txBody>
      </p:sp>
    </p:spTree>
    <p:extLst>
      <p:ext uri="{BB962C8B-B14F-4D97-AF65-F5344CB8AC3E}">
        <p14:creationId xmlns:p14="http://schemas.microsoft.com/office/powerpoint/2010/main" val="1796878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valuation Pag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57224" y="785794"/>
            <a:ext cx="4643470" cy="428628"/>
          </a:xfrm>
        </p:spPr>
        <p:txBody>
          <a:bodyPr/>
          <a:lstStyle/>
          <a:p>
            <a:r>
              <a:rPr lang="en-US" dirty="0"/>
              <a:t>Click to edit Master title style</a:t>
            </a:r>
            <a:endParaRPr lang="en-AU" dirty="0"/>
          </a:p>
        </p:txBody>
      </p:sp>
      <p:sp>
        <p:nvSpPr>
          <p:cNvPr id="6" name="Text Placeholder 14"/>
          <p:cNvSpPr>
            <a:spLocks noGrp="1"/>
          </p:cNvSpPr>
          <p:nvPr>
            <p:ph type="body" sz="quarter" idx="14"/>
          </p:nvPr>
        </p:nvSpPr>
        <p:spPr>
          <a:xfrm>
            <a:off x="857250" y="1500188"/>
            <a:ext cx="4643444" cy="357187"/>
          </a:xfrm>
          <a:prstGeom prst="rect">
            <a:avLst/>
          </a:prstGeom>
        </p:spPr>
        <p:txBody>
          <a:bodyPr/>
          <a:lstStyle>
            <a:lvl1pPr>
              <a:buFontTx/>
              <a:buNone/>
              <a:defRPr b="1">
                <a:latin typeface="+mj-lt"/>
              </a:defRPr>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8" name="Text Placeholder 7"/>
          <p:cNvSpPr>
            <a:spLocks noGrp="1"/>
          </p:cNvSpPr>
          <p:nvPr>
            <p:ph type="body" sz="quarter" idx="15"/>
          </p:nvPr>
        </p:nvSpPr>
        <p:spPr>
          <a:xfrm>
            <a:off x="857224" y="1857364"/>
            <a:ext cx="4643438" cy="2000250"/>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Footer Placeholder 2"/>
          <p:cNvSpPr>
            <a:spLocks noGrp="1"/>
          </p:cNvSpPr>
          <p:nvPr>
            <p:ph type="ftr" sz="quarter" idx="16"/>
          </p:nvPr>
        </p:nvSpPr>
        <p:spPr>
          <a:xfrm>
            <a:off x="1000125" y="6215063"/>
            <a:ext cx="4500563" cy="365125"/>
          </a:xfrm>
        </p:spPr>
        <p:txBody>
          <a:bodyPr/>
          <a:lstStyle>
            <a:lvl1pPr>
              <a:defRPr>
                <a:latin typeface="+mj-lt"/>
              </a:defRPr>
            </a:lvl1pPr>
          </a:lstStyle>
          <a:p>
            <a:pPr>
              <a:defRPr/>
            </a:pPr>
            <a:r>
              <a:rPr lang="en-AU"/>
              <a:t>Benchmark Survey</a:t>
            </a:r>
            <a:endParaRPr lang="en-AU" dirty="0"/>
          </a:p>
        </p:txBody>
      </p:sp>
      <p:sp>
        <p:nvSpPr>
          <p:cNvPr id="7" name="Slide Number Placeholder 3"/>
          <p:cNvSpPr>
            <a:spLocks noGrp="1"/>
          </p:cNvSpPr>
          <p:nvPr>
            <p:ph type="sldNum" sz="quarter" idx="17"/>
          </p:nvPr>
        </p:nvSpPr>
        <p:spPr/>
        <p:txBody>
          <a:bodyPr/>
          <a:lstStyle>
            <a:lvl1pPr>
              <a:defRPr>
                <a:latin typeface="+mj-lt"/>
              </a:defRPr>
            </a:lvl1pPr>
          </a:lstStyle>
          <a:p>
            <a:pPr>
              <a:defRPr/>
            </a:pPr>
            <a:fld id="{3D50EBF3-763C-4E83-8244-0C53E015D272}" type="slidenum">
              <a:rPr lang="en-AU" smtClean="0"/>
              <a:pPr>
                <a:defRPr/>
              </a:pPr>
              <a:t>‹#›</a:t>
            </a:fld>
            <a:endParaRPr lang="en-AU"/>
          </a:p>
        </p:txBody>
      </p:sp>
    </p:spTree>
    <p:extLst>
      <p:ext uri="{BB962C8B-B14F-4D97-AF65-F5344CB8AC3E}">
        <p14:creationId xmlns:p14="http://schemas.microsoft.com/office/powerpoint/2010/main" val="4656559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0">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9900"/>
                </a:solidFill>
              </a:defRPr>
            </a:lvl1pPr>
          </a:lstStyle>
          <a:p>
            <a:r>
              <a:rPr lang="en-US"/>
              <a:t>Click to edit Master title style</a:t>
            </a:r>
            <a:endParaRPr lang="en-AU"/>
          </a:p>
        </p:txBody>
      </p:sp>
      <p:sp>
        <p:nvSpPr>
          <p:cNvPr id="4" name="Text Placeholder 4"/>
          <p:cNvSpPr>
            <a:spLocks noGrp="1"/>
          </p:cNvSpPr>
          <p:nvPr>
            <p:ph type="body" sz="quarter" idx="11"/>
          </p:nvPr>
        </p:nvSpPr>
        <p:spPr>
          <a:xfrm>
            <a:off x="714348" y="3786190"/>
            <a:ext cx="4643470" cy="285752"/>
          </a:xfrm>
        </p:spPr>
        <p:txBody>
          <a:bodyPr>
            <a:noAutofit/>
          </a:bodyPr>
          <a:lstStyle>
            <a:lvl1pPr>
              <a:defRPr sz="1400">
                <a:solidFill>
                  <a:srgbClr val="FF9900"/>
                </a:solidFill>
              </a:defRPr>
            </a:lvl1pPr>
          </a:lstStyle>
          <a:p>
            <a:pPr lvl="0"/>
            <a:r>
              <a:rPr lang="en-US" dirty="0"/>
              <a:t>Click to edit Master text styles</a:t>
            </a:r>
          </a:p>
        </p:txBody>
      </p:sp>
      <p:sp>
        <p:nvSpPr>
          <p:cNvPr id="5" name="Text Placeholder 8"/>
          <p:cNvSpPr>
            <a:spLocks noGrp="1"/>
          </p:cNvSpPr>
          <p:nvPr>
            <p:ph type="body" sz="quarter" idx="13"/>
          </p:nvPr>
        </p:nvSpPr>
        <p:spPr>
          <a:xfrm>
            <a:off x="714348" y="5786454"/>
            <a:ext cx="4643470" cy="857256"/>
          </a:xfrm>
        </p:spPr>
        <p:txBody>
          <a:bodyPr/>
          <a:lstStyle>
            <a:lvl1pPr>
              <a:spcBef>
                <a:spcPts val="0"/>
              </a:spcBef>
              <a:defRPr i="0">
                <a:solidFill>
                  <a:schemeClr val="bg1">
                    <a:lumMod val="50000"/>
                  </a:schemeClr>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6" name="Text Placeholder 6"/>
          <p:cNvSpPr>
            <a:spLocks noGrp="1"/>
          </p:cNvSpPr>
          <p:nvPr>
            <p:ph type="body" sz="quarter" idx="12"/>
          </p:nvPr>
        </p:nvSpPr>
        <p:spPr>
          <a:xfrm>
            <a:off x="714348" y="4143380"/>
            <a:ext cx="4643470" cy="285752"/>
          </a:xfrm>
        </p:spPr>
        <p:txBody>
          <a:bodyPr>
            <a:normAutofit/>
          </a:bodyPr>
          <a:lstStyle>
            <a:lvl1pPr>
              <a:defRPr sz="1400" i="0">
                <a:solidFill>
                  <a:srgbClr val="FF9900"/>
                </a:solidFill>
              </a:defRPr>
            </a:lvl1pPr>
          </a:lstStyle>
          <a:p>
            <a:pPr lvl="0"/>
            <a:r>
              <a:rPr lang="en-US"/>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5273" name="Rectangle 153"/>
          <p:cNvSpPr>
            <a:spLocks noGrp="1" noChangeArrowheads="1"/>
          </p:cNvSpPr>
          <p:nvPr>
            <p:ph type="ctrTitle" sz="quarter"/>
          </p:nvPr>
        </p:nvSpPr>
        <p:spPr>
          <a:xfrm>
            <a:off x="685800" y="981075"/>
            <a:ext cx="7772400" cy="1736725"/>
          </a:xfrm>
        </p:spPr>
        <p:txBody>
          <a:bodyPr anchor="b" anchorCtr="1"/>
          <a:lstStyle>
            <a:lvl1pPr>
              <a:defRPr sz="5400"/>
            </a:lvl1pPr>
          </a:lstStyle>
          <a:p>
            <a:r>
              <a:rPr lang="en-US"/>
              <a:t>Market Research Report</a:t>
            </a:r>
          </a:p>
        </p:txBody>
      </p:sp>
      <p:sp>
        <p:nvSpPr>
          <p:cNvPr id="5274" name="Rectangle 154"/>
          <p:cNvSpPr>
            <a:spLocks noGrp="1" noChangeArrowheads="1"/>
          </p:cNvSpPr>
          <p:nvPr>
            <p:ph type="subTitle" sz="quarter" idx="1"/>
          </p:nvPr>
        </p:nvSpPr>
        <p:spPr>
          <a:xfrm>
            <a:off x="1371600" y="3886200"/>
            <a:ext cx="6945313" cy="1752600"/>
          </a:xfrm>
        </p:spPr>
        <p:txBody>
          <a:bodyPr/>
          <a:lstStyle>
            <a:lvl1pPr marL="0" indent="0" algn="ctr">
              <a:buFont typeface="Arial" charset="0"/>
              <a:buNone/>
              <a:defRPr/>
            </a:lvl1pPr>
          </a:lstStyle>
          <a:p>
            <a:r>
              <a:rPr lang="en-US"/>
              <a:t>Public Perceptions of Christian Values</a:t>
            </a:r>
          </a:p>
          <a:p>
            <a:r>
              <a:rPr lang="en-US"/>
              <a:t>Prepared for United Future Party by  </a:t>
            </a:r>
          </a:p>
        </p:txBody>
      </p:sp>
      <p:sp>
        <p:nvSpPr>
          <p:cNvPr id="4" name="Rectangle 155"/>
          <p:cNvSpPr>
            <a:spLocks noGrp="1" noChangeArrowheads="1"/>
          </p:cNvSpPr>
          <p:nvPr>
            <p:ph type="dt" sz="quarter" idx="10"/>
          </p:nvPr>
        </p:nvSpPr>
        <p:spPr>
          <a:xfrm>
            <a:off x="304800" y="6248400"/>
            <a:ext cx="2286000" cy="457200"/>
          </a:xfrm>
        </p:spPr>
        <p:txBody>
          <a:bodyPr/>
          <a:lstStyle>
            <a:lvl1pPr>
              <a:defRPr>
                <a:effectLst>
                  <a:outerShdw blurRad="38100" dist="38100" dir="2700000" algn="tl">
                    <a:srgbClr val="C0C0C0"/>
                  </a:outerShdw>
                </a:effectLst>
                <a:latin typeface="Calibri" pitchFamily="34" charset="0"/>
              </a:defRPr>
            </a:lvl1pPr>
          </a:lstStyle>
          <a:p>
            <a:pPr>
              <a:defRPr/>
            </a:pPr>
            <a:endParaRPr lang="en-US"/>
          </a:p>
        </p:txBody>
      </p:sp>
      <p:sp>
        <p:nvSpPr>
          <p:cNvPr id="5" name="Rectangle 156"/>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a:effectLst>
                  <a:outerShdw blurRad="38100" dist="38100" dir="2700000" algn="tl">
                    <a:srgbClr val="C0C0C0"/>
                  </a:outerShdw>
                </a:effectLst>
                <a:latin typeface="Calibri" pitchFamily="34" charset="0"/>
                <a:cs typeface="+mn-cs"/>
              </a:defRPr>
            </a:lvl1pPr>
          </a:lstStyle>
          <a:p>
            <a:pPr>
              <a:defRPr/>
            </a:pPr>
            <a:r>
              <a:rPr lang="en-US"/>
              <a:t>Benchmark Survey</a:t>
            </a:r>
          </a:p>
        </p:txBody>
      </p:sp>
      <p:sp>
        <p:nvSpPr>
          <p:cNvPr id="6" name="Rectangle 157"/>
          <p:cNvSpPr>
            <a:spLocks noGrp="1" noChangeArrowheads="1"/>
          </p:cNvSpPr>
          <p:nvPr>
            <p:ph type="sldNum" sz="quarter" idx="12"/>
          </p:nvPr>
        </p:nvSpPr>
        <p:spPr>
          <a:xfrm>
            <a:off x="6553200" y="6248400"/>
            <a:ext cx="22860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a:effectLst>
                  <a:outerShdw blurRad="38100" dist="38100" dir="2700000" algn="tl">
                    <a:srgbClr val="C0C0C0"/>
                  </a:outerShdw>
                </a:effectLst>
                <a:latin typeface="Calibri" pitchFamily="34" charset="0"/>
                <a:cs typeface="+mn-cs"/>
              </a:defRPr>
            </a:lvl1pPr>
          </a:lstStyle>
          <a:p>
            <a:pPr>
              <a:defRPr/>
            </a:pPr>
            <a:fld id="{0C6F22DE-E7AB-465B-BFC5-AA895675024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ernal Page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6" name="Text Placeholder 5"/>
          <p:cNvSpPr>
            <a:spLocks noGrp="1"/>
          </p:cNvSpPr>
          <p:nvPr>
            <p:ph type="body" sz="quarter" idx="12"/>
          </p:nvPr>
        </p:nvSpPr>
        <p:spPr>
          <a:xfrm>
            <a:off x="857250" y="1428750"/>
            <a:ext cx="7786688" cy="4000500"/>
          </a:xfrm>
        </p:spPr>
        <p:txBody>
          <a:bodyPr/>
          <a:lstStyle>
            <a:lvl1pPr>
              <a:spcAft>
                <a:spcPts val="2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NZ" dirty="0"/>
          </a:p>
        </p:txBody>
      </p:sp>
      <p:sp>
        <p:nvSpPr>
          <p:cNvPr id="4" name="Footer Placeholder 4"/>
          <p:cNvSpPr>
            <a:spLocks noGrp="1"/>
          </p:cNvSpPr>
          <p:nvPr>
            <p:ph type="ftr" sz="quarter" idx="13"/>
          </p:nvPr>
        </p:nvSpPr>
        <p:spPr>
          <a:xfrm>
            <a:off x="395536" y="6492875"/>
            <a:ext cx="4000500" cy="365125"/>
          </a:xfrm>
        </p:spPr>
        <p:txBody>
          <a:bodyPr/>
          <a:lstStyle>
            <a:lvl1pPr>
              <a:defRPr/>
            </a:lvl1pPr>
          </a:lstStyle>
          <a:p>
            <a:pPr>
              <a:defRPr/>
            </a:pPr>
            <a:r>
              <a:rPr lang="en-AU"/>
              <a:t>Benchmark Survey</a:t>
            </a:r>
            <a:endParaRPr lang="en-AU" dirty="0"/>
          </a:p>
        </p:txBody>
      </p:sp>
      <p:sp>
        <p:nvSpPr>
          <p:cNvPr id="5" name="Slide Number Placeholder 5"/>
          <p:cNvSpPr>
            <a:spLocks noGrp="1"/>
          </p:cNvSpPr>
          <p:nvPr>
            <p:ph type="sldNum" sz="quarter" idx="14"/>
          </p:nvPr>
        </p:nvSpPr>
        <p:spPr>
          <a:xfrm>
            <a:off x="0" y="6492875"/>
            <a:ext cx="419100" cy="365125"/>
          </a:xfrm>
        </p:spPr>
        <p:txBody>
          <a:bodyPr/>
          <a:lstStyle>
            <a:lvl1pPr>
              <a:defRPr/>
            </a:lvl1pPr>
          </a:lstStyle>
          <a:p>
            <a:pPr>
              <a:defRPr/>
            </a:pPr>
            <a:fld id="{C05ABA83-BF01-4A8C-B27F-9E4ABCA60C9D}" type="slidenum">
              <a:rPr lang="en-AU"/>
              <a:pPr>
                <a:defRPr/>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ernal Page Subtitle &amp; Bullets">
    <p:spTree>
      <p:nvGrpSpPr>
        <p:cNvPr id="1" name=""/>
        <p:cNvGrpSpPr/>
        <p:nvPr/>
      </p:nvGrpSpPr>
      <p:grpSpPr>
        <a:xfrm>
          <a:off x="0" y="0"/>
          <a:ext cx="0" cy="0"/>
          <a:chOff x="0" y="0"/>
          <a:chExt cx="0" cy="0"/>
        </a:xfrm>
      </p:grpSpPr>
      <p:sp>
        <p:nvSpPr>
          <p:cNvPr id="2" name="Title 1"/>
          <p:cNvSpPr>
            <a:spLocks noGrp="1"/>
          </p:cNvSpPr>
          <p:nvPr>
            <p:ph type="ctrTitle"/>
          </p:nvPr>
        </p:nvSpPr>
        <p:spPr>
          <a:xfrm>
            <a:off x="857224" y="785795"/>
            <a:ext cx="7500990" cy="428628"/>
          </a:xfrm>
        </p:spPr>
        <p:txBody>
          <a:bodyPr/>
          <a:lstStyle/>
          <a:p>
            <a:r>
              <a:rPr lang="en-US" dirty="0"/>
              <a:t>Click to edit Master title style</a:t>
            </a:r>
            <a:endParaRPr lang="en-AU" dirty="0"/>
          </a:p>
        </p:txBody>
      </p:sp>
      <p:sp>
        <p:nvSpPr>
          <p:cNvPr id="15" name="Text Placeholder 14"/>
          <p:cNvSpPr>
            <a:spLocks noGrp="1"/>
          </p:cNvSpPr>
          <p:nvPr>
            <p:ph type="body" sz="quarter" idx="14"/>
          </p:nvPr>
        </p:nvSpPr>
        <p:spPr>
          <a:xfrm>
            <a:off x="857250" y="1500188"/>
            <a:ext cx="7500938" cy="357187"/>
          </a:xfrm>
          <a:prstGeom prst="rect">
            <a:avLst/>
          </a:prstGeom>
        </p:spPr>
        <p:txBody>
          <a:bodyPr/>
          <a:lstStyle>
            <a:lvl1pPr>
              <a:buFontTx/>
              <a:buNone/>
              <a:defRPr b="1"/>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8" name="Text Placeholder 7"/>
          <p:cNvSpPr>
            <a:spLocks noGrp="1"/>
          </p:cNvSpPr>
          <p:nvPr>
            <p:ph type="body" sz="quarter" idx="15"/>
          </p:nvPr>
        </p:nvSpPr>
        <p:spPr>
          <a:xfrm>
            <a:off x="857224" y="1857364"/>
            <a:ext cx="7500938" cy="392909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Footer Placeholder 4"/>
          <p:cNvSpPr>
            <a:spLocks noGrp="1"/>
          </p:cNvSpPr>
          <p:nvPr>
            <p:ph type="ftr" sz="quarter" idx="16"/>
          </p:nvPr>
        </p:nvSpPr>
        <p:spPr/>
        <p:txBody>
          <a:bodyPr/>
          <a:lstStyle>
            <a:lvl1pPr>
              <a:defRPr/>
            </a:lvl1pPr>
          </a:lstStyle>
          <a:p>
            <a:pPr>
              <a:defRPr/>
            </a:pPr>
            <a:r>
              <a:rPr lang="en-AU"/>
              <a:t>Benchmark Survey</a:t>
            </a:r>
            <a:endParaRPr lang="en-AU" dirty="0"/>
          </a:p>
        </p:txBody>
      </p:sp>
      <p:sp>
        <p:nvSpPr>
          <p:cNvPr id="6" name="Slide Number Placeholder 5"/>
          <p:cNvSpPr>
            <a:spLocks noGrp="1"/>
          </p:cNvSpPr>
          <p:nvPr>
            <p:ph type="sldNum" sz="quarter" idx="17"/>
          </p:nvPr>
        </p:nvSpPr>
        <p:spPr>
          <a:xfrm>
            <a:off x="0" y="6492875"/>
            <a:ext cx="419100" cy="365125"/>
          </a:xfrm>
        </p:spPr>
        <p:txBody>
          <a:bodyPr/>
          <a:lstStyle>
            <a:lvl1pPr>
              <a:defRPr/>
            </a:lvl1pPr>
          </a:lstStyle>
          <a:p>
            <a:pPr>
              <a:defRPr/>
            </a:pPr>
            <a:fld id="{2DAA2889-9D48-4172-95F8-152C5EB37E1B}" type="slidenum">
              <a:rPr lang="en-AU"/>
              <a:pPr>
                <a:defRPr/>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ernal Page Flow Chart">
    <p:spTree>
      <p:nvGrpSpPr>
        <p:cNvPr id="1" name=""/>
        <p:cNvGrpSpPr/>
        <p:nvPr/>
      </p:nvGrpSpPr>
      <p:grpSpPr>
        <a:xfrm>
          <a:off x="0" y="0"/>
          <a:ext cx="0" cy="0"/>
          <a:chOff x="0" y="0"/>
          <a:chExt cx="0" cy="0"/>
        </a:xfrm>
      </p:grpSpPr>
      <p:sp>
        <p:nvSpPr>
          <p:cNvPr id="8" name="Rectangle 7"/>
          <p:cNvSpPr/>
          <p:nvPr/>
        </p:nvSpPr>
        <p:spPr>
          <a:xfrm>
            <a:off x="2928938" y="2357438"/>
            <a:ext cx="3786187" cy="857250"/>
          </a:xfrm>
          <a:prstGeom prst="rect">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AU">
              <a:solidFill>
                <a:srgbClr val="FFFFFF"/>
              </a:solidFill>
            </a:endParaRPr>
          </a:p>
        </p:txBody>
      </p:sp>
      <p:sp>
        <p:nvSpPr>
          <p:cNvPr id="9" name="Rectangle 8"/>
          <p:cNvSpPr/>
          <p:nvPr/>
        </p:nvSpPr>
        <p:spPr>
          <a:xfrm>
            <a:off x="2928938" y="3714750"/>
            <a:ext cx="3786187" cy="1071563"/>
          </a:xfrm>
          <a:prstGeom prst="rect">
            <a:avLst/>
          </a:prstGeom>
          <a:solidFill>
            <a:srgbClr val="FF99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AU">
              <a:solidFill>
                <a:srgbClr val="FFFFFF"/>
              </a:solidFill>
            </a:endParaRPr>
          </a:p>
        </p:txBody>
      </p:sp>
      <p:cxnSp>
        <p:nvCxnSpPr>
          <p:cNvPr id="10" name="Straight Arrow Connector 9"/>
          <p:cNvCxnSpPr/>
          <p:nvPr/>
        </p:nvCxnSpPr>
        <p:spPr>
          <a:xfrm rot="5400000">
            <a:off x="4108450" y="2106613"/>
            <a:ext cx="357187"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5108575" y="2106613"/>
            <a:ext cx="357187"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4608513" y="3463925"/>
            <a:ext cx="357188"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AU"/>
          </a:p>
        </p:txBody>
      </p:sp>
      <p:sp>
        <p:nvSpPr>
          <p:cNvPr id="5" name="Text Placeholder 14"/>
          <p:cNvSpPr>
            <a:spLocks noGrp="1"/>
          </p:cNvSpPr>
          <p:nvPr>
            <p:ph type="body" sz="quarter" idx="14"/>
          </p:nvPr>
        </p:nvSpPr>
        <p:spPr>
          <a:xfrm>
            <a:off x="857250" y="1500188"/>
            <a:ext cx="3714750" cy="357187"/>
          </a:xfrm>
          <a:prstGeom prst="rect">
            <a:avLst/>
          </a:prstGeom>
        </p:spPr>
        <p:txBody>
          <a:bodyPr/>
          <a:lstStyle>
            <a:lvl1pPr>
              <a:buFontTx/>
              <a:buNone/>
              <a:defRPr b="1">
                <a:solidFill>
                  <a:schemeClr val="tx1">
                    <a:lumMod val="65000"/>
                    <a:lumOff val="35000"/>
                  </a:schemeClr>
                </a:solidFill>
              </a:defRPr>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6" name="Text Placeholder 14"/>
          <p:cNvSpPr>
            <a:spLocks noGrp="1"/>
          </p:cNvSpPr>
          <p:nvPr>
            <p:ph type="body" sz="quarter" idx="15"/>
          </p:nvPr>
        </p:nvSpPr>
        <p:spPr>
          <a:xfrm>
            <a:off x="4929216" y="1500174"/>
            <a:ext cx="3714750" cy="357187"/>
          </a:xfrm>
          <a:prstGeom prst="rect">
            <a:avLst/>
          </a:prstGeom>
        </p:spPr>
        <p:txBody>
          <a:bodyPr/>
          <a:lstStyle>
            <a:lvl1pPr>
              <a:buFontTx/>
              <a:buNone/>
              <a:defRPr b="1">
                <a:solidFill>
                  <a:schemeClr val="tx1">
                    <a:lumMod val="65000"/>
                    <a:lumOff val="35000"/>
                  </a:schemeClr>
                </a:solidFill>
              </a:defRPr>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14" name="Text Placeholder 14"/>
          <p:cNvSpPr>
            <a:spLocks noGrp="1"/>
          </p:cNvSpPr>
          <p:nvPr>
            <p:ph type="body" sz="quarter" idx="16"/>
          </p:nvPr>
        </p:nvSpPr>
        <p:spPr>
          <a:xfrm>
            <a:off x="3071802" y="2500306"/>
            <a:ext cx="3500462" cy="571504"/>
          </a:xfrm>
          <a:prstGeom prst="rect">
            <a:avLst/>
          </a:prstGeom>
        </p:spPr>
        <p:txBody>
          <a:bodyPr/>
          <a:lstStyle>
            <a:lvl1pPr>
              <a:buFontTx/>
              <a:buNone/>
              <a:defRPr b="0"/>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15" name="Text Placeholder 14"/>
          <p:cNvSpPr>
            <a:spLocks noGrp="1"/>
          </p:cNvSpPr>
          <p:nvPr>
            <p:ph type="body" sz="quarter" idx="17"/>
          </p:nvPr>
        </p:nvSpPr>
        <p:spPr>
          <a:xfrm>
            <a:off x="3071802" y="3786190"/>
            <a:ext cx="3500462" cy="214314"/>
          </a:xfrm>
          <a:prstGeom prst="rect">
            <a:avLst/>
          </a:prstGeom>
        </p:spPr>
        <p:txBody>
          <a:bodyPr/>
          <a:lstStyle>
            <a:lvl1pPr>
              <a:buFontTx/>
              <a:buNone/>
              <a:defRPr b="1"/>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p>
        </p:txBody>
      </p:sp>
      <p:sp>
        <p:nvSpPr>
          <p:cNvPr id="17" name="Text Placeholder 16"/>
          <p:cNvSpPr>
            <a:spLocks noGrp="1"/>
          </p:cNvSpPr>
          <p:nvPr>
            <p:ph type="body" sz="quarter" idx="19"/>
          </p:nvPr>
        </p:nvSpPr>
        <p:spPr>
          <a:xfrm>
            <a:off x="3071803" y="4000504"/>
            <a:ext cx="3500462" cy="642942"/>
          </a:xfrm>
        </p:spPr>
        <p:txBody>
          <a:bodyPr/>
          <a:lstStyle>
            <a:lvl1pPr>
              <a:buClr>
                <a:schemeClr val="bg1"/>
              </a:buClr>
              <a:defRPr/>
            </a:lvl1pPr>
            <a:lvl2pPr>
              <a:buClr>
                <a:schemeClr val="bg1"/>
              </a:buCl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13" name="Footer Placeholder 2"/>
          <p:cNvSpPr>
            <a:spLocks noGrp="1"/>
          </p:cNvSpPr>
          <p:nvPr>
            <p:ph type="ftr" sz="quarter" idx="20"/>
          </p:nvPr>
        </p:nvSpPr>
        <p:spPr/>
        <p:txBody>
          <a:bodyPr/>
          <a:lstStyle>
            <a:lvl1pPr>
              <a:defRPr/>
            </a:lvl1pPr>
          </a:lstStyle>
          <a:p>
            <a:pPr>
              <a:defRPr/>
            </a:pPr>
            <a:r>
              <a:rPr lang="en-AU"/>
              <a:t>Benchmark Survey</a:t>
            </a:r>
            <a:endParaRPr lang="en-AU" dirty="0"/>
          </a:p>
        </p:txBody>
      </p:sp>
      <p:sp>
        <p:nvSpPr>
          <p:cNvPr id="16" name="Slide Number Placeholder 3"/>
          <p:cNvSpPr>
            <a:spLocks noGrp="1"/>
          </p:cNvSpPr>
          <p:nvPr>
            <p:ph type="sldNum" sz="quarter" idx="21"/>
          </p:nvPr>
        </p:nvSpPr>
        <p:spPr/>
        <p:txBody>
          <a:bodyPr/>
          <a:lstStyle>
            <a:lvl1pPr>
              <a:defRPr/>
            </a:lvl1pPr>
          </a:lstStyle>
          <a:p>
            <a:pPr>
              <a:defRPr/>
            </a:pPr>
            <a:fld id="{F8E5B672-03B0-44DB-930C-648FDA0153F5}" type="slidenum">
              <a:rPr lang="en-AU"/>
              <a:pPr>
                <a:defRPr/>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ternal Page 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5" name="Text Placeholder 14"/>
          <p:cNvSpPr>
            <a:spLocks noGrp="1"/>
          </p:cNvSpPr>
          <p:nvPr>
            <p:ph type="body" sz="quarter" idx="14"/>
          </p:nvPr>
        </p:nvSpPr>
        <p:spPr>
          <a:xfrm>
            <a:off x="857250" y="1500188"/>
            <a:ext cx="3714750" cy="357187"/>
          </a:xfrm>
          <a:prstGeom prst="rect">
            <a:avLst/>
          </a:prstGeom>
          <a:solidFill>
            <a:srgbClr val="FF9900"/>
          </a:solidFill>
        </p:spPr>
        <p:txBody>
          <a:bodyPr/>
          <a:lstStyle>
            <a:lvl1pPr>
              <a:buFontTx/>
              <a:buNone/>
              <a:defRPr b="1">
                <a:solidFill>
                  <a:schemeClr val="bg1"/>
                </a:solidFill>
              </a:defRPr>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6" name="Text Placeholder 14"/>
          <p:cNvSpPr>
            <a:spLocks noGrp="1"/>
          </p:cNvSpPr>
          <p:nvPr>
            <p:ph type="body" sz="quarter" idx="15"/>
          </p:nvPr>
        </p:nvSpPr>
        <p:spPr>
          <a:xfrm>
            <a:off x="4929216" y="1500174"/>
            <a:ext cx="3714750" cy="357187"/>
          </a:xfrm>
          <a:prstGeom prst="rect">
            <a:avLst/>
          </a:prstGeom>
          <a:solidFill>
            <a:srgbClr val="FF9900"/>
          </a:solidFill>
        </p:spPr>
        <p:txBody>
          <a:bodyPr/>
          <a:lstStyle>
            <a:lvl1pPr>
              <a:buFontTx/>
              <a:buNone/>
              <a:defRPr b="1">
                <a:solidFill>
                  <a:schemeClr val="bg1"/>
                </a:solidFill>
              </a:defRPr>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17" name="Text Placeholder 16"/>
          <p:cNvSpPr>
            <a:spLocks noGrp="1"/>
          </p:cNvSpPr>
          <p:nvPr>
            <p:ph type="body" sz="quarter" idx="19"/>
          </p:nvPr>
        </p:nvSpPr>
        <p:spPr>
          <a:xfrm>
            <a:off x="857224" y="1928802"/>
            <a:ext cx="3714776" cy="3429024"/>
          </a:xfrm>
          <a:ln>
            <a:solidFill>
              <a:srgbClr val="FF9900"/>
            </a:solidFill>
          </a:ln>
        </p:spPr>
        <p:txBody>
          <a:bodyPr/>
          <a:lstStyle>
            <a:lvl1pPr>
              <a:buClr>
                <a:srgbClr val="FF9900"/>
              </a:buClr>
              <a:defRPr/>
            </a:lvl1pPr>
            <a:lvl2pPr>
              <a:buClr>
                <a:srgbClr val="FF9900"/>
              </a:buCl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18" name="Text Placeholder 16"/>
          <p:cNvSpPr>
            <a:spLocks noGrp="1"/>
          </p:cNvSpPr>
          <p:nvPr>
            <p:ph type="body" sz="quarter" idx="22"/>
          </p:nvPr>
        </p:nvSpPr>
        <p:spPr>
          <a:xfrm>
            <a:off x="4929190" y="1928802"/>
            <a:ext cx="3714776" cy="3429024"/>
          </a:xfrm>
          <a:ln>
            <a:solidFill>
              <a:srgbClr val="FF9900"/>
            </a:solidFill>
          </a:ln>
        </p:spPr>
        <p:txBody>
          <a:bodyPr/>
          <a:lstStyle>
            <a:lvl1pPr>
              <a:buClr>
                <a:srgbClr val="FF9900"/>
              </a:buClr>
              <a:defRPr/>
            </a:lvl1pPr>
            <a:lvl2pPr>
              <a:buClr>
                <a:srgbClr val="FF9900"/>
              </a:buClr>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7" name="Footer Placeholder 4"/>
          <p:cNvSpPr>
            <a:spLocks noGrp="1"/>
          </p:cNvSpPr>
          <p:nvPr>
            <p:ph type="ftr" sz="quarter" idx="23"/>
          </p:nvPr>
        </p:nvSpPr>
        <p:spPr/>
        <p:txBody>
          <a:bodyPr/>
          <a:lstStyle>
            <a:lvl1pPr>
              <a:defRPr/>
            </a:lvl1pPr>
          </a:lstStyle>
          <a:p>
            <a:pPr>
              <a:defRPr/>
            </a:pPr>
            <a:r>
              <a:rPr lang="en-AU"/>
              <a:t>Benchmark Survey</a:t>
            </a:r>
            <a:endParaRPr lang="en-AU" dirty="0"/>
          </a:p>
        </p:txBody>
      </p:sp>
      <p:sp>
        <p:nvSpPr>
          <p:cNvPr id="8" name="Slide Number Placeholder 5"/>
          <p:cNvSpPr>
            <a:spLocks noGrp="1"/>
          </p:cNvSpPr>
          <p:nvPr>
            <p:ph type="sldNum" sz="quarter" idx="24"/>
          </p:nvPr>
        </p:nvSpPr>
        <p:spPr/>
        <p:txBody>
          <a:bodyPr/>
          <a:lstStyle>
            <a:lvl1pPr>
              <a:defRPr/>
            </a:lvl1pPr>
          </a:lstStyle>
          <a:p>
            <a:pPr>
              <a:defRPr/>
            </a:pPr>
            <a:fld id="{D73307E9-CAD7-4868-BB95-C754CB352CF2}" type="slidenum">
              <a:rPr lang="en-AU"/>
              <a:pPr>
                <a:defRPr/>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ternal Page Graph">
    <p:spTree>
      <p:nvGrpSpPr>
        <p:cNvPr id="1" name=""/>
        <p:cNvGrpSpPr/>
        <p:nvPr/>
      </p:nvGrpSpPr>
      <p:grpSpPr>
        <a:xfrm>
          <a:off x="0" y="0"/>
          <a:ext cx="0" cy="0"/>
          <a:chOff x="0" y="0"/>
          <a:chExt cx="0" cy="0"/>
        </a:xfrm>
      </p:grpSpPr>
      <p:sp>
        <p:nvSpPr>
          <p:cNvPr id="2" name="Title 1"/>
          <p:cNvSpPr>
            <a:spLocks noGrp="1"/>
          </p:cNvSpPr>
          <p:nvPr>
            <p:ph type="title"/>
          </p:nvPr>
        </p:nvSpPr>
        <p:spPr>
          <a:xfrm>
            <a:off x="857224" y="785794"/>
            <a:ext cx="6715172" cy="428628"/>
          </a:xfrm>
        </p:spPr>
        <p:txBody>
          <a:bodyPr/>
          <a:lstStyle/>
          <a:p>
            <a:r>
              <a:rPr lang="en-US"/>
              <a:t>Click to edit Master title style</a:t>
            </a:r>
            <a:endParaRPr lang="en-AU"/>
          </a:p>
        </p:txBody>
      </p:sp>
      <p:sp>
        <p:nvSpPr>
          <p:cNvPr id="5" name="Text Placeholder 14"/>
          <p:cNvSpPr>
            <a:spLocks noGrp="1"/>
          </p:cNvSpPr>
          <p:nvPr>
            <p:ph type="body" sz="quarter" idx="14"/>
          </p:nvPr>
        </p:nvSpPr>
        <p:spPr>
          <a:xfrm>
            <a:off x="857250" y="1500188"/>
            <a:ext cx="3714750" cy="357187"/>
          </a:xfrm>
          <a:prstGeom prst="rect">
            <a:avLst/>
          </a:prstGeom>
        </p:spPr>
        <p:txBody>
          <a:bodyPr/>
          <a:lstStyle>
            <a:lvl1pPr>
              <a:buFontTx/>
              <a:buNone/>
              <a:defRPr b="1">
                <a:solidFill>
                  <a:schemeClr val="tx1">
                    <a:lumMod val="65000"/>
                    <a:lumOff val="35000"/>
                  </a:schemeClr>
                </a:solidFill>
              </a:defRPr>
            </a:lvl1pPr>
            <a:lvl2pPr>
              <a:buFontTx/>
              <a:buNone/>
              <a:defRPr b="1"/>
            </a:lvl2pPr>
            <a:lvl3pPr>
              <a:buFontTx/>
              <a:buNone/>
              <a:defRPr b="1"/>
            </a:lvl3pPr>
            <a:lvl4pPr>
              <a:buFontTx/>
              <a:buNone/>
              <a:defRPr b="1"/>
            </a:lvl4pPr>
            <a:lvl5pPr>
              <a:buFontTx/>
              <a:buNone/>
              <a:defRPr b="1"/>
            </a:lvl5pPr>
          </a:lstStyle>
          <a:p>
            <a:pPr lvl="0"/>
            <a:r>
              <a:rPr lang="en-US" dirty="0"/>
              <a:t>Click to edit Master text styles</a:t>
            </a:r>
            <a:endParaRPr lang="en-AU" dirty="0"/>
          </a:p>
        </p:txBody>
      </p:sp>
      <p:sp>
        <p:nvSpPr>
          <p:cNvPr id="7" name="Picture Placeholder 6"/>
          <p:cNvSpPr>
            <a:spLocks noGrp="1"/>
          </p:cNvSpPr>
          <p:nvPr>
            <p:ph type="pic" sz="quarter" idx="15"/>
          </p:nvPr>
        </p:nvSpPr>
        <p:spPr>
          <a:xfrm>
            <a:off x="857250" y="2071688"/>
            <a:ext cx="6715125" cy="2857500"/>
          </a:xfrm>
          <a:prstGeom prst="rect">
            <a:avLst/>
          </a:prstGeom>
        </p:spPr>
        <p:txBody>
          <a:bodyPr rtlCol="0">
            <a:normAutofit/>
          </a:bodyPr>
          <a:lstStyle>
            <a:lvl1pPr>
              <a:buNone/>
              <a:defRPr baseline="0"/>
            </a:lvl1pPr>
          </a:lstStyle>
          <a:p>
            <a:pPr lvl="0"/>
            <a:r>
              <a:rPr lang="en-US" noProof="0"/>
              <a:t>Click icon to add picture</a:t>
            </a:r>
            <a:endParaRPr lang="en-AU" noProof="0" dirty="0"/>
          </a:p>
        </p:txBody>
      </p:sp>
      <p:sp>
        <p:nvSpPr>
          <p:cNvPr id="6" name="Footer Placeholder 4"/>
          <p:cNvSpPr>
            <a:spLocks noGrp="1"/>
          </p:cNvSpPr>
          <p:nvPr>
            <p:ph type="ftr" sz="quarter" idx="16"/>
          </p:nvPr>
        </p:nvSpPr>
        <p:spPr/>
        <p:txBody>
          <a:bodyPr/>
          <a:lstStyle>
            <a:lvl1pPr>
              <a:defRPr/>
            </a:lvl1pPr>
          </a:lstStyle>
          <a:p>
            <a:pPr>
              <a:defRPr/>
            </a:pPr>
            <a:r>
              <a:rPr lang="en-AU"/>
              <a:t>Benchmark Survey</a:t>
            </a:r>
            <a:endParaRPr lang="en-AU" dirty="0"/>
          </a:p>
        </p:txBody>
      </p:sp>
      <p:sp>
        <p:nvSpPr>
          <p:cNvPr id="8" name="Slide Number Placeholder 5"/>
          <p:cNvSpPr>
            <a:spLocks noGrp="1"/>
          </p:cNvSpPr>
          <p:nvPr>
            <p:ph type="sldNum" sz="quarter" idx="17"/>
          </p:nvPr>
        </p:nvSpPr>
        <p:spPr/>
        <p:txBody>
          <a:bodyPr/>
          <a:lstStyle>
            <a:lvl1pPr>
              <a:defRPr/>
            </a:lvl1pPr>
          </a:lstStyle>
          <a:p>
            <a:pPr>
              <a:defRPr/>
            </a:pPr>
            <a:fld id="{C1566C30-AE1E-44DB-873A-D9FE8C3A86A2}" type="slidenum">
              <a:rPr lang="en-AU"/>
              <a:pPr>
                <a:defRPr/>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nternal Page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6" name="Chart Placeholder 5"/>
          <p:cNvSpPr>
            <a:spLocks noGrp="1"/>
          </p:cNvSpPr>
          <p:nvPr>
            <p:ph type="chart" sz="quarter" idx="12"/>
          </p:nvPr>
        </p:nvSpPr>
        <p:spPr>
          <a:xfrm>
            <a:off x="857250" y="1571625"/>
            <a:ext cx="7786688" cy="4214813"/>
          </a:xfrm>
        </p:spPr>
        <p:txBody>
          <a:bodyPr/>
          <a:lstStyle/>
          <a:p>
            <a:pPr lvl="0"/>
            <a:endParaRPr lang="en-NZ" noProof="0"/>
          </a:p>
        </p:txBody>
      </p:sp>
      <p:sp>
        <p:nvSpPr>
          <p:cNvPr id="4" name="Footer Placeholder 4"/>
          <p:cNvSpPr>
            <a:spLocks noGrp="1"/>
          </p:cNvSpPr>
          <p:nvPr>
            <p:ph type="ftr" sz="quarter" idx="13"/>
          </p:nvPr>
        </p:nvSpPr>
        <p:spPr/>
        <p:txBody>
          <a:bodyPr/>
          <a:lstStyle>
            <a:lvl1pPr>
              <a:defRPr/>
            </a:lvl1pPr>
          </a:lstStyle>
          <a:p>
            <a:pPr>
              <a:defRPr/>
            </a:pPr>
            <a:r>
              <a:rPr lang="en-AU"/>
              <a:t>Benchmark Survey</a:t>
            </a:r>
            <a:endParaRPr lang="en-AU" dirty="0"/>
          </a:p>
        </p:txBody>
      </p:sp>
      <p:sp>
        <p:nvSpPr>
          <p:cNvPr id="5" name="Slide Number Placeholder 5"/>
          <p:cNvSpPr>
            <a:spLocks noGrp="1"/>
          </p:cNvSpPr>
          <p:nvPr>
            <p:ph type="sldNum" sz="quarter" idx="14"/>
          </p:nvPr>
        </p:nvSpPr>
        <p:spPr/>
        <p:txBody>
          <a:bodyPr/>
          <a:lstStyle>
            <a:lvl1pPr>
              <a:defRPr/>
            </a:lvl1pPr>
          </a:lstStyle>
          <a:p>
            <a:pPr>
              <a:defRPr/>
            </a:pPr>
            <a:fld id="{0416B695-F92B-4AB1-9A80-E68B1422AF31}" type="slidenum">
              <a:rPr lang="en-AU"/>
              <a:pPr>
                <a:defRPr/>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9"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9"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cstate="print"/>
          <a:srcRect/>
          <a:stretch>
            <a:fillRect/>
          </a:stretch>
        </a:blipFill>
        <a:effectLst/>
      </p:bgPr>
    </p:bg>
    <p:spTree>
      <p:nvGrpSpPr>
        <p:cNvPr id="1" name=""/>
        <p:cNvGrpSpPr/>
        <p:nvPr/>
      </p:nvGrpSpPr>
      <p:grpSpPr>
        <a:xfrm>
          <a:off x="0" y="0"/>
          <a:ext cx="0" cy="0"/>
          <a:chOff x="0" y="0"/>
          <a:chExt cx="0" cy="0"/>
        </a:xfrm>
      </p:grpSpPr>
      <p:sp>
        <p:nvSpPr>
          <p:cNvPr id="15362" name="Title Placeholder 1"/>
          <p:cNvSpPr>
            <a:spLocks noGrp="1"/>
          </p:cNvSpPr>
          <p:nvPr>
            <p:ph type="title"/>
          </p:nvPr>
        </p:nvSpPr>
        <p:spPr bwMode="auto">
          <a:xfrm>
            <a:off x="714375" y="3071813"/>
            <a:ext cx="4643438" cy="714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endParaRPr lang="en-AU"/>
          </a:p>
        </p:txBody>
      </p:sp>
      <p:sp>
        <p:nvSpPr>
          <p:cNvPr id="15363" name="Text Placeholder 2"/>
          <p:cNvSpPr>
            <a:spLocks noGrp="1"/>
          </p:cNvSpPr>
          <p:nvPr>
            <p:ph type="body" idx="1"/>
          </p:nvPr>
        </p:nvSpPr>
        <p:spPr bwMode="auto">
          <a:xfrm>
            <a:off x="714375" y="3786188"/>
            <a:ext cx="4643438" cy="3571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a:t>
            </a:r>
          </a:p>
        </p:txBody>
      </p:sp>
      <p:sp>
        <p:nvSpPr>
          <p:cNvPr id="4" name="Date Placeholder 3"/>
          <p:cNvSpPr>
            <a:spLocks noGrp="1"/>
          </p:cNvSpPr>
          <p:nvPr>
            <p:ph type="dt" sz="half" idx="2"/>
          </p:nvPr>
        </p:nvSpPr>
        <p:spPr>
          <a:xfrm>
            <a:off x="714375" y="4143375"/>
            <a:ext cx="2133600" cy="365125"/>
          </a:xfrm>
          <a:prstGeom prst="rect">
            <a:avLst/>
          </a:prstGeom>
        </p:spPr>
        <p:txBody>
          <a:bodyPr vert="horz" wrap="square" lIns="91440" tIns="45720" rIns="91440" bIns="45720" numCol="1" anchor="ctr" anchorCtr="0" compatLnSpc="1">
            <a:prstTxWarp prst="textNoShape">
              <a:avLst/>
            </a:prstTxWarp>
          </a:bodyPr>
          <a:lstStyle>
            <a:lvl1pPr eaLnBrk="0" hangingPunct="0">
              <a:defRPr sz="1400">
                <a:solidFill>
                  <a:schemeClr val="bg1"/>
                </a:solidFill>
                <a:latin typeface="Arial" charset="0"/>
                <a:cs typeface="Arial" charset="0"/>
              </a:defRPr>
            </a:lvl1pPr>
          </a:lstStyle>
          <a:p>
            <a:pPr>
              <a:defRPr/>
            </a:pPr>
            <a:endParaRPr lang="en-AU"/>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Lst>
  <p:hf hdr="0" ftr="0" dt="0"/>
  <p:txStyles>
    <p:titleStyle>
      <a:lvl1pPr algn="l" rtl="0" eaLnBrk="0" fontAlgn="base" hangingPunct="0">
        <a:spcBef>
          <a:spcPct val="0"/>
        </a:spcBef>
        <a:spcAft>
          <a:spcPct val="0"/>
        </a:spcAft>
        <a:defRPr sz="2400" b="1" kern="1200">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Calibri" pitchFamily="34" charset="0"/>
        </a:defRPr>
      </a:lvl2pPr>
      <a:lvl3pPr algn="l" rtl="0" eaLnBrk="0" fontAlgn="base" hangingPunct="0">
        <a:spcBef>
          <a:spcPct val="0"/>
        </a:spcBef>
        <a:spcAft>
          <a:spcPct val="0"/>
        </a:spcAft>
        <a:defRPr sz="2400" b="1">
          <a:solidFill>
            <a:schemeClr val="bg1"/>
          </a:solidFill>
          <a:latin typeface="Calibri" pitchFamily="34" charset="0"/>
        </a:defRPr>
      </a:lvl3pPr>
      <a:lvl4pPr algn="l" rtl="0" eaLnBrk="0" fontAlgn="base" hangingPunct="0">
        <a:spcBef>
          <a:spcPct val="0"/>
        </a:spcBef>
        <a:spcAft>
          <a:spcPct val="0"/>
        </a:spcAft>
        <a:defRPr sz="2400" b="1">
          <a:solidFill>
            <a:schemeClr val="bg1"/>
          </a:solidFill>
          <a:latin typeface="Calibri" pitchFamily="34" charset="0"/>
        </a:defRPr>
      </a:lvl4pPr>
      <a:lvl5pPr algn="l" rtl="0" eaLnBrk="0" fontAlgn="base" hangingPunct="0">
        <a:spcBef>
          <a:spcPct val="0"/>
        </a:spcBef>
        <a:spcAft>
          <a:spcPct val="0"/>
        </a:spcAft>
        <a:defRPr sz="2400" b="1">
          <a:solidFill>
            <a:schemeClr val="bg1"/>
          </a:solidFill>
          <a:latin typeface="Calibri" pitchFamily="34" charset="0"/>
        </a:defRPr>
      </a:lvl5pPr>
      <a:lvl6pPr marL="457200" algn="l" rtl="0" fontAlgn="base">
        <a:spcBef>
          <a:spcPct val="0"/>
        </a:spcBef>
        <a:spcAft>
          <a:spcPct val="0"/>
        </a:spcAft>
        <a:defRPr sz="2000" b="1">
          <a:solidFill>
            <a:schemeClr val="bg1"/>
          </a:solidFill>
          <a:latin typeface="Century" pitchFamily="18" charset="0"/>
        </a:defRPr>
      </a:lvl6pPr>
      <a:lvl7pPr marL="914400" algn="l" rtl="0" fontAlgn="base">
        <a:spcBef>
          <a:spcPct val="0"/>
        </a:spcBef>
        <a:spcAft>
          <a:spcPct val="0"/>
        </a:spcAft>
        <a:defRPr sz="2000" b="1">
          <a:solidFill>
            <a:schemeClr val="bg1"/>
          </a:solidFill>
          <a:latin typeface="Century" pitchFamily="18" charset="0"/>
        </a:defRPr>
      </a:lvl7pPr>
      <a:lvl8pPr marL="1371600" algn="l" rtl="0" fontAlgn="base">
        <a:spcBef>
          <a:spcPct val="0"/>
        </a:spcBef>
        <a:spcAft>
          <a:spcPct val="0"/>
        </a:spcAft>
        <a:defRPr sz="2000" b="1">
          <a:solidFill>
            <a:schemeClr val="bg1"/>
          </a:solidFill>
          <a:latin typeface="Century" pitchFamily="18" charset="0"/>
        </a:defRPr>
      </a:lvl8pPr>
      <a:lvl9pPr marL="1828800" algn="l" rtl="0" fontAlgn="base">
        <a:spcBef>
          <a:spcPct val="0"/>
        </a:spcBef>
        <a:spcAft>
          <a:spcPct val="0"/>
        </a:spcAft>
        <a:defRPr sz="2000" b="1">
          <a:solidFill>
            <a:schemeClr val="bg1"/>
          </a:solidFill>
          <a:latin typeface="Century" pitchFamily="18" charset="0"/>
        </a:defRPr>
      </a:lvl9pPr>
    </p:titleStyle>
    <p:bodyStyle>
      <a:lvl1pPr marL="342900" indent="-342900" algn="l" rtl="0" eaLnBrk="0" fontAlgn="base" hangingPunct="0">
        <a:spcBef>
          <a:spcPct val="20000"/>
        </a:spcBef>
        <a:spcAft>
          <a:spcPct val="0"/>
        </a:spcAft>
        <a:buFont typeface="Arial" charset="0"/>
        <a:defRPr sz="1200" i="1" kern="1200">
          <a:solidFill>
            <a:schemeClr val="bg1"/>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1200" kern="1200">
          <a:solidFill>
            <a:schemeClr val="bg1"/>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1200" kern="1200">
          <a:solidFill>
            <a:schemeClr val="bg1"/>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1200" kern="1200">
          <a:solidFill>
            <a:schemeClr val="bg1"/>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12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9" cstate="print"/>
          <a:srcRect/>
          <a:stretch>
            <a:fillRect/>
          </a:stretch>
        </a:blipFill>
        <a:effectLst/>
      </p:bgPr>
    </p:bg>
    <p:spTree>
      <p:nvGrpSpPr>
        <p:cNvPr id="1" name=""/>
        <p:cNvGrpSpPr/>
        <p:nvPr/>
      </p:nvGrpSpPr>
      <p:grpSpPr>
        <a:xfrm>
          <a:off x="0" y="0"/>
          <a:ext cx="0" cy="0"/>
          <a:chOff x="0" y="0"/>
          <a:chExt cx="0" cy="0"/>
        </a:xfrm>
      </p:grpSpPr>
      <p:sp>
        <p:nvSpPr>
          <p:cNvPr id="16386" name="Title Placeholder 1"/>
          <p:cNvSpPr>
            <a:spLocks noGrp="1"/>
          </p:cNvSpPr>
          <p:nvPr>
            <p:ph type="title"/>
          </p:nvPr>
        </p:nvSpPr>
        <p:spPr bwMode="auto">
          <a:xfrm>
            <a:off x="857250" y="785813"/>
            <a:ext cx="7786688" cy="428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endParaRPr lang="en-AU"/>
          </a:p>
        </p:txBody>
      </p:sp>
      <p:sp>
        <p:nvSpPr>
          <p:cNvPr id="5" name="Footer Placeholder 4"/>
          <p:cNvSpPr>
            <a:spLocks noGrp="1"/>
          </p:cNvSpPr>
          <p:nvPr>
            <p:ph type="ftr" sz="quarter" idx="3"/>
          </p:nvPr>
        </p:nvSpPr>
        <p:spPr>
          <a:xfrm>
            <a:off x="1000125" y="6215063"/>
            <a:ext cx="4000500" cy="365125"/>
          </a:xfrm>
          <a:prstGeom prst="rect">
            <a:avLst/>
          </a:prstGeom>
        </p:spPr>
        <p:txBody>
          <a:bodyPr vert="horz" lIns="91440" tIns="45720" rIns="91440" bIns="45720" rtlCol="0" anchor="ctr"/>
          <a:lstStyle>
            <a:lvl1pPr algn="l" eaLnBrk="0" fontAlgn="auto" hangingPunct="0">
              <a:spcBef>
                <a:spcPts val="0"/>
              </a:spcBef>
              <a:spcAft>
                <a:spcPts val="0"/>
              </a:spcAft>
              <a:defRPr sz="1000">
                <a:solidFill>
                  <a:schemeClr val="bg1">
                    <a:lumMod val="50000"/>
                  </a:schemeClr>
                </a:solidFill>
                <a:latin typeface="+mj-lt"/>
                <a:cs typeface="Arial" pitchFamily="34" charset="0"/>
              </a:defRPr>
            </a:lvl1pPr>
          </a:lstStyle>
          <a:p>
            <a:pPr>
              <a:defRPr/>
            </a:pPr>
            <a:r>
              <a:rPr lang="en-AU"/>
              <a:t>Benchmark Survey</a:t>
            </a:r>
            <a:endParaRPr lang="en-AU" dirty="0"/>
          </a:p>
        </p:txBody>
      </p:sp>
      <p:sp>
        <p:nvSpPr>
          <p:cNvPr id="6" name="Slide Number Placeholder 5"/>
          <p:cNvSpPr>
            <a:spLocks noGrp="1"/>
          </p:cNvSpPr>
          <p:nvPr>
            <p:ph type="sldNum" sz="quarter" idx="4"/>
          </p:nvPr>
        </p:nvSpPr>
        <p:spPr>
          <a:xfrm>
            <a:off x="571500" y="6215063"/>
            <a:ext cx="419100" cy="365125"/>
          </a:xfrm>
          <a:prstGeom prst="rect">
            <a:avLst/>
          </a:prstGeom>
        </p:spPr>
        <p:txBody>
          <a:bodyPr vert="horz" wrap="square" lIns="91440" tIns="45720" rIns="91440" bIns="45720" numCol="1" anchor="ctr" anchorCtr="0" compatLnSpc="1">
            <a:prstTxWarp prst="textNoShape">
              <a:avLst/>
            </a:prstTxWarp>
          </a:bodyPr>
          <a:lstStyle>
            <a:lvl1pPr eaLnBrk="0" hangingPunct="0">
              <a:defRPr sz="1000">
                <a:solidFill>
                  <a:srgbClr val="FF9900"/>
                </a:solidFill>
                <a:latin typeface="+mj-lt"/>
                <a:cs typeface="Arial" charset="0"/>
              </a:defRPr>
            </a:lvl1pPr>
          </a:lstStyle>
          <a:p>
            <a:pPr>
              <a:defRPr/>
            </a:pPr>
            <a:fld id="{AF6C51F4-C869-47B3-ABF2-435C35B1AA10}" type="slidenum">
              <a:rPr lang="en-AU" smtClean="0"/>
              <a:pPr>
                <a:defRPr/>
              </a:pPr>
              <a:t>‹#›</a:t>
            </a:fld>
            <a:endParaRPr lang="en-AU"/>
          </a:p>
        </p:txBody>
      </p:sp>
      <p:sp>
        <p:nvSpPr>
          <p:cNvPr id="16389" name="Text Placeholder 6"/>
          <p:cNvSpPr>
            <a:spLocks noGrp="1"/>
          </p:cNvSpPr>
          <p:nvPr>
            <p:ph type="body" idx="1"/>
          </p:nvPr>
        </p:nvSpPr>
        <p:spPr bwMode="auto">
          <a:xfrm>
            <a:off x="857250" y="1500188"/>
            <a:ext cx="7829550" cy="414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80" r:id="rId3"/>
    <p:sldLayoutId id="2147483774" r:id="rId4"/>
    <p:sldLayoutId id="2147483775" r:id="rId5"/>
    <p:sldLayoutId id="2147483776" r:id="rId6"/>
    <p:sldLayoutId id="2147483781" r:id="rId7"/>
  </p:sldLayoutIdLst>
  <p:hf hdr="0" ftr="0" dt="0"/>
  <p:txStyles>
    <p:titleStyle>
      <a:lvl1pPr algn="l" rtl="0" eaLnBrk="0" fontAlgn="base" hangingPunct="0">
        <a:spcBef>
          <a:spcPct val="0"/>
        </a:spcBef>
        <a:spcAft>
          <a:spcPct val="0"/>
        </a:spcAft>
        <a:defRPr sz="2400" b="1" kern="1200">
          <a:solidFill>
            <a:srgbClr val="FF9900"/>
          </a:solidFill>
          <a:latin typeface="+mj-lt"/>
          <a:ea typeface="+mj-ea"/>
          <a:cs typeface="+mj-cs"/>
        </a:defRPr>
      </a:lvl1pPr>
      <a:lvl2pPr algn="l" rtl="0" eaLnBrk="0" fontAlgn="base" hangingPunct="0">
        <a:spcBef>
          <a:spcPct val="0"/>
        </a:spcBef>
        <a:spcAft>
          <a:spcPct val="0"/>
        </a:spcAft>
        <a:defRPr sz="2400" b="1">
          <a:solidFill>
            <a:srgbClr val="FF9900"/>
          </a:solidFill>
          <a:latin typeface="Calibri" pitchFamily="34" charset="0"/>
        </a:defRPr>
      </a:lvl2pPr>
      <a:lvl3pPr algn="l" rtl="0" eaLnBrk="0" fontAlgn="base" hangingPunct="0">
        <a:spcBef>
          <a:spcPct val="0"/>
        </a:spcBef>
        <a:spcAft>
          <a:spcPct val="0"/>
        </a:spcAft>
        <a:defRPr sz="2400" b="1">
          <a:solidFill>
            <a:srgbClr val="FF9900"/>
          </a:solidFill>
          <a:latin typeface="Calibri" pitchFamily="34" charset="0"/>
        </a:defRPr>
      </a:lvl3pPr>
      <a:lvl4pPr algn="l" rtl="0" eaLnBrk="0" fontAlgn="base" hangingPunct="0">
        <a:spcBef>
          <a:spcPct val="0"/>
        </a:spcBef>
        <a:spcAft>
          <a:spcPct val="0"/>
        </a:spcAft>
        <a:defRPr sz="2400" b="1">
          <a:solidFill>
            <a:srgbClr val="FF9900"/>
          </a:solidFill>
          <a:latin typeface="Calibri" pitchFamily="34" charset="0"/>
        </a:defRPr>
      </a:lvl4pPr>
      <a:lvl5pPr algn="l" rtl="0" eaLnBrk="0" fontAlgn="base" hangingPunct="0">
        <a:spcBef>
          <a:spcPct val="0"/>
        </a:spcBef>
        <a:spcAft>
          <a:spcPct val="0"/>
        </a:spcAft>
        <a:defRPr sz="2400" b="1">
          <a:solidFill>
            <a:srgbClr val="FF9900"/>
          </a:solidFill>
          <a:latin typeface="Calibri" pitchFamily="34" charset="0"/>
        </a:defRPr>
      </a:lvl5pPr>
      <a:lvl6pPr marL="457200" algn="l" rtl="0" fontAlgn="base">
        <a:spcBef>
          <a:spcPct val="0"/>
        </a:spcBef>
        <a:spcAft>
          <a:spcPct val="0"/>
        </a:spcAft>
        <a:defRPr sz="2000" b="1">
          <a:solidFill>
            <a:srgbClr val="B77A00"/>
          </a:solidFill>
          <a:latin typeface="Century" pitchFamily="18" charset="0"/>
        </a:defRPr>
      </a:lvl6pPr>
      <a:lvl7pPr marL="914400" algn="l" rtl="0" fontAlgn="base">
        <a:spcBef>
          <a:spcPct val="0"/>
        </a:spcBef>
        <a:spcAft>
          <a:spcPct val="0"/>
        </a:spcAft>
        <a:defRPr sz="2000" b="1">
          <a:solidFill>
            <a:srgbClr val="B77A00"/>
          </a:solidFill>
          <a:latin typeface="Century" pitchFamily="18" charset="0"/>
        </a:defRPr>
      </a:lvl7pPr>
      <a:lvl8pPr marL="1371600" algn="l" rtl="0" fontAlgn="base">
        <a:spcBef>
          <a:spcPct val="0"/>
        </a:spcBef>
        <a:spcAft>
          <a:spcPct val="0"/>
        </a:spcAft>
        <a:defRPr sz="2000" b="1">
          <a:solidFill>
            <a:srgbClr val="B77A00"/>
          </a:solidFill>
          <a:latin typeface="Century" pitchFamily="18" charset="0"/>
        </a:defRPr>
      </a:lvl8pPr>
      <a:lvl9pPr marL="1828800" algn="l" rtl="0" fontAlgn="base">
        <a:spcBef>
          <a:spcPct val="0"/>
        </a:spcBef>
        <a:spcAft>
          <a:spcPct val="0"/>
        </a:spcAft>
        <a:defRPr sz="2000" b="1">
          <a:solidFill>
            <a:srgbClr val="B77A00"/>
          </a:solidFill>
          <a:latin typeface="Century" pitchFamily="18" charset="0"/>
        </a:defRPr>
      </a:lvl9pPr>
    </p:titleStyle>
    <p:bodyStyle>
      <a:lvl1pPr marL="180975" indent="-180975" algn="l" rtl="0" eaLnBrk="0" fontAlgn="base" hangingPunct="0">
        <a:spcBef>
          <a:spcPts val="300"/>
        </a:spcBef>
        <a:spcAft>
          <a:spcPts val="200"/>
        </a:spcAft>
        <a:buClr>
          <a:srgbClr val="FF9900"/>
        </a:buClr>
        <a:buSzPct val="100000"/>
        <a:buFont typeface="Arial" charset="0"/>
        <a:buChar char="►"/>
        <a:defRPr sz="1200" kern="1200">
          <a:solidFill>
            <a:schemeClr val="tx1"/>
          </a:solidFill>
          <a:latin typeface="+mj-lt"/>
          <a:ea typeface="+mn-ea"/>
          <a:cs typeface="Arial" pitchFamily="34" charset="0"/>
        </a:defRPr>
      </a:lvl1pPr>
      <a:lvl2pPr marL="442913" indent="-261938" algn="l" rtl="0" eaLnBrk="0" fontAlgn="base" hangingPunct="0">
        <a:spcBef>
          <a:spcPts val="300"/>
        </a:spcBef>
        <a:spcAft>
          <a:spcPct val="0"/>
        </a:spcAft>
        <a:buClr>
          <a:srgbClr val="FF9900"/>
        </a:buClr>
        <a:buFont typeface="Wingdings" pitchFamily="2" charset="2"/>
        <a:buChar char="Ø"/>
        <a:defRPr sz="1200" kern="1200">
          <a:solidFill>
            <a:schemeClr val="tx1"/>
          </a:solidFill>
          <a:latin typeface="+mj-lt"/>
          <a:ea typeface="+mn-ea"/>
          <a:cs typeface="Arial" pitchFamily="34" charset="0"/>
        </a:defRPr>
      </a:lvl2pPr>
      <a:lvl3pPr marL="715963" indent="-273050" algn="l" rtl="0" eaLnBrk="0" fontAlgn="base" hangingPunct="0">
        <a:spcBef>
          <a:spcPts val="300"/>
        </a:spcBef>
        <a:spcAft>
          <a:spcPct val="0"/>
        </a:spcAft>
        <a:buClr>
          <a:srgbClr val="7F7F7F"/>
        </a:buClr>
        <a:buSzPct val="100000"/>
        <a:buFont typeface="Arial" charset="0"/>
        <a:buChar char="►"/>
        <a:defRPr sz="1200" kern="1200">
          <a:solidFill>
            <a:schemeClr val="tx1"/>
          </a:solidFill>
          <a:latin typeface="+mj-lt"/>
          <a:ea typeface="+mn-ea"/>
          <a:cs typeface="Arial" pitchFamily="34" charset="0"/>
        </a:defRPr>
      </a:lvl3pPr>
      <a:lvl4pPr marL="987425" indent="-271463" algn="l" rtl="0" eaLnBrk="0" fontAlgn="base" hangingPunct="0">
        <a:spcBef>
          <a:spcPts val="300"/>
        </a:spcBef>
        <a:spcAft>
          <a:spcPct val="0"/>
        </a:spcAft>
        <a:buClr>
          <a:srgbClr val="7F7F7F"/>
        </a:buClr>
        <a:buFont typeface="Wingdings" pitchFamily="2" charset="2"/>
        <a:buChar char="Ø"/>
        <a:defRPr sz="1200" kern="1200">
          <a:solidFill>
            <a:schemeClr val="tx1"/>
          </a:solidFill>
          <a:latin typeface="+mj-lt"/>
          <a:ea typeface="+mn-ea"/>
          <a:cs typeface="Arial" pitchFamily="34" charset="0"/>
        </a:defRPr>
      </a:lvl4pPr>
      <a:lvl5pPr marL="1258888" indent="-276225" algn="l" rtl="0" eaLnBrk="0" fontAlgn="base" hangingPunct="0">
        <a:spcBef>
          <a:spcPct val="20000"/>
        </a:spcBef>
        <a:spcAft>
          <a:spcPct val="0"/>
        </a:spcAft>
        <a:buClr>
          <a:srgbClr val="7F7F7F"/>
        </a:buClr>
        <a:buFont typeface="Arial" charset="0"/>
        <a:buChar char="–"/>
        <a:defRPr sz="1200" kern="1200">
          <a:solidFill>
            <a:schemeClr val="tx1"/>
          </a:solidFill>
          <a:latin typeface="+mj-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9" cstate="print"/>
          <a:srcRect/>
          <a:stretch>
            <a:fillRect/>
          </a:stretch>
        </a:blipFill>
        <a:effectLst/>
      </p:bgPr>
    </p:bg>
    <p:spTree>
      <p:nvGrpSpPr>
        <p:cNvPr id="1" name=""/>
        <p:cNvGrpSpPr/>
        <p:nvPr/>
      </p:nvGrpSpPr>
      <p:grpSpPr>
        <a:xfrm>
          <a:off x="0" y="0"/>
          <a:ext cx="0" cy="0"/>
          <a:chOff x="0" y="0"/>
          <a:chExt cx="0" cy="0"/>
        </a:xfrm>
      </p:grpSpPr>
      <p:sp>
        <p:nvSpPr>
          <p:cNvPr id="16386" name="Title Placeholder 1"/>
          <p:cNvSpPr>
            <a:spLocks noGrp="1"/>
          </p:cNvSpPr>
          <p:nvPr>
            <p:ph type="title"/>
          </p:nvPr>
        </p:nvSpPr>
        <p:spPr bwMode="auto">
          <a:xfrm>
            <a:off x="857250" y="785813"/>
            <a:ext cx="7786688" cy="428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title style</a:t>
            </a:r>
            <a:endParaRPr lang="en-AU"/>
          </a:p>
        </p:txBody>
      </p:sp>
      <p:sp>
        <p:nvSpPr>
          <p:cNvPr id="5" name="Footer Placeholder 4"/>
          <p:cNvSpPr>
            <a:spLocks noGrp="1"/>
          </p:cNvSpPr>
          <p:nvPr>
            <p:ph type="ftr" sz="quarter" idx="3"/>
          </p:nvPr>
        </p:nvSpPr>
        <p:spPr>
          <a:xfrm>
            <a:off x="1000125" y="6215063"/>
            <a:ext cx="4000500" cy="365125"/>
          </a:xfrm>
          <a:prstGeom prst="rect">
            <a:avLst/>
          </a:prstGeom>
        </p:spPr>
        <p:txBody>
          <a:bodyPr vert="horz" lIns="91440" tIns="45720" rIns="91440" bIns="45720" rtlCol="0" anchor="ctr"/>
          <a:lstStyle>
            <a:lvl1pPr algn="l" eaLnBrk="0" fontAlgn="auto" hangingPunct="0">
              <a:spcBef>
                <a:spcPts val="0"/>
              </a:spcBef>
              <a:spcAft>
                <a:spcPts val="0"/>
              </a:spcAft>
              <a:defRPr sz="1000">
                <a:solidFill>
                  <a:schemeClr val="bg1">
                    <a:lumMod val="50000"/>
                  </a:schemeClr>
                </a:solidFill>
                <a:latin typeface="+mj-lt"/>
                <a:cs typeface="Arial" pitchFamily="34" charset="0"/>
              </a:defRPr>
            </a:lvl1pPr>
          </a:lstStyle>
          <a:p>
            <a:pPr>
              <a:defRPr/>
            </a:pPr>
            <a:r>
              <a:rPr lang="en-AU"/>
              <a:t>Benchmark Survey</a:t>
            </a:r>
            <a:endParaRPr lang="en-AU" dirty="0"/>
          </a:p>
        </p:txBody>
      </p:sp>
      <p:sp>
        <p:nvSpPr>
          <p:cNvPr id="6" name="Slide Number Placeholder 5"/>
          <p:cNvSpPr>
            <a:spLocks noGrp="1"/>
          </p:cNvSpPr>
          <p:nvPr>
            <p:ph type="sldNum" sz="quarter" idx="4"/>
          </p:nvPr>
        </p:nvSpPr>
        <p:spPr>
          <a:xfrm>
            <a:off x="571500" y="6215063"/>
            <a:ext cx="419100" cy="365125"/>
          </a:xfrm>
          <a:prstGeom prst="rect">
            <a:avLst/>
          </a:prstGeom>
        </p:spPr>
        <p:txBody>
          <a:bodyPr vert="horz" wrap="square" lIns="91440" tIns="45720" rIns="91440" bIns="45720" numCol="1" anchor="ctr" anchorCtr="0" compatLnSpc="1">
            <a:prstTxWarp prst="textNoShape">
              <a:avLst/>
            </a:prstTxWarp>
          </a:bodyPr>
          <a:lstStyle>
            <a:lvl1pPr eaLnBrk="0" hangingPunct="0">
              <a:defRPr sz="1000">
                <a:solidFill>
                  <a:srgbClr val="FF9900"/>
                </a:solidFill>
                <a:latin typeface="+mj-lt"/>
                <a:cs typeface="Arial" charset="0"/>
              </a:defRPr>
            </a:lvl1pPr>
          </a:lstStyle>
          <a:p>
            <a:pPr>
              <a:defRPr/>
            </a:pPr>
            <a:fld id="{AF6C51F4-C869-47B3-ABF2-435C35B1AA10}" type="slidenum">
              <a:rPr lang="en-AU" smtClean="0"/>
              <a:pPr>
                <a:defRPr/>
              </a:pPr>
              <a:t>‹#›</a:t>
            </a:fld>
            <a:endParaRPr lang="en-AU"/>
          </a:p>
        </p:txBody>
      </p:sp>
      <p:sp>
        <p:nvSpPr>
          <p:cNvPr id="16389" name="Text Placeholder 6"/>
          <p:cNvSpPr>
            <a:spLocks noGrp="1"/>
          </p:cNvSpPr>
          <p:nvPr>
            <p:ph type="body" idx="1"/>
          </p:nvPr>
        </p:nvSpPr>
        <p:spPr bwMode="auto">
          <a:xfrm>
            <a:off x="857250" y="1500188"/>
            <a:ext cx="7829550" cy="41433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Tree>
    <p:extLst>
      <p:ext uri="{BB962C8B-B14F-4D97-AF65-F5344CB8AC3E}">
        <p14:creationId xmlns:p14="http://schemas.microsoft.com/office/powerpoint/2010/main" val="3532789520"/>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Lst>
  <p:hf hdr="0" ftr="0" dt="0"/>
  <p:txStyles>
    <p:titleStyle>
      <a:lvl1pPr algn="l" rtl="0" eaLnBrk="0" fontAlgn="base" hangingPunct="0">
        <a:spcBef>
          <a:spcPct val="0"/>
        </a:spcBef>
        <a:spcAft>
          <a:spcPct val="0"/>
        </a:spcAft>
        <a:defRPr sz="2400" b="1" kern="1200">
          <a:solidFill>
            <a:srgbClr val="FF9900"/>
          </a:solidFill>
          <a:latin typeface="+mj-lt"/>
          <a:ea typeface="+mj-ea"/>
          <a:cs typeface="+mj-cs"/>
        </a:defRPr>
      </a:lvl1pPr>
      <a:lvl2pPr algn="l" rtl="0" eaLnBrk="0" fontAlgn="base" hangingPunct="0">
        <a:spcBef>
          <a:spcPct val="0"/>
        </a:spcBef>
        <a:spcAft>
          <a:spcPct val="0"/>
        </a:spcAft>
        <a:defRPr sz="2400" b="1">
          <a:solidFill>
            <a:srgbClr val="FF9900"/>
          </a:solidFill>
          <a:latin typeface="Calibri" pitchFamily="34" charset="0"/>
        </a:defRPr>
      </a:lvl2pPr>
      <a:lvl3pPr algn="l" rtl="0" eaLnBrk="0" fontAlgn="base" hangingPunct="0">
        <a:spcBef>
          <a:spcPct val="0"/>
        </a:spcBef>
        <a:spcAft>
          <a:spcPct val="0"/>
        </a:spcAft>
        <a:defRPr sz="2400" b="1">
          <a:solidFill>
            <a:srgbClr val="FF9900"/>
          </a:solidFill>
          <a:latin typeface="Calibri" pitchFamily="34" charset="0"/>
        </a:defRPr>
      </a:lvl3pPr>
      <a:lvl4pPr algn="l" rtl="0" eaLnBrk="0" fontAlgn="base" hangingPunct="0">
        <a:spcBef>
          <a:spcPct val="0"/>
        </a:spcBef>
        <a:spcAft>
          <a:spcPct val="0"/>
        </a:spcAft>
        <a:defRPr sz="2400" b="1">
          <a:solidFill>
            <a:srgbClr val="FF9900"/>
          </a:solidFill>
          <a:latin typeface="Calibri" pitchFamily="34" charset="0"/>
        </a:defRPr>
      </a:lvl4pPr>
      <a:lvl5pPr algn="l" rtl="0" eaLnBrk="0" fontAlgn="base" hangingPunct="0">
        <a:spcBef>
          <a:spcPct val="0"/>
        </a:spcBef>
        <a:spcAft>
          <a:spcPct val="0"/>
        </a:spcAft>
        <a:defRPr sz="2400" b="1">
          <a:solidFill>
            <a:srgbClr val="FF9900"/>
          </a:solidFill>
          <a:latin typeface="Calibri" pitchFamily="34" charset="0"/>
        </a:defRPr>
      </a:lvl5pPr>
      <a:lvl6pPr marL="457200" algn="l" rtl="0" fontAlgn="base">
        <a:spcBef>
          <a:spcPct val="0"/>
        </a:spcBef>
        <a:spcAft>
          <a:spcPct val="0"/>
        </a:spcAft>
        <a:defRPr sz="2000" b="1">
          <a:solidFill>
            <a:srgbClr val="B77A00"/>
          </a:solidFill>
          <a:latin typeface="Century" pitchFamily="18" charset="0"/>
        </a:defRPr>
      </a:lvl6pPr>
      <a:lvl7pPr marL="914400" algn="l" rtl="0" fontAlgn="base">
        <a:spcBef>
          <a:spcPct val="0"/>
        </a:spcBef>
        <a:spcAft>
          <a:spcPct val="0"/>
        </a:spcAft>
        <a:defRPr sz="2000" b="1">
          <a:solidFill>
            <a:srgbClr val="B77A00"/>
          </a:solidFill>
          <a:latin typeface="Century" pitchFamily="18" charset="0"/>
        </a:defRPr>
      </a:lvl7pPr>
      <a:lvl8pPr marL="1371600" algn="l" rtl="0" fontAlgn="base">
        <a:spcBef>
          <a:spcPct val="0"/>
        </a:spcBef>
        <a:spcAft>
          <a:spcPct val="0"/>
        </a:spcAft>
        <a:defRPr sz="2000" b="1">
          <a:solidFill>
            <a:srgbClr val="B77A00"/>
          </a:solidFill>
          <a:latin typeface="Century" pitchFamily="18" charset="0"/>
        </a:defRPr>
      </a:lvl8pPr>
      <a:lvl9pPr marL="1828800" algn="l" rtl="0" fontAlgn="base">
        <a:spcBef>
          <a:spcPct val="0"/>
        </a:spcBef>
        <a:spcAft>
          <a:spcPct val="0"/>
        </a:spcAft>
        <a:defRPr sz="2000" b="1">
          <a:solidFill>
            <a:srgbClr val="B77A00"/>
          </a:solidFill>
          <a:latin typeface="Century" pitchFamily="18" charset="0"/>
        </a:defRPr>
      </a:lvl9pPr>
    </p:titleStyle>
    <p:bodyStyle>
      <a:lvl1pPr marL="180975" indent="-180975" algn="l" rtl="0" eaLnBrk="0" fontAlgn="base" hangingPunct="0">
        <a:spcBef>
          <a:spcPts val="300"/>
        </a:spcBef>
        <a:spcAft>
          <a:spcPts val="200"/>
        </a:spcAft>
        <a:buClr>
          <a:srgbClr val="FF9900"/>
        </a:buClr>
        <a:buSzPct val="100000"/>
        <a:buFont typeface="Arial" charset="0"/>
        <a:buChar char="►"/>
        <a:defRPr sz="1200" kern="1200">
          <a:solidFill>
            <a:schemeClr val="tx1"/>
          </a:solidFill>
          <a:latin typeface="+mj-lt"/>
          <a:ea typeface="+mn-ea"/>
          <a:cs typeface="Arial" pitchFamily="34" charset="0"/>
        </a:defRPr>
      </a:lvl1pPr>
      <a:lvl2pPr marL="442913" indent="-261938" algn="l" rtl="0" eaLnBrk="0" fontAlgn="base" hangingPunct="0">
        <a:spcBef>
          <a:spcPts val="300"/>
        </a:spcBef>
        <a:spcAft>
          <a:spcPct val="0"/>
        </a:spcAft>
        <a:buClr>
          <a:srgbClr val="FF9900"/>
        </a:buClr>
        <a:buFont typeface="Wingdings" pitchFamily="2" charset="2"/>
        <a:buChar char="Ø"/>
        <a:defRPr sz="1200" kern="1200">
          <a:solidFill>
            <a:schemeClr val="tx1"/>
          </a:solidFill>
          <a:latin typeface="+mj-lt"/>
          <a:ea typeface="+mn-ea"/>
          <a:cs typeface="Arial" pitchFamily="34" charset="0"/>
        </a:defRPr>
      </a:lvl2pPr>
      <a:lvl3pPr marL="715963" indent="-273050" algn="l" rtl="0" eaLnBrk="0" fontAlgn="base" hangingPunct="0">
        <a:spcBef>
          <a:spcPts val="300"/>
        </a:spcBef>
        <a:spcAft>
          <a:spcPct val="0"/>
        </a:spcAft>
        <a:buClr>
          <a:srgbClr val="7F7F7F"/>
        </a:buClr>
        <a:buSzPct val="100000"/>
        <a:buFont typeface="Arial" charset="0"/>
        <a:buChar char="►"/>
        <a:defRPr sz="1200" kern="1200">
          <a:solidFill>
            <a:schemeClr val="tx1"/>
          </a:solidFill>
          <a:latin typeface="+mj-lt"/>
          <a:ea typeface="+mn-ea"/>
          <a:cs typeface="Arial" pitchFamily="34" charset="0"/>
        </a:defRPr>
      </a:lvl3pPr>
      <a:lvl4pPr marL="987425" indent="-271463" algn="l" rtl="0" eaLnBrk="0" fontAlgn="base" hangingPunct="0">
        <a:spcBef>
          <a:spcPts val="300"/>
        </a:spcBef>
        <a:spcAft>
          <a:spcPct val="0"/>
        </a:spcAft>
        <a:buClr>
          <a:srgbClr val="7F7F7F"/>
        </a:buClr>
        <a:buFont typeface="Wingdings" pitchFamily="2" charset="2"/>
        <a:buChar char="Ø"/>
        <a:defRPr sz="1200" kern="1200">
          <a:solidFill>
            <a:schemeClr val="tx1"/>
          </a:solidFill>
          <a:latin typeface="+mj-lt"/>
          <a:ea typeface="+mn-ea"/>
          <a:cs typeface="Arial" pitchFamily="34" charset="0"/>
        </a:defRPr>
      </a:lvl4pPr>
      <a:lvl5pPr marL="1258888" indent="-276225" algn="l" rtl="0" eaLnBrk="0" fontAlgn="base" hangingPunct="0">
        <a:spcBef>
          <a:spcPct val="20000"/>
        </a:spcBef>
        <a:spcAft>
          <a:spcPct val="0"/>
        </a:spcAft>
        <a:buClr>
          <a:srgbClr val="7F7F7F"/>
        </a:buClr>
        <a:buFont typeface="Arial" charset="0"/>
        <a:buChar char="–"/>
        <a:defRPr sz="1200" kern="1200">
          <a:solidFill>
            <a:schemeClr val="tx1"/>
          </a:solidFill>
          <a:latin typeface="+mj-lt"/>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chart" Target="../charts/chart4.xml"/><Relationship Id="rId4" Type="http://schemas.openxmlformats.org/officeDocument/2006/relationships/chart" Target="../charts/chart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chart" Target="../charts/chart9.xml"/><Relationship Id="rId4" Type="http://schemas.openxmlformats.org/officeDocument/2006/relationships/chart" Target="../charts/chart8.xml"/></Relationships>
</file>

<file path=ppt/slides/_rels/slide8.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11560" y="2132856"/>
            <a:ext cx="6665394" cy="1143008"/>
          </a:xfrm>
        </p:spPr>
        <p:txBody>
          <a:bodyPr/>
          <a:lstStyle/>
          <a:p>
            <a:r>
              <a:rPr lang="en-US" sz="3200" dirty="0"/>
              <a:t>Monitoring the refreshed MTA brand</a:t>
            </a:r>
            <a:br>
              <a:rPr lang="en-US" sz="3200" dirty="0"/>
            </a:br>
            <a:r>
              <a:rPr lang="en-US" dirty="0" smtClean="0"/>
              <a:t>Q4 </a:t>
            </a:r>
            <a:r>
              <a:rPr lang="en-US" dirty="0"/>
              <a:t>Report </a:t>
            </a:r>
            <a:r>
              <a:rPr lang="en-US" dirty="0" smtClean="0"/>
              <a:t>(Apr-Jun 2016)</a:t>
            </a:r>
            <a:r>
              <a:rPr lang="en-US" sz="3200" dirty="0"/>
              <a:t/>
            </a:r>
            <a:br>
              <a:rPr lang="en-US" sz="3200" dirty="0"/>
            </a:br>
            <a:endParaRPr lang="en-US" sz="3200" dirty="0"/>
          </a:p>
        </p:txBody>
      </p:sp>
      <p:sp>
        <p:nvSpPr>
          <p:cNvPr id="22531" name="Rectangle 3"/>
          <p:cNvSpPr>
            <a:spLocks noGrp="1" noChangeArrowheads="1"/>
          </p:cNvSpPr>
          <p:nvPr>
            <p:ph type="body" sz="quarter" idx="11"/>
          </p:nvPr>
        </p:nvSpPr>
        <p:spPr>
          <a:xfrm>
            <a:off x="611560" y="2924944"/>
            <a:ext cx="6072187" cy="1428750"/>
          </a:xfrm>
        </p:spPr>
        <p:txBody>
          <a:bodyPr/>
          <a:lstStyle/>
          <a:p>
            <a:pPr marL="0" indent="0"/>
            <a:endParaRPr lang="en-US" dirty="0">
              <a:latin typeface="+mj-lt"/>
              <a:cs typeface="Arial" charset="0"/>
            </a:endParaRPr>
          </a:p>
          <a:p>
            <a:pPr marL="0" indent="0"/>
            <a:endParaRPr lang="en-US" dirty="0">
              <a:latin typeface="+mj-lt"/>
              <a:cs typeface="Arial" charset="0"/>
            </a:endParaRPr>
          </a:p>
          <a:p>
            <a:pPr marL="0" indent="0"/>
            <a:r>
              <a:rPr lang="en-US" sz="2000" dirty="0">
                <a:latin typeface="+mj-lt"/>
                <a:cs typeface="Arial" charset="0"/>
              </a:rPr>
              <a:t>Prepared for Motor Trade Association</a:t>
            </a:r>
          </a:p>
          <a:p>
            <a:pPr marL="0" indent="0"/>
            <a:endParaRPr lang="en-US" dirty="0">
              <a:latin typeface="+mj-lt"/>
              <a:cs typeface="Arial" charset="0"/>
            </a:endParaRPr>
          </a:p>
        </p:txBody>
      </p:sp>
      <p:sp>
        <p:nvSpPr>
          <p:cNvPr id="22532"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eaLnBrk="0" hangingPunct="0"/>
            <a:endParaRPr lang="en-US"/>
          </a:p>
        </p:txBody>
      </p:sp>
      <p:pic>
        <p:nvPicPr>
          <p:cNvPr id="1026" name="Picture 2" descr="\\Link\working$\Research\Ignite\Clients\MTA\2015 brand monitor\MTA log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6810" y="5733256"/>
            <a:ext cx="995189" cy="99518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6"/>
          <p:cNvSpPr>
            <a:spLocks noGrp="1"/>
          </p:cNvSpPr>
          <p:nvPr>
            <p:ph type="sldNum" sz="quarter" idx="17"/>
          </p:nvPr>
        </p:nvSpPr>
        <p:spPr bwMode="auto">
          <a:noFill/>
          <a:ln>
            <a:miter lim="800000"/>
            <a:headEnd/>
            <a:tailEnd/>
          </a:ln>
        </p:spPr>
        <p:txBody>
          <a:bodyPr/>
          <a:lstStyle/>
          <a:p>
            <a:fld id="{7D557A59-3B9D-40E8-A0FC-207D8A91B2F3}" type="slidenum">
              <a:rPr lang="en-AU" smtClean="0"/>
              <a:pPr/>
              <a:t>10</a:t>
            </a:fld>
            <a:endParaRPr lang="en-AU"/>
          </a:p>
        </p:txBody>
      </p:sp>
      <p:sp>
        <p:nvSpPr>
          <p:cNvPr id="1030" name="TextBox 7"/>
          <p:cNvSpPr txBox="1">
            <a:spLocks noChangeArrowheads="1"/>
          </p:cNvSpPr>
          <p:nvPr/>
        </p:nvSpPr>
        <p:spPr bwMode="auto">
          <a:xfrm>
            <a:off x="1628608" y="1602372"/>
            <a:ext cx="5832649" cy="461665"/>
          </a:xfrm>
          <a:prstGeom prst="rect">
            <a:avLst/>
          </a:prstGeom>
          <a:noFill/>
          <a:ln w="9525">
            <a:noFill/>
            <a:miter lim="800000"/>
            <a:headEnd/>
            <a:tailEnd/>
          </a:ln>
        </p:spPr>
        <p:txBody>
          <a:bodyPr wrap="square">
            <a:spAutoFit/>
          </a:bodyPr>
          <a:lstStyle/>
          <a:p>
            <a:pPr algn="ctr" eaLnBrk="0" hangingPunct="0"/>
            <a:r>
              <a:rPr lang="en-GB" sz="1200" b="1" u="sng" dirty="0" smtClean="0">
                <a:latin typeface="+mj-lt"/>
              </a:rPr>
              <a:t>Thinking </a:t>
            </a:r>
            <a:r>
              <a:rPr lang="en-GB" sz="1200" b="1" u="sng" dirty="0">
                <a:latin typeface="+mj-lt"/>
              </a:rPr>
              <a:t>more about MTA members, please tick all the attributes you associate with repairers, motor vehicle dealers and service stations who are members of MTA?</a:t>
            </a:r>
            <a:endParaRPr lang="en-NZ" sz="1200" b="1" u="sng" dirty="0">
              <a:latin typeface="+mj-lt"/>
            </a:endParaRPr>
          </a:p>
        </p:txBody>
      </p:sp>
      <p:sp>
        <p:nvSpPr>
          <p:cNvPr id="11" name="Title 10"/>
          <p:cNvSpPr>
            <a:spLocks noGrp="1"/>
          </p:cNvSpPr>
          <p:nvPr>
            <p:ph type="ctrTitle"/>
          </p:nvPr>
        </p:nvSpPr>
        <p:spPr>
          <a:xfrm>
            <a:off x="535727" y="285728"/>
            <a:ext cx="7500990" cy="640186"/>
          </a:xfrm>
        </p:spPr>
        <p:txBody>
          <a:bodyPr/>
          <a:lstStyle/>
          <a:p>
            <a:r>
              <a:rPr lang="en-NZ" sz="2000" dirty="0" smtClean="0"/>
              <a:t>Overall, mixed results regarding strength of member attribute associations comparing females and males to the previous quarter</a:t>
            </a:r>
            <a:endParaRPr lang="en-NZ" sz="2000" dirty="0"/>
          </a:p>
        </p:txBody>
      </p:sp>
      <p:graphicFrame>
        <p:nvGraphicFramePr>
          <p:cNvPr id="9" name="Chart 8"/>
          <p:cNvGraphicFramePr/>
          <p:nvPr>
            <p:extLst>
              <p:ext uri="{D42A27DB-BD31-4B8C-83A1-F6EECF244321}">
                <p14:modId xmlns:p14="http://schemas.microsoft.com/office/powerpoint/2010/main" val="4223194609"/>
              </p:ext>
            </p:extLst>
          </p:nvPr>
        </p:nvGraphicFramePr>
        <p:xfrm>
          <a:off x="254723" y="2075968"/>
          <a:ext cx="4389285" cy="4552742"/>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8"/>
          <p:cNvSpPr txBox="1">
            <a:spLocks/>
          </p:cNvSpPr>
          <p:nvPr/>
        </p:nvSpPr>
        <p:spPr>
          <a:xfrm>
            <a:off x="395536" y="1155204"/>
            <a:ext cx="8352928" cy="473596"/>
          </a:xfrm>
          <a:prstGeom prst="rect">
            <a:avLst/>
          </a:prstGeom>
        </p:spPr>
        <p:txBody>
          <a:bodyPr/>
          <a:lstStyle/>
          <a:p>
            <a:pPr marL="180975" lvl="0" indent="-180975">
              <a:spcBef>
                <a:spcPts val="300"/>
              </a:spcBef>
              <a:buClr>
                <a:srgbClr val="FF9900"/>
              </a:buClr>
              <a:buSzPct val="100000"/>
              <a:buFont typeface="Arial" charset="0"/>
              <a:buChar char="►"/>
              <a:defRPr/>
            </a:pPr>
            <a:r>
              <a:rPr lang="en-AU" sz="1100" dirty="0" smtClean="0">
                <a:latin typeface="Arial" panose="020B0604020202020204" pitchFamily="34" charset="0"/>
                <a:cs typeface="Arial" panose="020B0604020202020204" pitchFamily="34" charset="0"/>
              </a:rPr>
              <a:t>Both females and males show some slight increases and decreases in attribute associations, but overall, not substantial or highlighting a specific trend. </a:t>
            </a:r>
            <a:endParaRPr lang="en-AU" sz="1100" dirty="0">
              <a:solidFill>
                <a:srgbClr val="FF0000"/>
              </a:solidFill>
              <a:latin typeface="Arial" panose="020B0604020202020204" pitchFamily="34" charset="0"/>
              <a:cs typeface="Arial" panose="020B0604020202020204" pitchFamily="34" charset="0"/>
            </a:endParaRPr>
          </a:p>
        </p:txBody>
      </p:sp>
      <p:graphicFrame>
        <p:nvGraphicFramePr>
          <p:cNvPr id="8" name="Chart 7"/>
          <p:cNvGraphicFramePr/>
          <p:nvPr>
            <p:extLst>
              <p:ext uri="{D42A27DB-BD31-4B8C-83A1-F6EECF244321}">
                <p14:modId xmlns:p14="http://schemas.microsoft.com/office/powerpoint/2010/main" val="4271257562"/>
              </p:ext>
            </p:extLst>
          </p:nvPr>
        </p:nvGraphicFramePr>
        <p:xfrm>
          <a:off x="4644008" y="2075968"/>
          <a:ext cx="4389285" cy="455274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a:xfrm>
            <a:off x="503548" y="260648"/>
            <a:ext cx="8136904" cy="792088"/>
          </a:xfrm>
        </p:spPr>
        <p:txBody>
          <a:bodyPr/>
          <a:lstStyle/>
          <a:p>
            <a:r>
              <a:rPr lang="en-NZ" sz="2000" dirty="0" smtClean="0"/>
              <a:t>Majority of motorists continue to feel comfortable approaching an MTA member, although an uncertain segment of the population still remain</a:t>
            </a:r>
            <a:endParaRPr lang="en-NZ" sz="2000" dirty="0"/>
          </a:p>
        </p:txBody>
      </p:sp>
      <p:graphicFrame>
        <p:nvGraphicFramePr>
          <p:cNvPr id="3" name="Chart 2"/>
          <p:cNvGraphicFramePr/>
          <p:nvPr>
            <p:extLst/>
          </p:nvPr>
        </p:nvGraphicFramePr>
        <p:xfrm>
          <a:off x="755576" y="2636912"/>
          <a:ext cx="2592288" cy="20320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9"/>
          <p:cNvSpPr>
            <a:spLocks noGrp="1"/>
          </p:cNvSpPr>
          <p:nvPr>
            <p:ph type="body" sz="quarter" idx="15"/>
          </p:nvPr>
        </p:nvSpPr>
        <p:spPr>
          <a:xfrm>
            <a:off x="323528" y="1074107"/>
            <a:ext cx="8496944" cy="961788"/>
          </a:xfrm>
        </p:spPr>
        <p:txBody>
          <a:bodyPr/>
          <a:lstStyle/>
          <a:p>
            <a:pPr marL="0" indent="0">
              <a:buNone/>
            </a:pPr>
            <a:endParaRPr lang="en-NZ" dirty="0">
              <a:latin typeface="Arial" charset="0"/>
              <a:cs typeface="Arial" charset="0"/>
            </a:endParaRPr>
          </a:p>
          <a:p>
            <a:pPr marL="252000" indent="-252000">
              <a:spcAft>
                <a:spcPts val="300"/>
              </a:spcAft>
            </a:pPr>
            <a:r>
              <a:rPr lang="en-NZ" sz="1100" dirty="0" smtClean="0">
                <a:latin typeface="Arial" charset="0"/>
                <a:cs typeface="Arial" charset="0"/>
              </a:rPr>
              <a:t>More than three quarters of motorists would be happy to take their car to an MTA </a:t>
            </a:r>
            <a:r>
              <a:rPr lang="en-NZ" sz="1100" dirty="0">
                <a:latin typeface="Arial" charset="0"/>
                <a:cs typeface="Arial" charset="0"/>
              </a:rPr>
              <a:t>branded workshop</a:t>
            </a:r>
            <a:r>
              <a:rPr lang="en-NZ" sz="1100" dirty="0" smtClean="0">
                <a:latin typeface="Arial" charset="0"/>
                <a:cs typeface="Arial" charset="0"/>
              </a:rPr>
              <a:t>.</a:t>
            </a:r>
          </a:p>
          <a:p>
            <a:pPr marL="252000" indent="-252000">
              <a:spcAft>
                <a:spcPts val="300"/>
              </a:spcAft>
            </a:pPr>
            <a:r>
              <a:rPr lang="en-NZ" sz="1100" dirty="0" smtClean="0">
                <a:latin typeface="Arial" charset="0"/>
                <a:cs typeface="Arial" charset="0"/>
              </a:rPr>
              <a:t>20% of the public are not sure or wouldn’t feel comfortable visiting an MTA branded workshop. Education on the key benefits is still needed amongst a substantial proportion of motorists.</a:t>
            </a:r>
            <a:endParaRPr lang="en-NZ" sz="1100" dirty="0">
              <a:latin typeface="Arial" charset="0"/>
              <a:cs typeface="Arial" charset="0"/>
            </a:endParaRPr>
          </a:p>
        </p:txBody>
      </p:sp>
      <p:graphicFrame>
        <p:nvGraphicFramePr>
          <p:cNvPr id="9" name="Chart 8"/>
          <p:cNvGraphicFramePr/>
          <p:nvPr>
            <p:extLst>
              <p:ext uri="{D42A27DB-BD31-4B8C-83A1-F6EECF244321}">
                <p14:modId xmlns:p14="http://schemas.microsoft.com/office/powerpoint/2010/main" val="611060934"/>
              </p:ext>
            </p:extLst>
          </p:nvPr>
        </p:nvGraphicFramePr>
        <p:xfrm>
          <a:off x="2196107" y="3652912"/>
          <a:ext cx="4465241" cy="2592288"/>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2052464" y="2636912"/>
            <a:ext cx="4752529" cy="646331"/>
          </a:xfrm>
          <a:prstGeom prst="rect">
            <a:avLst/>
          </a:prstGeom>
        </p:spPr>
        <p:txBody>
          <a:bodyPr wrap="square">
            <a:spAutoFit/>
          </a:bodyPr>
          <a:lstStyle/>
          <a:p>
            <a:pPr algn="ctr"/>
            <a:r>
              <a:rPr lang="en-NZ" sz="1200" b="1" u="sng" dirty="0">
                <a:latin typeface="+mn-lt"/>
              </a:rPr>
              <a:t>If you heard a noise in your engine, would you feel comfortable driving into an MTA branded workshop and feel they would accept you for who you are and give you expert professional advice?</a:t>
            </a:r>
          </a:p>
        </p:txBody>
      </p:sp>
    </p:spTree>
    <p:extLst>
      <p:ext uri="{BB962C8B-B14F-4D97-AF65-F5344CB8AC3E}">
        <p14:creationId xmlns:p14="http://schemas.microsoft.com/office/powerpoint/2010/main" val="3327063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6"/>
          <p:cNvSpPr>
            <a:spLocks noGrp="1"/>
          </p:cNvSpPr>
          <p:nvPr>
            <p:ph type="sldNum" sz="quarter" idx="17"/>
          </p:nvPr>
        </p:nvSpPr>
        <p:spPr bwMode="auto">
          <a:noFill/>
          <a:ln>
            <a:miter lim="800000"/>
            <a:headEnd/>
            <a:tailEnd/>
          </a:ln>
        </p:spPr>
        <p:txBody>
          <a:bodyPr/>
          <a:lstStyle/>
          <a:p>
            <a:fld id="{7D557A59-3B9D-40E8-A0FC-207D8A91B2F3}" type="slidenum">
              <a:rPr lang="en-AU" smtClean="0"/>
              <a:pPr/>
              <a:t>12</a:t>
            </a:fld>
            <a:endParaRPr lang="en-AU"/>
          </a:p>
        </p:txBody>
      </p:sp>
      <p:sp>
        <p:nvSpPr>
          <p:cNvPr id="11" name="Title 10"/>
          <p:cNvSpPr>
            <a:spLocks noGrp="1"/>
          </p:cNvSpPr>
          <p:nvPr>
            <p:ph type="ctrTitle"/>
          </p:nvPr>
        </p:nvSpPr>
        <p:spPr>
          <a:xfrm>
            <a:off x="534988" y="374010"/>
            <a:ext cx="7500990" cy="648072"/>
          </a:xfrm>
        </p:spPr>
        <p:txBody>
          <a:bodyPr/>
          <a:lstStyle/>
          <a:p>
            <a:r>
              <a:rPr lang="en-NZ" sz="2000" dirty="0" smtClean="0"/>
              <a:t>NPS drops back from Q3 high, although still a good score</a:t>
            </a:r>
            <a:endParaRPr lang="en-NZ" sz="2000" dirty="0"/>
          </a:p>
        </p:txBody>
      </p:sp>
      <p:sp>
        <p:nvSpPr>
          <p:cNvPr id="8" name="TextBox 7"/>
          <p:cNvSpPr txBox="1">
            <a:spLocks noChangeArrowheads="1"/>
          </p:cNvSpPr>
          <p:nvPr/>
        </p:nvSpPr>
        <p:spPr bwMode="auto">
          <a:xfrm>
            <a:off x="395536" y="2607295"/>
            <a:ext cx="3816424" cy="461665"/>
          </a:xfrm>
          <a:prstGeom prst="rect">
            <a:avLst/>
          </a:prstGeom>
          <a:noFill/>
          <a:ln w="9525">
            <a:noFill/>
            <a:miter lim="800000"/>
            <a:headEnd/>
            <a:tailEnd/>
          </a:ln>
        </p:spPr>
        <p:txBody>
          <a:bodyPr wrap="square">
            <a:spAutoFit/>
          </a:bodyPr>
          <a:lstStyle/>
          <a:p>
            <a:pPr algn="ctr" eaLnBrk="0" hangingPunct="0"/>
            <a:r>
              <a:rPr lang="en-NZ" sz="1200" b="1" u="sng" dirty="0">
                <a:latin typeface="+mj-lt"/>
              </a:rPr>
              <a:t>How likely to recommend MTA member to a family member, friend or work colleague?</a:t>
            </a:r>
          </a:p>
        </p:txBody>
      </p:sp>
      <p:graphicFrame>
        <p:nvGraphicFramePr>
          <p:cNvPr id="9" name="Table 8"/>
          <p:cNvGraphicFramePr>
            <a:graphicFrameLocks noGrp="1"/>
          </p:cNvGraphicFramePr>
          <p:nvPr>
            <p:extLst>
              <p:ext uri="{D42A27DB-BD31-4B8C-83A1-F6EECF244321}">
                <p14:modId xmlns:p14="http://schemas.microsoft.com/office/powerpoint/2010/main" val="3888760335"/>
              </p:ext>
            </p:extLst>
          </p:nvPr>
        </p:nvGraphicFramePr>
        <p:xfrm>
          <a:off x="534988" y="3356992"/>
          <a:ext cx="3866916" cy="2316480"/>
        </p:xfrm>
        <a:graphic>
          <a:graphicData uri="http://schemas.openxmlformats.org/drawingml/2006/table">
            <a:tbl>
              <a:tblPr firstRow="1" bandRow="1">
                <a:tableStyleId>{5C22544A-7EE6-4342-B048-85BDC9FD1C3A}</a:tableStyleId>
              </a:tblPr>
              <a:tblGrid>
                <a:gridCol w="1512167">
                  <a:extLst>
                    <a:ext uri="{9D8B030D-6E8A-4147-A177-3AD203B41FA5}">
                      <a16:colId xmlns="" xmlns:a16="http://schemas.microsoft.com/office/drawing/2014/main" val="20000"/>
                    </a:ext>
                  </a:extLst>
                </a:gridCol>
                <a:gridCol w="835553">
                  <a:extLst>
                    <a:ext uri="{9D8B030D-6E8A-4147-A177-3AD203B41FA5}">
                      <a16:colId xmlns="" xmlns:a16="http://schemas.microsoft.com/office/drawing/2014/main" val="20001"/>
                    </a:ext>
                  </a:extLst>
                </a:gridCol>
                <a:gridCol w="388583">
                  <a:extLst>
                    <a:ext uri="{9D8B030D-6E8A-4147-A177-3AD203B41FA5}">
                      <a16:colId xmlns="" xmlns:a16="http://schemas.microsoft.com/office/drawing/2014/main" val="20002"/>
                    </a:ext>
                  </a:extLst>
                </a:gridCol>
                <a:gridCol w="360040">
                  <a:extLst>
                    <a:ext uri="{9D8B030D-6E8A-4147-A177-3AD203B41FA5}">
                      <a16:colId xmlns="" xmlns:a16="http://schemas.microsoft.com/office/drawing/2014/main" val="896868898"/>
                    </a:ext>
                  </a:extLst>
                </a:gridCol>
                <a:gridCol w="406718"/>
                <a:gridCol w="363855"/>
              </a:tblGrid>
              <a:tr h="196455">
                <a:tc>
                  <a:txBody>
                    <a:bodyPr/>
                    <a:lstStyle/>
                    <a:p>
                      <a:endParaRPr lang="en-NZ" sz="1000" dirty="0"/>
                    </a:p>
                  </a:txBody>
                  <a:tcPr/>
                </a:tc>
                <a:tc>
                  <a:txBody>
                    <a:bodyPr/>
                    <a:lstStyle/>
                    <a:p>
                      <a:pPr algn="ctr"/>
                      <a:r>
                        <a:rPr lang="en-NZ" sz="1000" dirty="0"/>
                        <a:t>Benchmark</a:t>
                      </a:r>
                    </a:p>
                    <a:p>
                      <a:pPr algn="ctr"/>
                      <a:r>
                        <a:rPr lang="en-NZ" sz="1000" dirty="0"/>
                        <a:t>%</a:t>
                      </a:r>
                    </a:p>
                  </a:txBody>
                  <a:tcPr/>
                </a:tc>
                <a:tc>
                  <a:txBody>
                    <a:bodyPr/>
                    <a:lstStyle/>
                    <a:p>
                      <a:pPr algn="ctr"/>
                      <a:r>
                        <a:rPr lang="en-NZ" sz="1000" dirty="0" smtClean="0"/>
                        <a:t>Q1</a:t>
                      </a:r>
                      <a:endParaRPr lang="en-NZ" sz="1000" dirty="0"/>
                    </a:p>
                    <a:p>
                      <a:pPr algn="ctr"/>
                      <a:r>
                        <a:rPr lang="en-NZ" sz="1000" dirty="0"/>
                        <a:t>%</a:t>
                      </a:r>
                      <a:endParaRPr lang="en-NZ" sz="1000" dirty="0">
                        <a:solidFill>
                          <a:schemeClr val="tx1"/>
                        </a:solidFill>
                      </a:endParaRPr>
                    </a:p>
                  </a:txBody>
                  <a:tcPr/>
                </a:tc>
                <a:tc>
                  <a:txBody>
                    <a:bodyPr/>
                    <a:lstStyle/>
                    <a:p>
                      <a:pPr algn="ctr"/>
                      <a:r>
                        <a:rPr lang="en-NZ" sz="1000" dirty="0" smtClean="0"/>
                        <a:t>Q2</a:t>
                      </a:r>
                      <a:endParaRPr lang="en-NZ" sz="1000" dirty="0"/>
                    </a:p>
                    <a:p>
                      <a:pPr algn="ctr"/>
                      <a:r>
                        <a:rPr lang="en-NZ" sz="1000" dirty="0"/>
                        <a:t>%</a:t>
                      </a:r>
                      <a:endParaRPr lang="en-NZ" sz="1000" dirty="0">
                        <a:solidFill>
                          <a:schemeClr val="tx1"/>
                        </a:solidFill>
                      </a:endParaRPr>
                    </a:p>
                  </a:txBody>
                  <a:tcPr/>
                </a:tc>
                <a:tc>
                  <a:txBody>
                    <a:bodyPr/>
                    <a:lstStyle/>
                    <a:p>
                      <a:pPr algn="ctr"/>
                      <a:r>
                        <a:rPr lang="en-NZ" sz="1000" dirty="0" smtClean="0"/>
                        <a:t>Q3</a:t>
                      </a:r>
                      <a:endParaRPr lang="en-NZ" sz="1000" dirty="0"/>
                    </a:p>
                    <a:p>
                      <a:pPr algn="ctr"/>
                      <a:r>
                        <a:rPr lang="en-NZ" sz="1000" dirty="0" smtClean="0"/>
                        <a:t>%</a:t>
                      </a:r>
                      <a:endParaRPr lang="en-NZ" sz="1000" dirty="0" smtClean="0">
                        <a:solidFill>
                          <a:schemeClr val="tx1"/>
                        </a:solidFill>
                      </a:endParaRPr>
                    </a:p>
                  </a:txBody>
                  <a:tcPr/>
                </a:tc>
                <a:tc>
                  <a:txBody>
                    <a:bodyPr/>
                    <a:lstStyle/>
                    <a:p>
                      <a:pPr algn="ctr"/>
                      <a:r>
                        <a:rPr lang="en-NZ" sz="1000" dirty="0" smtClean="0"/>
                        <a:t>Q4</a:t>
                      </a:r>
                    </a:p>
                    <a:p>
                      <a:pPr algn="ctr"/>
                      <a:r>
                        <a:rPr lang="en-NZ" sz="1000" dirty="0" smtClean="0"/>
                        <a:t>%</a:t>
                      </a:r>
                      <a:endParaRPr lang="en-NZ" sz="1000" dirty="0" smtClean="0">
                        <a:solidFill>
                          <a:schemeClr val="bg1"/>
                        </a:solidFill>
                      </a:endParaRPr>
                    </a:p>
                  </a:txBody>
                  <a:tcPr/>
                </a:tc>
                <a:extLst>
                  <a:ext uri="{0D108BD9-81ED-4DB2-BD59-A6C34878D82A}">
                    <a16:rowId xmlns="" xmlns:a16="http://schemas.microsoft.com/office/drawing/2014/main" val="10000"/>
                  </a:ext>
                </a:extLst>
              </a:tr>
              <a:tr h="196455">
                <a:tc>
                  <a:txBody>
                    <a:bodyPr/>
                    <a:lstStyle/>
                    <a:p>
                      <a:r>
                        <a:rPr lang="en-NZ" sz="1000" dirty="0"/>
                        <a:t>Promoters (9-10)</a:t>
                      </a:r>
                    </a:p>
                  </a:txBody>
                  <a:tcPr/>
                </a:tc>
                <a:tc>
                  <a:txBody>
                    <a:bodyPr/>
                    <a:lstStyle/>
                    <a:p>
                      <a:pPr algn="ctr"/>
                      <a:r>
                        <a:rPr lang="en-NZ" sz="1000" dirty="0"/>
                        <a:t>38</a:t>
                      </a:r>
                    </a:p>
                  </a:txBody>
                  <a:tcPr/>
                </a:tc>
                <a:tc>
                  <a:txBody>
                    <a:bodyPr/>
                    <a:lstStyle/>
                    <a:p>
                      <a:pPr algn="ctr"/>
                      <a:r>
                        <a:rPr lang="en-NZ" sz="1000" dirty="0"/>
                        <a:t>28</a:t>
                      </a:r>
                    </a:p>
                  </a:txBody>
                  <a:tcPr/>
                </a:tc>
                <a:tc>
                  <a:txBody>
                    <a:bodyPr/>
                    <a:lstStyle/>
                    <a:p>
                      <a:pPr algn="ctr"/>
                      <a:r>
                        <a:rPr lang="en-NZ" sz="1000" dirty="0"/>
                        <a:t>31</a:t>
                      </a:r>
                    </a:p>
                  </a:txBody>
                  <a:tcPr/>
                </a:tc>
                <a:tc>
                  <a:txBody>
                    <a:bodyPr/>
                    <a:lstStyle/>
                    <a:p>
                      <a:pPr algn="ctr"/>
                      <a:r>
                        <a:rPr lang="en-NZ" sz="1000" dirty="0" smtClean="0"/>
                        <a:t>43</a:t>
                      </a:r>
                      <a:endParaRPr lang="en-NZ" sz="1000" dirty="0"/>
                    </a:p>
                  </a:txBody>
                  <a:tcPr/>
                </a:tc>
                <a:tc>
                  <a:txBody>
                    <a:bodyPr/>
                    <a:lstStyle/>
                    <a:p>
                      <a:pPr algn="ctr"/>
                      <a:r>
                        <a:rPr lang="en-NZ" sz="1000" dirty="0" smtClean="0"/>
                        <a:t>35</a:t>
                      </a:r>
                      <a:endParaRPr lang="en-NZ" sz="1000" dirty="0"/>
                    </a:p>
                  </a:txBody>
                  <a:tcPr/>
                </a:tc>
                <a:extLst>
                  <a:ext uri="{0D108BD9-81ED-4DB2-BD59-A6C34878D82A}">
                    <a16:rowId xmlns="" xmlns:a16="http://schemas.microsoft.com/office/drawing/2014/main" val="10001"/>
                  </a:ext>
                </a:extLst>
              </a:tr>
              <a:tr h="196455">
                <a:tc>
                  <a:txBody>
                    <a:bodyPr/>
                    <a:lstStyle/>
                    <a:p>
                      <a:r>
                        <a:rPr lang="en-NZ" sz="1000" dirty="0"/>
                        <a:t>Passive</a:t>
                      </a:r>
                      <a:r>
                        <a:rPr lang="en-NZ" sz="1000" baseline="0" dirty="0"/>
                        <a:t> (7-8)</a:t>
                      </a:r>
                      <a:endParaRPr lang="en-NZ" sz="1000" dirty="0"/>
                    </a:p>
                  </a:txBody>
                  <a:tcPr/>
                </a:tc>
                <a:tc>
                  <a:txBody>
                    <a:bodyPr/>
                    <a:lstStyle/>
                    <a:p>
                      <a:pPr algn="ctr"/>
                      <a:r>
                        <a:rPr lang="en-NZ" sz="1000" dirty="0"/>
                        <a:t>46</a:t>
                      </a:r>
                    </a:p>
                  </a:txBody>
                  <a:tcPr/>
                </a:tc>
                <a:tc>
                  <a:txBody>
                    <a:bodyPr/>
                    <a:lstStyle/>
                    <a:p>
                      <a:pPr algn="ctr"/>
                      <a:r>
                        <a:rPr lang="en-NZ" sz="1000" dirty="0"/>
                        <a:t>46</a:t>
                      </a:r>
                    </a:p>
                  </a:txBody>
                  <a:tcPr/>
                </a:tc>
                <a:tc>
                  <a:txBody>
                    <a:bodyPr/>
                    <a:lstStyle/>
                    <a:p>
                      <a:pPr algn="ctr"/>
                      <a:r>
                        <a:rPr lang="en-NZ" sz="1000" dirty="0"/>
                        <a:t>50</a:t>
                      </a:r>
                    </a:p>
                  </a:txBody>
                  <a:tcPr/>
                </a:tc>
                <a:tc>
                  <a:txBody>
                    <a:bodyPr/>
                    <a:lstStyle/>
                    <a:p>
                      <a:pPr algn="ctr"/>
                      <a:r>
                        <a:rPr lang="en-NZ" sz="1000" dirty="0" smtClean="0"/>
                        <a:t>44</a:t>
                      </a:r>
                      <a:endParaRPr lang="en-NZ" sz="1000" dirty="0"/>
                    </a:p>
                  </a:txBody>
                  <a:tcPr/>
                </a:tc>
                <a:tc>
                  <a:txBody>
                    <a:bodyPr/>
                    <a:lstStyle/>
                    <a:p>
                      <a:pPr algn="ctr"/>
                      <a:r>
                        <a:rPr lang="en-NZ" sz="1000" dirty="0" smtClean="0"/>
                        <a:t>49</a:t>
                      </a:r>
                      <a:endParaRPr lang="en-NZ" sz="1000" dirty="0"/>
                    </a:p>
                  </a:txBody>
                  <a:tcPr/>
                </a:tc>
                <a:extLst>
                  <a:ext uri="{0D108BD9-81ED-4DB2-BD59-A6C34878D82A}">
                    <a16:rowId xmlns="" xmlns:a16="http://schemas.microsoft.com/office/drawing/2014/main" val="10002"/>
                  </a:ext>
                </a:extLst>
              </a:tr>
              <a:tr h="196455">
                <a:tc>
                  <a:txBody>
                    <a:bodyPr/>
                    <a:lstStyle/>
                    <a:p>
                      <a:r>
                        <a:rPr lang="en-NZ" sz="1000" dirty="0"/>
                        <a:t>Detractors</a:t>
                      </a:r>
                      <a:r>
                        <a:rPr lang="en-NZ" sz="1000" baseline="0" dirty="0"/>
                        <a:t> (0-6)</a:t>
                      </a:r>
                      <a:endParaRPr lang="en-NZ" sz="1000" dirty="0"/>
                    </a:p>
                  </a:txBody>
                  <a:tcPr/>
                </a:tc>
                <a:tc>
                  <a:txBody>
                    <a:bodyPr/>
                    <a:lstStyle/>
                    <a:p>
                      <a:pPr algn="ctr"/>
                      <a:r>
                        <a:rPr lang="en-NZ" sz="1000" dirty="0"/>
                        <a:t>16</a:t>
                      </a:r>
                    </a:p>
                  </a:txBody>
                  <a:tcPr/>
                </a:tc>
                <a:tc>
                  <a:txBody>
                    <a:bodyPr/>
                    <a:lstStyle/>
                    <a:p>
                      <a:pPr algn="ctr"/>
                      <a:r>
                        <a:rPr lang="en-NZ" sz="1000" dirty="0"/>
                        <a:t>26</a:t>
                      </a:r>
                    </a:p>
                  </a:txBody>
                  <a:tcPr/>
                </a:tc>
                <a:tc>
                  <a:txBody>
                    <a:bodyPr/>
                    <a:lstStyle/>
                    <a:p>
                      <a:pPr algn="ctr"/>
                      <a:r>
                        <a:rPr lang="en-NZ" sz="1000" dirty="0"/>
                        <a:t>19</a:t>
                      </a:r>
                    </a:p>
                  </a:txBody>
                  <a:tcPr/>
                </a:tc>
                <a:tc>
                  <a:txBody>
                    <a:bodyPr/>
                    <a:lstStyle/>
                    <a:p>
                      <a:pPr algn="ctr"/>
                      <a:r>
                        <a:rPr lang="en-NZ" sz="1000" dirty="0" smtClean="0"/>
                        <a:t>13</a:t>
                      </a:r>
                      <a:endParaRPr lang="en-NZ" sz="1000" dirty="0"/>
                    </a:p>
                  </a:txBody>
                  <a:tcPr/>
                </a:tc>
                <a:tc>
                  <a:txBody>
                    <a:bodyPr/>
                    <a:lstStyle/>
                    <a:p>
                      <a:pPr algn="ctr"/>
                      <a:r>
                        <a:rPr lang="en-NZ" sz="1000" dirty="0" smtClean="0"/>
                        <a:t>16</a:t>
                      </a:r>
                      <a:endParaRPr lang="en-NZ" sz="1000" dirty="0"/>
                    </a:p>
                  </a:txBody>
                  <a:tcPr/>
                </a:tc>
                <a:extLst>
                  <a:ext uri="{0D108BD9-81ED-4DB2-BD59-A6C34878D82A}">
                    <a16:rowId xmlns="" xmlns:a16="http://schemas.microsoft.com/office/drawing/2014/main" val="10003"/>
                  </a:ext>
                </a:extLst>
              </a:tr>
              <a:tr h="196455">
                <a:tc>
                  <a:txBody>
                    <a:bodyPr/>
                    <a:lstStyle/>
                    <a:p>
                      <a:endParaRPr lang="en-NZ" sz="1000" dirty="0"/>
                    </a:p>
                  </a:txBody>
                  <a:tcPr/>
                </a:tc>
                <a:tc>
                  <a:txBody>
                    <a:bodyPr/>
                    <a:lstStyle/>
                    <a:p>
                      <a:pPr algn="ctr"/>
                      <a:endParaRPr lang="en-NZ" sz="1000" dirty="0"/>
                    </a:p>
                  </a:txBody>
                  <a:tcPr/>
                </a:tc>
                <a:tc>
                  <a:txBody>
                    <a:bodyPr/>
                    <a:lstStyle/>
                    <a:p>
                      <a:pPr algn="ctr"/>
                      <a:endParaRPr lang="en-NZ" sz="1000" dirty="0"/>
                    </a:p>
                  </a:txBody>
                  <a:tcPr/>
                </a:tc>
                <a:tc>
                  <a:txBody>
                    <a:bodyPr/>
                    <a:lstStyle/>
                    <a:p>
                      <a:pPr algn="ctr"/>
                      <a:endParaRPr lang="en-NZ" sz="1000" dirty="0"/>
                    </a:p>
                  </a:txBody>
                  <a:tcPr/>
                </a:tc>
                <a:tc>
                  <a:txBody>
                    <a:bodyPr/>
                    <a:lstStyle/>
                    <a:p>
                      <a:pPr algn="ctr"/>
                      <a:endParaRPr lang="en-NZ" sz="1000" dirty="0"/>
                    </a:p>
                  </a:txBody>
                  <a:tcPr/>
                </a:tc>
                <a:tc>
                  <a:txBody>
                    <a:bodyPr/>
                    <a:lstStyle/>
                    <a:p>
                      <a:pPr algn="ctr"/>
                      <a:endParaRPr lang="en-NZ" sz="1000" dirty="0"/>
                    </a:p>
                  </a:txBody>
                  <a:tcPr/>
                </a:tc>
                <a:extLst>
                  <a:ext uri="{0D108BD9-81ED-4DB2-BD59-A6C34878D82A}">
                    <a16:rowId xmlns="" xmlns:a16="http://schemas.microsoft.com/office/drawing/2014/main" val="10004"/>
                  </a:ext>
                </a:extLst>
              </a:tr>
              <a:tr h="196455">
                <a:tc>
                  <a:txBody>
                    <a:bodyPr/>
                    <a:lstStyle/>
                    <a:p>
                      <a:r>
                        <a:rPr lang="en-NZ" sz="1000" b="1" dirty="0"/>
                        <a:t>NPS (Promoters</a:t>
                      </a:r>
                      <a:r>
                        <a:rPr lang="en-NZ" sz="1000" b="1" baseline="0" dirty="0"/>
                        <a:t> minus Detractors)</a:t>
                      </a:r>
                      <a:endParaRPr lang="en-NZ" sz="1000" b="1" dirty="0"/>
                    </a:p>
                  </a:txBody>
                  <a:tcPr>
                    <a:solidFill>
                      <a:schemeClr val="accent3">
                        <a:lumMod val="60000"/>
                        <a:lumOff val="40000"/>
                      </a:schemeClr>
                    </a:solidFill>
                  </a:tcPr>
                </a:tc>
                <a:tc>
                  <a:txBody>
                    <a:bodyPr/>
                    <a:lstStyle/>
                    <a:p>
                      <a:pPr algn="ctr"/>
                      <a:r>
                        <a:rPr lang="en-NZ" sz="1000" b="1" dirty="0"/>
                        <a:t>22</a:t>
                      </a:r>
                    </a:p>
                  </a:txBody>
                  <a:tcPr anchor="ctr">
                    <a:solidFill>
                      <a:schemeClr val="accent3">
                        <a:lumMod val="60000"/>
                        <a:lumOff val="40000"/>
                      </a:schemeClr>
                    </a:solidFill>
                  </a:tcPr>
                </a:tc>
                <a:tc>
                  <a:txBody>
                    <a:bodyPr/>
                    <a:lstStyle/>
                    <a:p>
                      <a:pPr algn="ctr"/>
                      <a:r>
                        <a:rPr lang="en-NZ" sz="1000" b="1" dirty="0"/>
                        <a:t>2</a:t>
                      </a:r>
                    </a:p>
                  </a:txBody>
                  <a:tcPr anchor="ctr">
                    <a:solidFill>
                      <a:schemeClr val="accent3">
                        <a:lumMod val="60000"/>
                        <a:lumOff val="40000"/>
                      </a:schemeClr>
                    </a:solidFill>
                  </a:tcPr>
                </a:tc>
                <a:tc>
                  <a:txBody>
                    <a:bodyPr/>
                    <a:lstStyle/>
                    <a:p>
                      <a:pPr algn="ctr"/>
                      <a:r>
                        <a:rPr lang="en-NZ" sz="1000" b="1" dirty="0"/>
                        <a:t>12</a:t>
                      </a:r>
                    </a:p>
                  </a:txBody>
                  <a:tcPr anchor="ctr">
                    <a:solidFill>
                      <a:schemeClr val="accent3">
                        <a:lumMod val="60000"/>
                        <a:lumOff val="40000"/>
                      </a:schemeClr>
                    </a:solidFill>
                  </a:tcPr>
                </a:tc>
                <a:tc>
                  <a:txBody>
                    <a:bodyPr/>
                    <a:lstStyle/>
                    <a:p>
                      <a:pPr algn="ctr"/>
                      <a:r>
                        <a:rPr lang="en-NZ" sz="1000" b="1" dirty="0" smtClean="0"/>
                        <a:t>30</a:t>
                      </a:r>
                      <a:endParaRPr lang="en-NZ" sz="1000" b="1" dirty="0"/>
                    </a:p>
                  </a:txBody>
                  <a:tcPr anchor="ctr">
                    <a:solidFill>
                      <a:schemeClr val="accent3">
                        <a:lumMod val="60000"/>
                        <a:lumOff val="40000"/>
                      </a:schemeClr>
                    </a:solidFill>
                  </a:tcPr>
                </a:tc>
                <a:tc>
                  <a:txBody>
                    <a:bodyPr/>
                    <a:lstStyle/>
                    <a:p>
                      <a:pPr algn="ctr"/>
                      <a:r>
                        <a:rPr lang="en-NZ" sz="1000" b="1" dirty="0" smtClean="0"/>
                        <a:t>19</a:t>
                      </a:r>
                      <a:endParaRPr lang="en-NZ" sz="1000" b="1" dirty="0"/>
                    </a:p>
                  </a:txBody>
                  <a:tcPr anchor="ctr">
                    <a:solidFill>
                      <a:schemeClr val="accent3">
                        <a:lumMod val="60000"/>
                        <a:lumOff val="40000"/>
                      </a:schemeClr>
                    </a:solidFill>
                  </a:tcPr>
                </a:tc>
                <a:extLst>
                  <a:ext uri="{0D108BD9-81ED-4DB2-BD59-A6C34878D82A}">
                    <a16:rowId xmlns="" xmlns:a16="http://schemas.microsoft.com/office/drawing/2014/main" val="10005"/>
                  </a:ext>
                </a:extLst>
              </a:tr>
              <a:tr h="456024">
                <a:tc>
                  <a:txBody>
                    <a:bodyPr/>
                    <a:lstStyle/>
                    <a:p>
                      <a:r>
                        <a:rPr lang="en-NZ" sz="1000" dirty="0"/>
                        <a:t>Base (knowingly used</a:t>
                      </a:r>
                      <a:r>
                        <a:rPr lang="en-NZ" sz="1000" baseline="0" dirty="0"/>
                        <a:t> a member in the last 6 months)</a:t>
                      </a:r>
                      <a:endParaRPr lang="en-NZ" sz="1000" b="1" dirty="0">
                        <a:solidFill>
                          <a:schemeClr val="tx1"/>
                        </a:solidFill>
                      </a:endParaRPr>
                    </a:p>
                  </a:txBody>
                  <a:tcP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u="none" strike="noStrike" dirty="0"/>
                        <a:t>89</a:t>
                      </a:r>
                      <a:endParaRPr lang="en-US" sz="1000" b="1" i="0" u="none" strike="noStrike" dirty="0">
                        <a:solidFill>
                          <a:schemeClr val="tx1"/>
                        </a:solidFill>
                        <a:latin typeface="+mn-lt"/>
                      </a:endParaRPr>
                    </a:p>
                  </a:txBody>
                  <a:tcPr anchor="ct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u="none" strike="noStrike" dirty="0"/>
                        <a:t>82</a:t>
                      </a:r>
                      <a:endParaRPr lang="en-US" sz="1000" b="1" i="0" u="none" strike="noStrike" dirty="0">
                        <a:solidFill>
                          <a:schemeClr val="tx1"/>
                        </a:solidFill>
                        <a:latin typeface="+mn-lt"/>
                      </a:endParaRPr>
                    </a:p>
                  </a:txBody>
                  <a:tcPr anchor="ct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u="none" strike="noStrike" dirty="0"/>
                        <a:t>90</a:t>
                      </a:r>
                      <a:endParaRPr lang="en-US" sz="1000" b="1" i="0" u="none" strike="noStrike" dirty="0">
                        <a:solidFill>
                          <a:schemeClr val="tx1"/>
                        </a:solidFill>
                        <a:latin typeface="+mn-lt"/>
                      </a:endParaRPr>
                    </a:p>
                  </a:txBody>
                  <a:tcPr anchor="ct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u="none" strike="noStrike" dirty="0" smtClean="0"/>
                        <a:t>100</a:t>
                      </a:r>
                      <a:endParaRPr lang="en-US" sz="1000" b="1" i="0" u="none" strike="noStrike" dirty="0">
                        <a:solidFill>
                          <a:schemeClr val="tx1"/>
                        </a:solidFill>
                        <a:latin typeface="+mn-lt"/>
                      </a:endParaRPr>
                    </a:p>
                  </a:txBody>
                  <a:tcPr anchor="ct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i="0" u="none" strike="noStrike" dirty="0" smtClean="0">
                          <a:solidFill>
                            <a:schemeClr val="tx1"/>
                          </a:solidFill>
                          <a:latin typeface="+mn-lt"/>
                        </a:rPr>
                        <a:t>74</a:t>
                      </a:r>
                      <a:endParaRPr lang="en-US" sz="1000" b="0" i="0" u="none" strike="noStrike" dirty="0">
                        <a:solidFill>
                          <a:schemeClr val="tx1"/>
                        </a:solidFill>
                        <a:latin typeface="+mn-lt"/>
                      </a:endParaRPr>
                    </a:p>
                  </a:txBody>
                  <a:tcPr anchor="ctr">
                    <a:solidFill>
                      <a:schemeClr val="accent4">
                        <a:lumMod val="60000"/>
                        <a:lumOff val="40000"/>
                      </a:schemeClr>
                    </a:solidFill>
                  </a:tcPr>
                </a:tc>
                <a:extLst>
                  <a:ext uri="{0D108BD9-81ED-4DB2-BD59-A6C34878D82A}">
                    <a16:rowId xmlns="" xmlns:a16="http://schemas.microsoft.com/office/drawing/2014/main" val="10006"/>
                  </a:ext>
                </a:extLst>
              </a:tr>
            </a:tbl>
          </a:graphicData>
        </a:graphic>
      </p:graphicFrame>
      <p:sp>
        <p:nvSpPr>
          <p:cNvPr id="10" name="Text Placeholder 8"/>
          <p:cNvSpPr txBox="1">
            <a:spLocks/>
          </p:cNvSpPr>
          <p:nvPr/>
        </p:nvSpPr>
        <p:spPr>
          <a:xfrm>
            <a:off x="755576" y="1124744"/>
            <a:ext cx="7500938" cy="1254790"/>
          </a:xfrm>
          <a:prstGeom prst="rect">
            <a:avLst/>
          </a:prstGeom>
        </p:spPr>
        <p:txBody>
          <a:bodyPr/>
          <a:lstStyle/>
          <a:p>
            <a:pPr marL="180975" lvl="0" indent="-180975">
              <a:spcBef>
                <a:spcPts val="300"/>
              </a:spcBef>
              <a:spcAft>
                <a:spcPts val="600"/>
              </a:spcAft>
              <a:buClr>
                <a:srgbClr val="FF9900"/>
              </a:buClr>
              <a:buSzPct val="100000"/>
              <a:buFont typeface="Arial" charset="0"/>
              <a:buChar char="►"/>
              <a:defRPr/>
            </a:pPr>
            <a:r>
              <a:rPr lang="en-AU" sz="1100" dirty="0" smtClean="0">
                <a:latin typeface="Arial" panose="020B0604020202020204" pitchFamily="34" charset="0"/>
                <a:cs typeface="Arial" panose="020B0604020202020204" pitchFamily="34" charset="0"/>
              </a:rPr>
              <a:t>Although NPS has decreased compared to Q3 results, relatively speaking, an NPS of 19 is still a good result, and is above Q1 &amp; Q2 results. The number of motorists that have used an MTA member in the past 6 months has also dropped back this quarter, so this should be taken into account when interpreting this NPS score.</a:t>
            </a:r>
          </a:p>
          <a:p>
            <a:pPr marL="180975" lvl="0" indent="-180975">
              <a:spcBef>
                <a:spcPts val="300"/>
              </a:spcBef>
              <a:spcAft>
                <a:spcPts val="600"/>
              </a:spcAft>
              <a:buClr>
                <a:srgbClr val="FF9900"/>
              </a:buClr>
              <a:buSzPct val="100000"/>
              <a:buFont typeface="Arial" charset="0"/>
              <a:buChar char="►"/>
              <a:defRPr/>
            </a:pPr>
            <a:r>
              <a:rPr lang="en-AU" sz="1100" dirty="0" smtClean="0">
                <a:latin typeface="Arial" panose="020B0604020202020204" pitchFamily="34" charset="0"/>
                <a:cs typeface="Arial" panose="020B0604020202020204" pitchFamily="34" charset="0"/>
              </a:rPr>
              <a:t>For those customers that have used an MTA member knowingly in the past 6 months, preference has remained reasonably consistent with Q3 results, with most preferring to use MTA members.</a:t>
            </a:r>
            <a:endParaRPr lang="en-AU" sz="1100" dirty="0">
              <a:solidFill>
                <a:srgbClr val="FF0000"/>
              </a:solidFill>
              <a:latin typeface="Arial" panose="020B0604020202020204" pitchFamily="34" charset="0"/>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890976558"/>
              </p:ext>
            </p:extLst>
          </p:nvPr>
        </p:nvGraphicFramePr>
        <p:xfrm>
          <a:off x="4572002" y="3356992"/>
          <a:ext cx="3866915" cy="2316480"/>
        </p:xfrm>
        <a:graphic>
          <a:graphicData uri="http://schemas.openxmlformats.org/drawingml/2006/table">
            <a:tbl>
              <a:tblPr firstRow="1" bandRow="1">
                <a:tableStyleId>{5C22544A-7EE6-4342-B048-85BDC9FD1C3A}</a:tableStyleId>
              </a:tblPr>
              <a:tblGrid>
                <a:gridCol w="1512168">
                  <a:extLst>
                    <a:ext uri="{9D8B030D-6E8A-4147-A177-3AD203B41FA5}">
                      <a16:colId xmlns="" xmlns:a16="http://schemas.microsoft.com/office/drawing/2014/main" val="20000"/>
                    </a:ext>
                  </a:extLst>
                </a:gridCol>
                <a:gridCol w="835552">
                  <a:extLst>
                    <a:ext uri="{9D8B030D-6E8A-4147-A177-3AD203B41FA5}">
                      <a16:colId xmlns="" xmlns:a16="http://schemas.microsoft.com/office/drawing/2014/main" val="20001"/>
                    </a:ext>
                  </a:extLst>
                </a:gridCol>
                <a:gridCol w="388582">
                  <a:extLst>
                    <a:ext uri="{9D8B030D-6E8A-4147-A177-3AD203B41FA5}">
                      <a16:colId xmlns="" xmlns:a16="http://schemas.microsoft.com/office/drawing/2014/main" val="20002"/>
                    </a:ext>
                  </a:extLst>
                </a:gridCol>
                <a:gridCol w="360040">
                  <a:extLst>
                    <a:ext uri="{9D8B030D-6E8A-4147-A177-3AD203B41FA5}">
                      <a16:colId xmlns="" xmlns:a16="http://schemas.microsoft.com/office/drawing/2014/main" val="3031438946"/>
                    </a:ext>
                  </a:extLst>
                </a:gridCol>
                <a:gridCol w="406718"/>
                <a:gridCol w="363855"/>
              </a:tblGrid>
              <a:tr h="196455">
                <a:tc>
                  <a:txBody>
                    <a:bodyPr/>
                    <a:lstStyle/>
                    <a:p>
                      <a:endParaRPr lang="en-NZ" sz="1000" dirty="0"/>
                    </a:p>
                  </a:txBody>
                  <a:tcPr/>
                </a:tc>
                <a:tc>
                  <a:txBody>
                    <a:bodyPr/>
                    <a:lstStyle/>
                    <a:p>
                      <a:pPr algn="ctr"/>
                      <a:r>
                        <a:rPr lang="en-NZ" sz="1000" dirty="0"/>
                        <a:t>Benchmark</a:t>
                      </a:r>
                    </a:p>
                    <a:p>
                      <a:pPr algn="ctr"/>
                      <a:r>
                        <a:rPr lang="en-NZ" sz="1000" dirty="0"/>
                        <a:t>%</a:t>
                      </a:r>
                    </a:p>
                  </a:txBody>
                  <a:tcPr/>
                </a:tc>
                <a:tc>
                  <a:txBody>
                    <a:bodyPr/>
                    <a:lstStyle/>
                    <a:p>
                      <a:pPr algn="ctr"/>
                      <a:r>
                        <a:rPr lang="en-NZ" sz="1000" dirty="0" smtClean="0"/>
                        <a:t>Q1</a:t>
                      </a:r>
                      <a:endParaRPr lang="en-NZ" sz="1000" dirty="0"/>
                    </a:p>
                    <a:p>
                      <a:pPr algn="ctr"/>
                      <a:r>
                        <a:rPr lang="en-NZ" sz="1000" dirty="0"/>
                        <a:t>%</a:t>
                      </a:r>
                      <a:endParaRPr lang="en-NZ" sz="1000" dirty="0">
                        <a:solidFill>
                          <a:schemeClr val="tx1"/>
                        </a:solidFill>
                      </a:endParaRPr>
                    </a:p>
                  </a:txBody>
                  <a:tcPr/>
                </a:tc>
                <a:tc>
                  <a:txBody>
                    <a:bodyPr/>
                    <a:lstStyle/>
                    <a:p>
                      <a:pPr algn="ctr"/>
                      <a:r>
                        <a:rPr lang="en-NZ" sz="1000" dirty="0" smtClean="0"/>
                        <a:t>Q2</a:t>
                      </a:r>
                      <a:endParaRPr lang="en-NZ" sz="1000" dirty="0"/>
                    </a:p>
                    <a:p>
                      <a:pPr algn="ctr"/>
                      <a:r>
                        <a:rPr lang="en-NZ" sz="1000" dirty="0"/>
                        <a:t>%</a:t>
                      </a:r>
                      <a:endParaRPr lang="en-NZ" sz="1000" dirty="0">
                        <a:solidFill>
                          <a:schemeClr val="tx1"/>
                        </a:solidFill>
                      </a:endParaRPr>
                    </a:p>
                  </a:txBody>
                  <a:tcPr/>
                </a:tc>
                <a:tc>
                  <a:txBody>
                    <a:bodyPr/>
                    <a:lstStyle/>
                    <a:p>
                      <a:pPr algn="ctr"/>
                      <a:r>
                        <a:rPr lang="en-NZ" sz="1000" dirty="0" smtClean="0"/>
                        <a:t>Q3</a:t>
                      </a:r>
                    </a:p>
                    <a:p>
                      <a:pPr algn="ctr"/>
                      <a:r>
                        <a:rPr lang="en-NZ" sz="1000" dirty="0" smtClean="0"/>
                        <a:t>%</a:t>
                      </a:r>
                      <a:endParaRPr lang="en-NZ" sz="1000" dirty="0">
                        <a:solidFill>
                          <a:schemeClr val="tx1"/>
                        </a:solidFill>
                      </a:endParaRPr>
                    </a:p>
                  </a:txBody>
                  <a:tcPr/>
                </a:tc>
                <a:tc>
                  <a:txBody>
                    <a:bodyPr/>
                    <a:lstStyle/>
                    <a:p>
                      <a:pPr algn="ctr"/>
                      <a:r>
                        <a:rPr lang="en-NZ" sz="1000" dirty="0" smtClean="0"/>
                        <a:t>Q4</a:t>
                      </a:r>
                    </a:p>
                    <a:p>
                      <a:pPr algn="ctr"/>
                      <a:r>
                        <a:rPr lang="en-NZ" sz="1000" dirty="0" smtClean="0"/>
                        <a:t>%</a:t>
                      </a:r>
                      <a:endParaRPr lang="en-NZ" sz="1000" dirty="0">
                        <a:solidFill>
                          <a:schemeClr val="bg1"/>
                        </a:solidFill>
                      </a:endParaRPr>
                    </a:p>
                  </a:txBody>
                  <a:tcPr/>
                </a:tc>
                <a:extLst>
                  <a:ext uri="{0D108BD9-81ED-4DB2-BD59-A6C34878D82A}">
                    <a16:rowId xmlns="" xmlns:a16="http://schemas.microsoft.com/office/drawing/2014/main" val="10000"/>
                  </a:ext>
                </a:extLst>
              </a:tr>
              <a:tr h="196455">
                <a:tc>
                  <a:txBody>
                    <a:bodyPr/>
                    <a:lstStyle/>
                    <a:p>
                      <a:r>
                        <a:rPr lang="en-NZ" sz="1000" dirty="0"/>
                        <a:t>Prefer</a:t>
                      </a:r>
                      <a:r>
                        <a:rPr lang="en-NZ" sz="1000" baseline="0" dirty="0"/>
                        <a:t> to use MTA</a:t>
                      </a:r>
                      <a:endParaRPr lang="en-NZ" sz="1000" dirty="0"/>
                    </a:p>
                  </a:txBody>
                  <a:tcPr/>
                </a:tc>
                <a:tc>
                  <a:txBody>
                    <a:bodyPr/>
                    <a:lstStyle/>
                    <a:p>
                      <a:pPr algn="ctr"/>
                      <a:r>
                        <a:rPr lang="en-NZ" sz="1000" dirty="0"/>
                        <a:t>90</a:t>
                      </a:r>
                    </a:p>
                  </a:txBody>
                  <a:tcPr/>
                </a:tc>
                <a:tc>
                  <a:txBody>
                    <a:bodyPr/>
                    <a:lstStyle/>
                    <a:p>
                      <a:pPr algn="ctr"/>
                      <a:r>
                        <a:rPr lang="en-NZ" sz="1000" dirty="0"/>
                        <a:t>79</a:t>
                      </a:r>
                    </a:p>
                  </a:txBody>
                  <a:tcPr/>
                </a:tc>
                <a:tc>
                  <a:txBody>
                    <a:bodyPr/>
                    <a:lstStyle/>
                    <a:p>
                      <a:pPr algn="ctr"/>
                      <a:r>
                        <a:rPr lang="en-NZ" sz="1000" dirty="0"/>
                        <a:t>73</a:t>
                      </a:r>
                    </a:p>
                  </a:txBody>
                  <a:tcPr/>
                </a:tc>
                <a:tc>
                  <a:txBody>
                    <a:bodyPr/>
                    <a:lstStyle/>
                    <a:p>
                      <a:pPr algn="ctr"/>
                      <a:r>
                        <a:rPr lang="en-NZ" sz="1000" dirty="0" smtClean="0"/>
                        <a:t>81</a:t>
                      </a:r>
                      <a:endParaRPr lang="en-NZ" sz="1000" dirty="0"/>
                    </a:p>
                  </a:txBody>
                  <a:tcPr/>
                </a:tc>
                <a:tc>
                  <a:txBody>
                    <a:bodyPr/>
                    <a:lstStyle/>
                    <a:p>
                      <a:pPr algn="ctr"/>
                      <a:r>
                        <a:rPr lang="en-NZ" sz="1000" dirty="0" smtClean="0"/>
                        <a:t>81</a:t>
                      </a:r>
                      <a:endParaRPr lang="en-NZ" sz="1000" dirty="0"/>
                    </a:p>
                  </a:txBody>
                  <a:tcPr/>
                </a:tc>
                <a:extLst>
                  <a:ext uri="{0D108BD9-81ED-4DB2-BD59-A6C34878D82A}">
                    <a16:rowId xmlns="" xmlns:a16="http://schemas.microsoft.com/office/drawing/2014/main" val="10001"/>
                  </a:ext>
                </a:extLst>
              </a:tr>
              <a:tr h="196455">
                <a:tc>
                  <a:txBody>
                    <a:bodyPr/>
                    <a:lstStyle/>
                    <a:p>
                      <a:r>
                        <a:rPr lang="en-NZ" sz="1000" dirty="0"/>
                        <a:t>Total consider MTA</a:t>
                      </a:r>
                    </a:p>
                  </a:txBody>
                  <a:tcPr/>
                </a:tc>
                <a:tc>
                  <a:txBody>
                    <a:bodyPr/>
                    <a:lstStyle/>
                    <a:p>
                      <a:pPr algn="ctr"/>
                      <a:r>
                        <a:rPr lang="en-NZ" sz="1000" dirty="0"/>
                        <a:t>98</a:t>
                      </a:r>
                    </a:p>
                  </a:txBody>
                  <a:tcPr/>
                </a:tc>
                <a:tc>
                  <a:txBody>
                    <a:bodyPr/>
                    <a:lstStyle/>
                    <a:p>
                      <a:pPr algn="ctr"/>
                      <a:r>
                        <a:rPr lang="en-NZ" sz="1000" dirty="0"/>
                        <a:t>95</a:t>
                      </a:r>
                    </a:p>
                  </a:txBody>
                  <a:tcPr/>
                </a:tc>
                <a:tc>
                  <a:txBody>
                    <a:bodyPr/>
                    <a:lstStyle/>
                    <a:p>
                      <a:pPr algn="ctr"/>
                      <a:r>
                        <a:rPr lang="en-NZ" sz="1000" dirty="0"/>
                        <a:t>94</a:t>
                      </a:r>
                    </a:p>
                  </a:txBody>
                  <a:tcPr/>
                </a:tc>
                <a:tc>
                  <a:txBody>
                    <a:bodyPr/>
                    <a:lstStyle/>
                    <a:p>
                      <a:pPr algn="ctr"/>
                      <a:r>
                        <a:rPr lang="en-NZ" sz="1000" dirty="0" smtClean="0"/>
                        <a:t>97</a:t>
                      </a:r>
                      <a:endParaRPr lang="en-NZ" sz="1000" dirty="0"/>
                    </a:p>
                  </a:txBody>
                  <a:tcPr/>
                </a:tc>
                <a:tc>
                  <a:txBody>
                    <a:bodyPr/>
                    <a:lstStyle/>
                    <a:p>
                      <a:pPr algn="ctr"/>
                      <a:r>
                        <a:rPr lang="en-NZ" sz="1000" dirty="0" smtClean="0"/>
                        <a:t>95</a:t>
                      </a:r>
                      <a:endParaRPr lang="en-NZ" sz="1000" dirty="0"/>
                    </a:p>
                  </a:txBody>
                  <a:tcPr/>
                </a:tc>
                <a:extLst>
                  <a:ext uri="{0D108BD9-81ED-4DB2-BD59-A6C34878D82A}">
                    <a16:rowId xmlns="" xmlns:a16="http://schemas.microsoft.com/office/drawing/2014/main" val="10002"/>
                  </a:ext>
                </a:extLst>
              </a:tr>
              <a:tr h="196455">
                <a:tc>
                  <a:txBody>
                    <a:bodyPr/>
                    <a:lstStyle/>
                    <a:p>
                      <a:r>
                        <a:rPr lang="en-NZ" sz="1000" dirty="0"/>
                        <a:t>Don’t know much about MTA</a:t>
                      </a:r>
                    </a:p>
                  </a:txBody>
                  <a:tcPr/>
                </a:tc>
                <a:tc>
                  <a:txBody>
                    <a:bodyPr/>
                    <a:lstStyle/>
                    <a:p>
                      <a:pPr algn="ctr"/>
                      <a:r>
                        <a:rPr lang="en-NZ" sz="1000" dirty="0"/>
                        <a:t>1</a:t>
                      </a:r>
                    </a:p>
                  </a:txBody>
                  <a:tcPr/>
                </a:tc>
                <a:tc>
                  <a:txBody>
                    <a:bodyPr/>
                    <a:lstStyle/>
                    <a:p>
                      <a:pPr algn="ctr"/>
                      <a:r>
                        <a:rPr lang="en-NZ" sz="1000" dirty="0"/>
                        <a:t>4</a:t>
                      </a:r>
                    </a:p>
                  </a:txBody>
                  <a:tcPr/>
                </a:tc>
                <a:tc>
                  <a:txBody>
                    <a:bodyPr/>
                    <a:lstStyle/>
                    <a:p>
                      <a:pPr algn="ctr"/>
                      <a:r>
                        <a:rPr lang="en-NZ" sz="1000" dirty="0"/>
                        <a:t>1</a:t>
                      </a:r>
                    </a:p>
                  </a:txBody>
                  <a:tcPr/>
                </a:tc>
                <a:tc>
                  <a:txBody>
                    <a:bodyPr/>
                    <a:lstStyle/>
                    <a:p>
                      <a:pPr algn="ctr"/>
                      <a:r>
                        <a:rPr lang="en-NZ" sz="1000" dirty="0" smtClean="0"/>
                        <a:t>2</a:t>
                      </a:r>
                      <a:endParaRPr lang="en-NZ" sz="1000" dirty="0"/>
                    </a:p>
                  </a:txBody>
                  <a:tcPr/>
                </a:tc>
                <a:tc>
                  <a:txBody>
                    <a:bodyPr/>
                    <a:lstStyle/>
                    <a:p>
                      <a:pPr algn="ctr"/>
                      <a:r>
                        <a:rPr lang="en-NZ" sz="1000" dirty="0" smtClean="0"/>
                        <a:t>4</a:t>
                      </a:r>
                      <a:endParaRPr lang="en-NZ" sz="1000" dirty="0"/>
                    </a:p>
                  </a:txBody>
                  <a:tcPr/>
                </a:tc>
                <a:extLst>
                  <a:ext uri="{0D108BD9-81ED-4DB2-BD59-A6C34878D82A}">
                    <a16:rowId xmlns="" xmlns:a16="http://schemas.microsoft.com/office/drawing/2014/main" val="10003"/>
                  </a:ext>
                </a:extLst>
              </a:tr>
              <a:tr h="196455">
                <a:tc>
                  <a:txBody>
                    <a:bodyPr/>
                    <a:lstStyle/>
                    <a:p>
                      <a:r>
                        <a:rPr lang="en-NZ" sz="1000" dirty="0"/>
                        <a:t>Would not use MTA</a:t>
                      </a:r>
                    </a:p>
                  </a:txBody>
                  <a:tcPr/>
                </a:tc>
                <a:tc>
                  <a:txBody>
                    <a:bodyPr/>
                    <a:lstStyle/>
                    <a:p>
                      <a:pPr algn="ctr"/>
                      <a:r>
                        <a:rPr lang="en-NZ" sz="1000" dirty="0"/>
                        <a:t>1</a:t>
                      </a:r>
                    </a:p>
                  </a:txBody>
                  <a:tcPr/>
                </a:tc>
                <a:tc>
                  <a:txBody>
                    <a:bodyPr/>
                    <a:lstStyle/>
                    <a:p>
                      <a:pPr algn="ctr"/>
                      <a:r>
                        <a:rPr lang="en-NZ" sz="1000" dirty="0"/>
                        <a:t>1</a:t>
                      </a:r>
                    </a:p>
                  </a:txBody>
                  <a:tcPr/>
                </a:tc>
                <a:tc>
                  <a:txBody>
                    <a:bodyPr/>
                    <a:lstStyle/>
                    <a:p>
                      <a:pPr algn="ctr"/>
                      <a:r>
                        <a:rPr lang="en-NZ" sz="1000" dirty="0"/>
                        <a:t>4</a:t>
                      </a:r>
                    </a:p>
                  </a:txBody>
                  <a:tcPr/>
                </a:tc>
                <a:tc>
                  <a:txBody>
                    <a:bodyPr/>
                    <a:lstStyle/>
                    <a:p>
                      <a:pPr algn="ctr"/>
                      <a:r>
                        <a:rPr lang="en-NZ" sz="1000" dirty="0" smtClean="0"/>
                        <a:t>1</a:t>
                      </a:r>
                      <a:endParaRPr lang="en-NZ" sz="1000" dirty="0"/>
                    </a:p>
                  </a:txBody>
                  <a:tcPr/>
                </a:tc>
                <a:tc>
                  <a:txBody>
                    <a:bodyPr/>
                    <a:lstStyle/>
                    <a:p>
                      <a:pPr algn="ctr"/>
                      <a:r>
                        <a:rPr lang="en-NZ" sz="1000" dirty="0" smtClean="0"/>
                        <a:t>1</a:t>
                      </a:r>
                      <a:endParaRPr lang="en-NZ" sz="1000" dirty="0"/>
                    </a:p>
                  </a:txBody>
                  <a:tcPr/>
                </a:tc>
                <a:extLst>
                  <a:ext uri="{0D108BD9-81ED-4DB2-BD59-A6C34878D82A}">
                    <a16:rowId xmlns="" xmlns:a16="http://schemas.microsoft.com/office/drawing/2014/main" val="10004"/>
                  </a:ext>
                </a:extLst>
              </a:tr>
              <a:tr h="196455">
                <a:tc>
                  <a:txBody>
                    <a:bodyPr/>
                    <a:lstStyle/>
                    <a:p>
                      <a:endParaRPr lang="en-NZ" sz="1000" dirty="0"/>
                    </a:p>
                  </a:txBody>
                  <a:tcPr/>
                </a:tc>
                <a:tc>
                  <a:txBody>
                    <a:bodyPr/>
                    <a:lstStyle/>
                    <a:p>
                      <a:pPr algn="ctr"/>
                      <a:endParaRPr lang="en-NZ" sz="1000" dirty="0"/>
                    </a:p>
                  </a:txBody>
                  <a:tcPr anchor="ctr"/>
                </a:tc>
                <a:tc>
                  <a:txBody>
                    <a:bodyPr/>
                    <a:lstStyle/>
                    <a:p>
                      <a:pPr algn="ctr"/>
                      <a:endParaRPr lang="en-NZ" sz="1000" dirty="0"/>
                    </a:p>
                  </a:txBody>
                  <a:tcPr anchor="ctr"/>
                </a:tc>
                <a:tc>
                  <a:txBody>
                    <a:bodyPr/>
                    <a:lstStyle/>
                    <a:p>
                      <a:pPr algn="ctr"/>
                      <a:endParaRPr lang="en-NZ" sz="1000" dirty="0"/>
                    </a:p>
                  </a:txBody>
                  <a:tcPr anchor="ctr"/>
                </a:tc>
                <a:tc>
                  <a:txBody>
                    <a:bodyPr/>
                    <a:lstStyle/>
                    <a:p>
                      <a:pPr algn="ctr"/>
                      <a:endParaRPr lang="en-NZ" sz="1000" dirty="0"/>
                    </a:p>
                  </a:txBody>
                  <a:tcPr anchor="ctr"/>
                </a:tc>
                <a:tc>
                  <a:txBody>
                    <a:bodyPr/>
                    <a:lstStyle/>
                    <a:p>
                      <a:pPr algn="ctr"/>
                      <a:endParaRPr lang="en-NZ" sz="1000" dirty="0"/>
                    </a:p>
                  </a:txBody>
                  <a:tcPr anchor="ctr"/>
                </a:tc>
                <a:extLst>
                  <a:ext uri="{0D108BD9-81ED-4DB2-BD59-A6C34878D82A}">
                    <a16:rowId xmlns="" xmlns:a16="http://schemas.microsoft.com/office/drawing/2014/main" val="10005"/>
                  </a:ext>
                </a:extLst>
              </a:tr>
              <a:tr h="196455">
                <a:tc>
                  <a:txBody>
                    <a:bodyPr/>
                    <a:lstStyle/>
                    <a:p>
                      <a:r>
                        <a:rPr lang="en-NZ" sz="1000" b="0" dirty="0"/>
                        <a:t>Base (knowingly used a member in the last 6 months)</a:t>
                      </a:r>
                    </a:p>
                  </a:txBody>
                  <a:tcP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u="none" strike="noStrike" dirty="0"/>
                        <a:t>89</a:t>
                      </a:r>
                      <a:endParaRPr lang="en-US" sz="1000" b="0" i="0" u="none" strike="noStrike" dirty="0">
                        <a:solidFill>
                          <a:srgbClr val="000000"/>
                        </a:solidFill>
                        <a:latin typeface="+mn-lt"/>
                      </a:endParaRPr>
                    </a:p>
                  </a:txBody>
                  <a:tcPr anchor="ct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u="none" strike="noStrike" dirty="0"/>
                        <a:t>82</a:t>
                      </a:r>
                      <a:endParaRPr lang="en-US" sz="1000" b="0" i="0" u="none" strike="noStrike" dirty="0">
                        <a:solidFill>
                          <a:srgbClr val="000000"/>
                        </a:solidFill>
                        <a:latin typeface="+mn-lt"/>
                      </a:endParaRPr>
                    </a:p>
                  </a:txBody>
                  <a:tcPr anchor="ct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u="none" strike="noStrike" dirty="0"/>
                        <a:t>90</a:t>
                      </a:r>
                      <a:endParaRPr lang="en-US" sz="1000" b="0" i="0" u="none" strike="noStrike" dirty="0">
                        <a:solidFill>
                          <a:srgbClr val="000000"/>
                        </a:solidFill>
                        <a:latin typeface="+mn-lt"/>
                      </a:endParaRPr>
                    </a:p>
                  </a:txBody>
                  <a:tcPr anchor="ct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u="none" strike="noStrike" dirty="0" smtClean="0"/>
                        <a:t>100</a:t>
                      </a:r>
                      <a:endParaRPr lang="en-US" sz="1000" b="0" i="0" u="none" strike="noStrike" dirty="0">
                        <a:solidFill>
                          <a:srgbClr val="000000"/>
                        </a:solidFill>
                        <a:latin typeface="+mn-lt"/>
                      </a:endParaRPr>
                    </a:p>
                  </a:txBody>
                  <a:tcPr anchor="ctr">
                    <a:solidFill>
                      <a:schemeClr val="accent4">
                        <a:lumMod val="60000"/>
                        <a:lumOff val="4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00" b="0" i="0" u="none" strike="noStrike" dirty="0" smtClean="0">
                          <a:solidFill>
                            <a:srgbClr val="000000"/>
                          </a:solidFill>
                          <a:latin typeface="+mn-lt"/>
                        </a:rPr>
                        <a:t>74</a:t>
                      </a:r>
                      <a:endParaRPr lang="en-US" sz="1000" b="0" i="0" u="none" strike="noStrike" dirty="0">
                        <a:solidFill>
                          <a:srgbClr val="000000"/>
                        </a:solidFill>
                        <a:latin typeface="+mn-lt"/>
                      </a:endParaRPr>
                    </a:p>
                  </a:txBody>
                  <a:tcPr anchor="ctr">
                    <a:solidFill>
                      <a:schemeClr val="accent4">
                        <a:lumMod val="60000"/>
                        <a:lumOff val="40000"/>
                      </a:schemeClr>
                    </a:solidFill>
                  </a:tcPr>
                </a:tc>
                <a:extLst>
                  <a:ext uri="{0D108BD9-81ED-4DB2-BD59-A6C34878D82A}">
                    <a16:rowId xmlns="" xmlns:a16="http://schemas.microsoft.com/office/drawing/2014/main" val="10006"/>
                  </a:ext>
                </a:extLst>
              </a:tr>
            </a:tbl>
          </a:graphicData>
        </a:graphic>
      </p:graphicFrame>
      <p:sp>
        <p:nvSpPr>
          <p:cNvPr id="12" name="TextBox 11"/>
          <p:cNvSpPr txBox="1">
            <a:spLocks noChangeArrowheads="1"/>
          </p:cNvSpPr>
          <p:nvPr/>
        </p:nvSpPr>
        <p:spPr bwMode="auto">
          <a:xfrm>
            <a:off x="4427984" y="2607295"/>
            <a:ext cx="3816424" cy="461665"/>
          </a:xfrm>
          <a:prstGeom prst="rect">
            <a:avLst/>
          </a:prstGeom>
          <a:noFill/>
          <a:ln w="9525">
            <a:noFill/>
            <a:miter lim="800000"/>
            <a:headEnd/>
            <a:tailEnd/>
          </a:ln>
        </p:spPr>
        <p:txBody>
          <a:bodyPr wrap="square">
            <a:spAutoFit/>
          </a:bodyPr>
          <a:lstStyle/>
          <a:p>
            <a:pPr algn="ctr" eaLnBrk="0" hangingPunct="0"/>
            <a:r>
              <a:rPr lang="en-NZ" sz="1200" b="1" u="sng" dirty="0">
                <a:latin typeface="+mj-lt"/>
              </a:rPr>
              <a:t>Customers: what is your attitude to using an MTA member?</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a:xfrm>
            <a:off x="503548" y="260648"/>
            <a:ext cx="8136904" cy="428628"/>
          </a:xfrm>
        </p:spPr>
        <p:txBody>
          <a:bodyPr/>
          <a:lstStyle/>
          <a:p>
            <a:r>
              <a:rPr lang="en-NZ" sz="2000" dirty="0"/>
              <a:t>Background and methodology</a:t>
            </a:r>
          </a:p>
        </p:txBody>
      </p:sp>
      <p:sp>
        <p:nvSpPr>
          <p:cNvPr id="21" name="Text Placeholder 9"/>
          <p:cNvSpPr>
            <a:spLocks noGrp="1"/>
          </p:cNvSpPr>
          <p:nvPr>
            <p:ph type="body" sz="quarter" idx="15"/>
          </p:nvPr>
        </p:nvSpPr>
        <p:spPr>
          <a:xfrm>
            <a:off x="395536" y="908720"/>
            <a:ext cx="5544616" cy="5616624"/>
          </a:xfrm>
        </p:spPr>
        <p:txBody>
          <a:bodyPr/>
          <a:lstStyle/>
          <a:p>
            <a:pPr marL="252000" indent="-252000">
              <a:spcBef>
                <a:spcPts val="0"/>
              </a:spcBef>
              <a:spcAft>
                <a:spcPts val="1400"/>
              </a:spcAft>
            </a:pPr>
            <a:r>
              <a:rPr lang="en-NZ" sz="1400" dirty="0" smtClean="0">
                <a:latin typeface="Arial" charset="0"/>
                <a:cs typeface="Arial" charset="0"/>
              </a:rPr>
              <a:t>Two </a:t>
            </a:r>
            <a:r>
              <a:rPr lang="en-NZ" sz="1400" dirty="0">
                <a:latin typeface="Arial" charset="0"/>
                <a:cs typeface="Arial" charset="0"/>
              </a:rPr>
              <a:t>new creative ads launched </a:t>
            </a:r>
            <a:r>
              <a:rPr lang="en-NZ" sz="1400" b="1" dirty="0">
                <a:latin typeface="Arial" charset="0"/>
                <a:cs typeface="Arial" charset="0"/>
              </a:rPr>
              <a:t>first quarter of 2015 (Jul-Sep</a:t>
            </a:r>
            <a:r>
              <a:rPr lang="en-NZ" sz="1400" b="1" dirty="0" smtClean="0">
                <a:latin typeface="Arial" charset="0"/>
                <a:cs typeface="Arial" charset="0"/>
              </a:rPr>
              <a:t>).</a:t>
            </a:r>
            <a:endParaRPr lang="en-NZ" sz="1400" b="1" dirty="0">
              <a:latin typeface="Arial" charset="0"/>
              <a:cs typeface="Arial" charset="0"/>
            </a:endParaRPr>
          </a:p>
          <a:p>
            <a:pPr marL="252000" indent="-252000">
              <a:spcBef>
                <a:spcPts val="0"/>
              </a:spcBef>
              <a:spcAft>
                <a:spcPts val="1400"/>
              </a:spcAft>
            </a:pPr>
            <a:r>
              <a:rPr lang="en-NZ" sz="1400" dirty="0">
                <a:latin typeface="Arial" charset="0"/>
                <a:cs typeface="Arial" charset="0"/>
              </a:rPr>
              <a:t>Part </a:t>
            </a:r>
            <a:r>
              <a:rPr lang="en-NZ" sz="1400" dirty="0" smtClean="0">
                <a:latin typeface="Arial" charset="0"/>
                <a:cs typeface="Arial" charset="0"/>
              </a:rPr>
              <a:t>of </a:t>
            </a:r>
            <a:r>
              <a:rPr lang="en-NZ" sz="1400" dirty="0">
                <a:latin typeface="Arial" charset="0"/>
                <a:cs typeface="Arial" charset="0"/>
              </a:rPr>
              <a:t>strategy to refresh the brand and broaden </a:t>
            </a:r>
            <a:r>
              <a:rPr lang="en-NZ" sz="1400" dirty="0" smtClean="0">
                <a:latin typeface="Arial" charset="0"/>
                <a:cs typeface="Arial" charset="0"/>
              </a:rPr>
              <a:t>appeal</a:t>
            </a:r>
            <a:endParaRPr lang="en-NZ" sz="1400" dirty="0">
              <a:latin typeface="Arial" charset="0"/>
              <a:cs typeface="Arial" charset="0"/>
            </a:endParaRPr>
          </a:p>
          <a:p>
            <a:pPr marL="252000" indent="-252000">
              <a:spcBef>
                <a:spcPts val="0"/>
              </a:spcBef>
              <a:spcAft>
                <a:spcPts val="1400"/>
              </a:spcAft>
            </a:pPr>
            <a:r>
              <a:rPr lang="en-NZ" sz="1400" dirty="0">
                <a:latin typeface="Arial" charset="0"/>
                <a:cs typeface="Arial" charset="0"/>
              </a:rPr>
              <a:t>“Astronaut” and “Gift Card” – featuring a young family and the executional style conveying a warmer </a:t>
            </a:r>
            <a:r>
              <a:rPr lang="en-NZ" sz="1400" dirty="0" smtClean="0">
                <a:latin typeface="Arial" charset="0"/>
                <a:cs typeface="Arial" charset="0"/>
              </a:rPr>
              <a:t>personality</a:t>
            </a:r>
            <a:endParaRPr lang="en-NZ" sz="1400" dirty="0">
              <a:latin typeface="Arial" charset="0"/>
              <a:cs typeface="Arial" charset="0"/>
            </a:endParaRPr>
          </a:p>
          <a:p>
            <a:pPr marL="252000" indent="-252000">
              <a:spcBef>
                <a:spcPts val="0"/>
              </a:spcBef>
              <a:spcAft>
                <a:spcPts val="1400"/>
              </a:spcAft>
            </a:pPr>
            <a:r>
              <a:rPr lang="en-NZ" sz="1400" dirty="0">
                <a:latin typeface="Arial" charset="0"/>
                <a:cs typeface="Arial" charset="0"/>
              </a:rPr>
              <a:t>MTA strategy a long term one that will take time to evolve </a:t>
            </a:r>
          </a:p>
          <a:p>
            <a:pPr marL="252000" indent="-252000">
              <a:spcBef>
                <a:spcPts val="0"/>
              </a:spcBef>
              <a:spcAft>
                <a:spcPts val="1400"/>
              </a:spcAft>
            </a:pPr>
            <a:r>
              <a:rPr lang="en-NZ" sz="1400" dirty="0">
                <a:latin typeface="Arial" charset="0"/>
                <a:cs typeface="Arial" charset="0"/>
              </a:rPr>
              <a:t>Benchmark of public knowledge and brand </a:t>
            </a:r>
            <a:r>
              <a:rPr lang="en-NZ" sz="1400" dirty="0" smtClean="0">
                <a:latin typeface="Arial" charset="0"/>
                <a:cs typeface="Arial" charset="0"/>
              </a:rPr>
              <a:t>perceptions in June</a:t>
            </a:r>
          </a:p>
          <a:p>
            <a:pPr marL="252000" indent="-252000">
              <a:spcBef>
                <a:spcPts val="0"/>
              </a:spcBef>
              <a:spcAft>
                <a:spcPts val="1400"/>
              </a:spcAft>
            </a:pPr>
            <a:r>
              <a:rPr lang="en-NZ" sz="1400" dirty="0" smtClean="0">
                <a:latin typeface="Arial" charset="0"/>
                <a:cs typeface="Arial" charset="0"/>
              </a:rPr>
              <a:t>Four waves of data collection – July-Sept (Q1), Oct-Dec (Q2), Jan-Mar (Q3), Apr-Jun (Q4)</a:t>
            </a:r>
          </a:p>
          <a:p>
            <a:pPr marL="252000" indent="-252000">
              <a:spcBef>
                <a:spcPts val="0"/>
              </a:spcBef>
              <a:spcAft>
                <a:spcPts val="1400"/>
              </a:spcAft>
            </a:pPr>
            <a:r>
              <a:rPr lang="en-NZ" sz="1400" dirty="0" smtClean="0">
                <a:latin typeface="Arial" charset="0"/>
                <a:cs typeface="Arial" charset="0"/>
              </a:rPr>
              <a:t>Method</a:t>
            </a:r>
            <a:r>
              <a:rPr lang="en-NZ" sz="1400" dirty="0">
                <a:latin typeface="Arial" charset="0"/>
                <a:cs typeface="Arial" charset="0"/>
              </a:rPr>
              <a:t>: Online survey with TVCs </a:t>
            </a:r>
            <a:r>
              <a:rPr lang="en-NZ" sz="1400" dirty="0" smtClean="0">
                <a:latin typeface="Arial" charset="0"/>
                <a:cs typeface="Arial" charset="0"/>
              </a:rPr>
              <a:t>shown</a:t>
            </a:r>
            <a:endParaRPr lang="en-NZ" sz="1400" dirty="0">
              <a:latin typeface="Arial" charset="0"/>
              <a:cs typeface="Arial" charset="0"/>
            </a:endParaRPr>
          </a:p>
          <a:p>
            <a:pPr marL="252000" indent="-252000">
              <a:spcBef>
                <a:spcPts val="0"/>
              </a:spcBef>
              <a:spcAft>
                <a:spcPts val="1400"/>
              </a:spcAft>
            </a:pPr>
            <a:r>
              <a:rPr lang="en-NZ" sz="1400" dirty="0">
                <a:latin typeface="Arial" charset="0"/>
                <a:cs typeface="Arial" charset="0"/>
              </a:rPr>
              <a:t>Target audience: car owners and decision makers aged 25-59 who adhere to WOF/licensing requirements and who use a mechanic to service their </a:t>
            </a:r>
            <a:r>
              <a:rPr lang="en-NZ" sz="1400" dirty="0" smtClean="0">
                <a:latin typeface="Arial" charset="0"/>
                <a:cs typeface="Arial" charset="0"/>
              </a:rPr>
              <a:t>vehicle</a:t>
            </a:r>
            <a:endParaRPr lang="en-NZ" sz="1400" dirty="0">
              <a:latin typeface="Arial" charset="0"/>
              <a:cs typeface="Arial" charset="0"/>
            </a:endParaRPr>
          </a:p>
          <a:p>
            <a:pPr marL="252000" indent="-252000">
              <a:spcBef>
                <a:spcPts val="0"/>
              </a:spcBef>
              <a:spcAft>
                <a:spcPts val="1400"/>
              </a:spcAft>
            </a:pPr>
            <a:r>
              <a:rPr lang="en-NZ" sz="1400" dirty="0">
                <a:latin typeface="Arial" charset="0"/>
                <a:cs typeface="Arial" charset="0"/>
              </a:rPr>
              <a:t>Sample size: 400 interviews each quarter spaced out 133 per </a:t>
            </a:r>
            <a:r>
              <a:rPr lang="en-NZ" sz="1400" dirty="0" smtClean="0">
                <a:latin typeface="Arial" charset="0"/>
                <a:cs typeface="Arial" charset="0"/>
              </a:rPr>
              <a:t>month</a:t>
            </a:r>
            <a:endParaRPr lang="en-NZ" sz="1400" dirty="0">
              <a:latin typeface="Arial" charset="0"/>
              <a:cs typeface="Arial" charset="0"/>
            </a:endParaRPr>
          </a:p>
          <a:p>
            <a:pPr marL="252000" indent="-252000">
              <a:spcBef>
                <a:spcPts val="0"/>
              </a:spcBef>
              <a:spcAft>
                <a:spcPts val="1400"/>
              </a:spcAft>
            </a:pPr>
            <a:r>
              <a:rPr lang="en-NZ" sz="1400" dirty="0">
                <a:latin typeface="Arial" charset="0"/>
                <a:cs typeface="Arial" charset="0"/>
              </a:rPr>
              <a:t>Questions related to: Brand image, Experience using MTA members, Knowledge of the benefits provided by members, Use of gift cards, Brand </a:t>
            </a:r>
            <a:r>
              <a:rPr lang="en-NZ" sz="1400" dirty="0" smtClean="0">
                <a:latin typeface="Arial" charset="0"/>
                <a:cs typeface="Arial" charset="0"/>
              </a:rPr>
              <a:t>attitude.</a:t>
            </a:r>
            <a:endParaRPr lang="en-NZ" sz="1400" dirty="0">
              <a:latin typeface="Arial" charset="0"/>
              <a:cs typeface="Arial" charset="0"/>
            </a:endParaRPr>
          </a:p>
        </p:txBody>
      </p:sp>
      <p:sp>
        <p:nvSpPr>
          <p:cNvPr id="3" name="AutoShape 4" descr="data:image/jpeg;base64,/9j/4AAQSkZJRgABAQAAAQABAAD/2wCEAAkGBwgHBgkIBwgKCgkLDRYPDQwMDRsUFRAWIB0iIiAdHx8kKDQsJCYxJx8fLT0tMTU3Ojo6Iys/RD84QzQ5OjcBCgoKDQwNGg8PGjclHyU3Nzc3Nzc3Nzc3Nzc3Nzc3Nzc3Nzc3Nzc3Nzc3Nzc3Nzc3Nzc3Nzc3Nzc3Nzc3Nzc3N//AABEIAI4AtgMBIgACEQEDEQH/xAAcAAACAgMBAQAAAAAAAAAAAAAFBgQHAAIDAQj/xAA/EAACAQMDAgMGAwYEBQUBAAABAgMABBEFEiEGMRNBUQciYXGBkRQyoRUjscHR8EJikuEzQ2NycyVEUoLxFv/EABkBAAMBAQEAAAAAAAAAAAAAAAECAwAEBf/EACYRAAICAgICAgEFAQAAAAAAAAABAhEDEiExE1EEQSJhobHR8VL/2gAMAwEAAhEDEQA/AH62s94ywrit/pJuXtTeRrOjbSjnbz9aKRN5A0oQzajHc3kC6PFd28lxIw8VCe+P6frXC22zoxwTi/8ABkkgRT3XBOBjmvUtomGNyfeoPS9ncw6/cXlxaLZxzQ4WBD7qkbckfOp9lrkGoazFYQ210TBPLunlUbcgMMAg89/0rJX9lPD3X0e/gVJOMHHfHlW37KjblkBNdbrZ+C1uVbdGljkfGAcsdi/18qm2kCnYjF1cxhss5LZ459KOsukxHBVYHl0+KIZchF9WOBXBorPww4uotpO0HxRjPpQX2ehdfv8AUJNYVb0qilfHG4DJPYeXamSw/YepyR6VaizmhSN5Z4IU/dh8qAf1amUJ+ySyYmrX9EUWIcZjfcPVWBqPcWbKPzEfOo+p6Tp2k9Ovq9g13b3PjMqskpxnxCMbc4xxW3T2ttrcUsNyo8eJQd4H5h8vWg3KL5MnCT1T57I8sLLzmorZ86K3C4JBofKuKqpMkyK4z3qDcWiOc4xz2qe9cHFPbBbB1ytvp9nPdtHlYkLMByTj0zSjd9ZyMMWloE9DKc4+g/rTZ1CP/Qr8f9Bv4VV5j5pkwrkmXPUGqXOQ1yUB8oht/wB6Hu0kp3SOzN/mYmunh/CvdnwojHHZWbK7bazbWMcdtZtrukUkh2xxuzeiqSan23T+r3WDDp0+0/4nXYP1rGBOK8o5fdM6lYwLLcJEoLbcb8nz+HwrKNMx9ApLiu4n470GGpWZ/LdQn/7iuq31uRxcRH5OK5aQ+svRp1LJYLZJNqLSBEkATwidxZvLj1qMJrAaetmBfRIp8RXQe98TkNnzqVci0voGhuDFJE3cFgflUJen9JZSq+6CMYWQ/wBaFR+w7ZF0c4bezaIyW97qoWQBmZBIQ+R8D6V0aRIGSM6/qcRIwitHL2/sit16ascbUlnUYxhJmwP1r1umLaRkJurole2ZW939fhWqPszy5iAlqdIkkfQtYa3kk4kBgxux/wBykedCNOa/0e5kn06/WOZwVfMQbIyD5/SiOrS6LpUvhX3UM6Tpz4QkZ3H0GcUEg6m0aSZoYtS1UI596Y2+9RnAyTyQOB9qZQ9MSUt3cop/t/AwwPqWp6cdKFzBNE5LMr+GGHvZJGOe5P3o1oOhRaLC7F98zjBx2UfD1qNa6Mf2jbalNqDXTRKfCbCgEMPgO2KLzS0jQ0ZUuqB17/xCaHyjipt22TUJzVYokyI61yYVIk+VcWphQV1AP/RL7/wNValKszXudHvf/CwqvZbeaNA7wuqnzK8U0Rok616X1K4t0uNkUUDqGV5ZAAQexrb9iabCT+M6hsVYd44P3p/Q0yaxbvd+z62jRSxMdtwPTelCbPpC6m5wij4mrKLl0ByS7IOOlrfu2o3pH/xURg/fFdI9b023BXT+mLUsR+e7fxG/nTFbdDKRmW4+yUQi6LsIuZHkk+ZwKdYmI8qEmbqbW8bbVLa0X0hgGfuf6VzsNQ1mbVbJ77UbiSP8RGGQthTlgOwAFOs2m6VZ3kEcdvE0ZOJMgliTwMeX3r3XLS0tbdPAWNWE8WAB/wBRabxcXYvkfo16mUvbKMHiQfwasqXrce6JRj/Hn9DWUiRWw9qOmQPJCTCJGSEKSVzwP/2kvXEggutkCgeGuJOOA1PU2oWyX6o10NxgbO1vdwCO/wAeKi2/UOnvbTnCr4efcmIUSZ8wP771xZIQl9npfGz5cUtqbAsegWrada3dwzoZoxjwsd/U5rknTFzJEz21wHC4z7uMZ7ef8K53OrudPglaWDwoX/dQRja21u4784+QouNZuE0uGcRiO2K7pPHIVigI5QefB8qk4wbOhfJ+VBWn2eP06tlpc00srs4AYOWwO3l6ef2pI6m1C40+WazttQn2KRmSNyCcjPBp6m13e4gna1bT5IyTL+KIkOAeybcHy86QIdN/bcF5cG5yd+dzDILNk/386tjxwT29HJk+TnncG+xTupnmGXcuR/ibhvv51rZaxqFgyCzvbmIKeEjlZQcnJ4B88UXs+ktUuLww3KGCJSffJB3DPlRG76RW3jL284BHfxAB+tVc4nMsczvoPWeqAeDf3UyR49x1Y8fDFG16pWUxxQ66JZ3J/chjuH3GKSNR0idNOeVJWJAI2rxz9O9DNB0fUL3U7eKKCSMeKpeWRSqxgHJJJqbxxlyjqh8qeNKMopotewl1O/lkRbt8ohIBxyfLy9cVAF7q7W0lwJHMauEztU+8ewposLW3s7hVtpEnlIOWHGBx5j5UralG1tf3LD3vDm3bOwIU9v5UNKQ0s0JzesVRwn1PWIZnik/PHwwEYOM9uRWR6jqzhmcJGijJMiYz8vWg3VGoXE+oDUbWWaKMR7cBsbcZ7+v19KhaBq11q13LbXlwGgWPdlUUt3A9Pj6UNf1JSzJ8KCscZYoNStIrme7lhdEJaMYaN8fDjB+eaSbi+he7lSTc0aElS3Y+mRTJPpF1bQytaM0oZf8AhSnbkfNeDSVcu1tcyxXcXguMqR3GD+tVTTOWUGuw9Y6ld2iG1uroJZytG5gXLBQrqcr6duw4PNWxZLDJbpJFhkdQysOxB7VQ6sApMhcqwJye5+VWB0Lqt9LZWem28ZlmUtGG2EquF3ckcDjir4J1wyWWLH8DFc5kJRgJXTIxlTyKgXtp1JFaTTxRhjGpPhxj3mx5DPHlSvqSdYsiFE2rIM4/Eqm34GuiU4okoNjJLaxxiDHvCJtzbuTJwRz980K6jvIhZFUREbxE/LgH84pUuNJ12UZu9XtIsjkSagTg/T6VEttItobmN77qPScpyV3k8/PNI8iroKxu+yx7+Peq5HnmsoPd9YdPqFC6gGI77InYfoK9qVlkE/8A+ftwMBnA9Aa1PTdu3d5f9X+1GN1bq1c2kfRVfJzLqbAY6UtScmSbP/cP6V43SNsRzLOSBx72cfL0phU1sXwpNDxx9Dr5ef8A7ZQnUUBt9XufBYvDE+zcx7sO/wCtNXRctyYZ4zayTwEosph94xMR7px6d/0pU6kfGqXVvHkp+IchQM85Iq2/ZxpVxoXSwkv0ZLm7m8Xw3HKJgBQR69z9fhTtJRoEJScrCcW2S1jLKy4GdrDBHNBtWiikicMRg5AXGaYtQdiHZjnjypWuZPDMkkxfwwOGTGV+PPB+uK55PmjriuLB0ejiZrCCI7EikyUCgj1/l+tMb2kn+Tj0BrnoOnlR+OmdmaTmJWXbtX1I9TRV2PP8qrC0jly5fy/EFRxXdu5eBkQkYPc5H1qG1ld+OZ1lQSFixY+v2o03etKd8kvNMDm21ASmYTR+Ie7bR/Suu26kh8C6liIz7uFGaJHtXBwA6kHDeRAGaVofHmuSswWEdjbJbx4OwDnOaW9U0W0ur9ZmUGQnjd2Jpjnm8C2AlfL+Z7UndQzS3EbC3Zh6kelRcuaR2a8cgXrK8TbBYxFHlt2YyMnYH0+38BUTp/VLuzkb8Dez2ryYz4T7d2P7NCJUMJlBXOeM+nNStEiYy+IEwB3z5V0xRx5HbsP3N3qNySbjVNRlz3D3chB+maHyWkTHLrv/AO45/jUxjXJ+aoSIjW0Cj3Y1HyArTYo7DFd3rlQMcyK9r015WCXaDW4OAWOABySTXJTSz19qzWWnR2kJw1zyx/yDuPrS0TN9Y6+0zTmZLaN7uUZGUIVM/PuftSVq3X+tX+5IZVtITxthHOPmeaWbl98hbJ71xojpBHSdTa11eC7uCzqJNzk8k/H9c1en7US+toXhkVoygKlTkH4ivnqi2h9R6joh227iSDzgk5XPw9KnOLfRbHNR7Llv7tYrUsWzgdj3qv8AVutbdWmthZStMnuhiwA7UO1Lrq9u4SkNnDAx/wAe8vj5DilRssxZmJYnJJ8zU4YndyKzzUqiPuke0u6jVY9Xs0mAGPEgwjfY8fwp40TXLDXrZptPkJ2cPG4w6H4iqJo90XqjaV1BbSF8QTHwZRnuDwD9Dg/erNHI0XMwrma3Y1qaAlkTUb+1021a5vZliiXjJ8z5ADzNJGpe0SLldNs5D6SzEL+gz/Gh/tLvpJ9aSzDkwQRLlPIOckn542/2aTjTUPFVyOWg9Q3eramLa+2sHBbI47fCmya1jZNqgCqnsbmSzuormEgPEwYZ8/gfhT1H1lYyRo0qvGxHvDGdpqGTHzaOzFlVVJmupWdlp9pd3MyK52kjcPM9gPqaRLeaa3OYZGU+eKLdRa4dVkWKJSluhzg92PrQk+XxNVxxaXJHLJOXARttWlGBOodfMjg0VhminTdEwYeePL50tA8V3srgwzjn3GOGFUJBuTFcTW8jVxLUQGGsrUmsoGLrKyINzI6jvkqRSL11It/1He6Nj3rPStyfGbiYj7HH0rt0V1dqE2pJa31w9xGQWO9i3CjJ8/hQL2gXEkHWr6tAV9/aSwPDMFAYH5qQPkaNVyZITi27n1r0d68YKGOwELngHyFZ/fzpRjavD2p00q16UvrrS7OYSfiJGjSYodqH1JPkaZJenuhn/GwW/wC7eCZosyXJBLhGPuknkfl+tLZVYmypjx34rCMd6tux0To/TNcgWC4huoHgkLGWYSlHH5Tx68VE1m+6dfSp2EEdtcthtkiliBvb3fQ+6Vo2Tl+LplW178uD5H0NbzlGmdo12oWJUegrnmiCi8dHv11DSrS7XGZYVZh6Njn9c1M3/HikP2eagx0ya1c/8GXK/AMM/wAQacFnXgsfd86xB8MqXqqcT9Rai4PaYqPoMfyoMSK73EpuJ5Z27yu0h+pz/OuDYzzWLLo2X81egU66V7ObzVbaa7sNTs3hjPDEMQw27u4raf2Y67HcrCk9i+5iA3iEcjGeMfECtY2jEdBl8163YfBqszRPZlb3Ol29zeX5WeeXZ4WQoB3BSAe57/YUC646St+nobd4rlnaVS2w8hcMV9PhR5E2jdWJwbsDXufPyrVOTW7d8AVghOCcSW6sxGRwc1tvXyYfeoNlby3DGOBGkbvtUZqcNIvj/wCzl/0UHKjUZuryuiaPfDtbSr8hWVrMfQAttPt7K6uEitI/DiY78BdvH5sgdgM/aqO6ltGTSbS4bUIbxml8NijjJIQAHb3HugZ5704atqtvovSeoaLq2sSX+szoQ6FCFUnjAIHYDJ55P6VWH4O48BZxbS+FIOHCHaQOO/0rdKgvl8HHHFYvYVseOG4PxrwKysVdSp9CMUA1RshUMu9dyggkZxkelFn1ezBHhaFp42jHv7mz8+aFFeK1NYVqyzvZ11PHaWeqsdOtoFaWBc2w2DJ34GDnPb9aXvaDql1+1JbdCI7eeJZSoUEtnPnjPlTP7G1xpepOQCHuFU5Gc4X/AHqZqWl2Go+1PTodTt4prSXTmJjkHu5Uvgn71NZE8mg+lRsAap7N7dore70jVNtrNEkpW4jyQCAcgjv3/wB6X5OhtaEzLFFHJADlbhX91l9cd/pV36/HYW1nGyxMMAQRrEdoGe304pf02ULEw4Vt4IXfkgd/h6mllLJFlNYNFZR28/Sswlm3N4qY2kbVPPftUqTrFWgeLwSryKVUhsjJ4o51O4vtQMm3d4RABP8AfxoZZWENvO00SjM/O3GNuDinhLZEssEpLg5S+z+YQhoNQiYgdnjI/XNK2raNeaUzfjFUAFQCrZD5B7farfuX8O2BPpVddfT77iCMdxknn+/WhCbborkglG0RNB1a4j0p9OOrR2duJ1nWN4t25x55Hy7Ucbq27kZppeq5knJztgssLzjz+g+1IKmisujXcOjx6pL4awS8ohY7yM43YxjGfjVCS3fTLA0qbUdRszNpt9eXsFrKcSi0YeG55J4Yc9u3rSZ1Vrr6kYoV1CW5hQk4dCu0nkjkk1d3T2nRaD0TptkytGxhWW447SOAxz9Tj6UFu0hkcyrBAJD7pkMKkkelRnnUWGGBvmyiVJDjHrXcmmbq7pSe0mudRsUiFiu1yqNjw88cA+Wa5dK9Pw628jzXJjjTGUQe82fj5CrRkmrQHF3QK0TUDpmqQXZTxEVsSR5xvU9xVnaVrXTOrkIuomxnP/LuhgZ+fb9ahXHTGlWUZ8GzVsj80hLH7mq0uYvw9xLAxx4blcH4Un4zY8ouCRb0suloxH7TtDzjIkWsqm2x8Kyt4kJuwnrtw13rF3ctz40hcE+h7VaOiaNNB0Ho99GjPFLEXJA/KxduKqefDxhlOdnGR5jyr6X9jki3Ps10gOFbYJYyMZ/LK4H6YppK1Q2Oejsre+R5rVwllJICCNwgJH3xVe3KNLbp+Kcx3MREUaOm0sgB7k+mAB8PlX2AqqgCqAAPIDFcbmytLpStzbQzA9xJGG/jS48eg2XN5H0fGzHy3AH4mtGI9Rj519gx6Do0R/d6VZIc54t1H8q63FnZJbyEWlvwp48NackU/wCzWwm03paN7ldr3MrTBSMEKQAv3Az9aITQ2qdU6frN20hhgheHbEMtvZgQeeMYzRS5nDZxgYA4oLqMkL28qzkGLgtzjtXjv5Mo/JTSPRjhTx8hDqPUodQtzDa3MmCwPhqvvAf36c0pSoohPhl2mXClnOQ2O/xFb2lzBHL41rMzIp8iSMjsOfga81/UpruwVrCJY7vI3SNjBHn8+K9OT2RJR16IcbK25tvvL+ZX/kaG3t9DY3Ak/eeHKfdyvYjvUt5Wjtw8mA5QBgvkaFXOnXGqhEgeNfD5Yk1ODpmy04jzFJbX9nuVxjHIPcUh9Z6LKzfi4PfCD3xjnHrU/SL6WwkFrd8OOFJ7MPhTDbSRXd5bwMoZJpFU/U1tqfAdVOIvap0No0Gk2/4DUnnvpChaVmGwIcZOMdsHPepsultr/U2n6LakmwR1ViB+WGMD+PA+tWHqkeoT2skNva2bIybExLgjy9KEdB2L2V9cGWVfxXiBHUDO0DJ7/En9Kry5KxHFRg2hg1pgdQWxdXLSKW3LnbtHnn9PqKCvZWkoMbXzA9u4yPvR/XvGUuYQWYd8Yzj+8UjSpKJSsjPlR+Vhgj6VpQjfKEx212Cuvimk6HNbePFcNPiMAkEjz7eWMZBpP6IupYNXTw43aNlKybeyjvk/UU1X1vZ6jOq3NmDJBJuKPkBuPhjIrkzW1tIsVtbxQLIScRLgE/KlTjBVEZ45OVsNXV74kYUHgVXXVlsq6kJVx+9Xn5jj+lNkk+1Tn+NKfUV0JXiTcCwLMceWcACtjvaw5q1oC7Kytg1ZVzlJ8lv4DmIHcPyk/HGaavZ97Q7/AKXjOm7DPZu5ZF/xI7cHHqD6VB1eNBoFjIFUObx1LAcn3aXbNkj1GMyQLOm8ZidiofnHJHI+lCrDdMvO49o15bGOO8ngt3kXcFdCSo+IGcfI1Cm9o0bnEmsuf8kELc/cVXHVVnZWF+ljb6dFbXCxq8ojnd0Ge2CeT8e1TOnujdQ1owtbXdvCJOV3bj963jQ3lZZGh9d6pqGp2dlplsZEuJVQzXc4yFJ5IRRzxnzqy2WVYplnnV0IPHhkEfXJpH6A9m910zqcd/f6pFd7EYRxJEQFZhjOSfTI+tWJcyCONiRkYoOKQNmwY9nbtBGzwRFti8mMc8Ukdck2tgngW+6PxlDpEvJXnPb44pw/a0bWwLQt7q9t1A5Lv8XcgbNqj1Oc8VyZM+GLS+2XhDJ2Vsr2qO0lrZ3WRwFmQAEfHBrlJCJiSlpLFxgKjkqB8jmrNa2gY5MMZPqVFaG0gP8Ayo/9NGg+RlYjTLmZt0uFXOeO5+dGLHT/AAl92Mjj0p0/BwDtFH/prcQIOyqPpQcWwOQkz6QlxHtlgDA+orjYaZc6XeRyxQySwhgdueU57jPenzwVx2FaeEN2MCso0wqYC1q/0mHc073STBSE8KVhkntwKAaZqUtrOJ4nbcDk7ud3z9aatQ0m0mk8SWJC/YNt5oTdaTFDypyKM7ZrVUdrvW5dRjEmSJ1HvBWIyKByy3EyOYLw7txbwrgZK+uCeRn6iuksAQkg1GnaaQgFlJHAYjJp4zdcmSj6OOZFiD3JG7GW2edQXSaWcG3hzgcHcOM+fGaIxWrSSFpn3tRNIlXGAPtU5SHbAn7JkuIXjnkKbhjKcEUC6g6Tug0c2mQLKixKron52Yd2x55p9xW6SFD2BoxyyTJzW3ZSkiPFI0cilHXurDBFZVz3lhp+o7TfWUE7L+VnQZH171lV8qI6M//Z"/>
          <p:cNvSpPr>
            <a:spLocks noChangeAspect="1" noChangeArrowheads="1"/>
          </p:cNvSpPr>
          <p:nvPr/>
        </p:nvSpPr>
        <p:spPr bwMode="auto">
          <a:xfrm>
            <a:off x="0" y="-909638"/>
            <a:ext cx="1733550" cy="13525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Pictur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00192" y="836712"/>
            <a:ext cx="2627783" cy="928615"/>
          </a:xfrm>
          <a:prstGeom prst="rect">
            <a:avLst/>
          </a:prstGeom>
        </p:spPr>
      </p:pic>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4102" y="3356992"/>
            <a:ext cx="2346038" cy="1008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5180" y="1844824"/>
            <a:ext cx="2324959" cy="1288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35180" y="4581128"/>
            <a:ext cx="2324959" cy="1494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50468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a:xfrm>
            <a:off x="503548" y="188640"/>
            <a:ext cx="8136904" cy="428628"/>
          </a:xfrm>
        </p:spPr>
        <p:txBody>
          <a:bodyPr/>
          <a:lstStyle/>
          <a:p>
            <a:r>
              <a:rPr lang="en-NZ" dirty="0"/>
              <a:t>Executive summary</a:t>
            </a:r>
          </a:p>
        </p:txBody>
      </p:sp>
      <p:sp>
        <p:nvSpPr>
          <p:cNvPr id="21" name="Text Placeholder 9"/>
          <p:cNvSpPr>
            <a:spLocks noGrp="1"/>
          </p:cNvSpPr>
          <p:nvPr>
            <p:ph type="body" sz="quarter" idx="15"/>
          </p:nvPr>
        </p:nvSpPr>
        <p:spPr>
          <a:xfrm>
            <a:off x="395536" y="692696"/>
            <a:ext cx="7704856" cy="5904656"/>
          </a:xfrm>
        </p:spPr>
        <p:txBody>
          <a:bodyPr/>
          <a:lstStyle/>
          <a:p>
            <a:pPr marL="0" indent="0">
              <a:buNone/>
            </a:pPr>
            <a:endParaRPr lang="en-NZ" sz="1400" dirty="0">
              <a:latin typeface="Arial" charset="0"/>
              <a:cs typeface="Arial" charset="0"/>
            </a:endParaRPr>
          </a:p>
          <a:p>
            <a:pPr marL="252000" indent="-252000">
              <a:spcAft>
                <a:spcPts val="900"/>
              </a:spcAft>
            </a:pPr>
            <a:r>
              <a:rPr lang="en-NZ" sz="1400" dirty="0">
                <a:latin typeface="Arial" charset="0"/>
                <a:cs typeface="Arial" charset="0"/>
              </a:rPr>
              <a:t>V</a:t>
            </a:r>
            <a:r>
              <a:rPr lang="en-NZ" sz="1400" dirty="0" smtClean="0">
                <a:latin typeface="Arial" charset="0"/>
                <a:cs typeface="Arial" charset="0"/>
              </a:rPr>
              <a:t>isibility of the Astronaut ad has reduced, whilst visibility of the gift card ad has remained consistent with Q3 results.</a:t>
            </a:r>
          </a:p>
          <a:p>
            <a:pPr marL="252000" indent="-252000">
              <a:spcAft>
                <a:spcPts val="900"/>
              </a:spcAft>
            </a:pPr>
            <a:r>
              <a:rPr lang="en-NZ" sz="1400" dirty="0" smtClean="0">
                <a:latin typeface="Arial" charset="0"/>
                <a:cs typeface="Arial" charset="0"/>
              </a:rPr>
              <a:t>Positively, likeability and positive perceptions towards MTA regarding both ads have improved this quarter. This has been driven mostly by increases in positive perceptions in males.</a:t>
            </a:r>
          </a:p>
          <a:p>
            <a:pPr marL="252000" indent="-252000">
              <a:spcAft>
                <a:spcPts val="900"/>
              </a:spcAft>
            </a:pPr>
            <a:r>
              <a:rPr lang="en-NZ" sz="1400" dirty="0" smtClean="0">
                <a:latin typeface="Arial" charset="0"/>
                <a:cs typeface="Arial" charset="0"/>
              </a:rPr>
              <a:t>The core message out-takes from both ads remain mostly on-strategy. Negative perceptions remain generally around the style of the execution being too gimmicky, and not suiting peoples’ personal tastes. For some, the Astronaut ad specifically lacks in telling a clear message about what MTA does and why they should choose them. The high-tech message may also not be such a believable link for some.</a:t>
            </a:r>
          </a:p>
          <a:p>
            <a:pPr marL="252000" indent="-252000">
              <a:spcAft>
                <a:spcPts val="900"/>
              </a:spcAft>
            </a:pPr>
            <a:r>
              <a:rPr lang="en-NZ" sz="1400" dirty="0" smtClean="0">
                <a:latin typeface="Arial" charset="0"/>
                <a:cs typeface="Arial" charset="0"/>
              </a:rPr>
              <a:t>Overall MTA brand associations and member brand association results are showing mixed results this quarter, with no clear trend. Positively, associations with being professional, knowledgeable and friendly and approachable have improved this quarter for overall MTA brand associations.</a:t>
            </a:r>
          </a:p>
          <a:p>
            <a:pPr marL="252000" indent="-252000">
              <a:spcAft>
                <a:spcPts val="900"/>
              </a:spcAft>
            </a:pPr>
            <a:r>
              <a:rPr lang="en-NZ" sz="1400" dirty="0" smtClean="0">
                <a:latin typeface="Arial" charset="0"/>
                <a:cs typeface="Arial" charset="0"/>
              </a:rPr>
              <a:t>NPS amongst MTA customers had decreased from 30 in Q3 to 19 in Q4. It should be noted however, that this is also based on a smaller number of motorists in the sample that are customers, compared to previous quarters. An NPS score of 19 is still a good score, and preference of these customers remains largely with MTA members, and at levels consistent with previous quarters.</a:t>
            </a:r>
            <a:endParaRPr lang="en-NZ" sz="1400" dirty="0">
              <a:latin typeface="Arial" charset="0"/>
              <a:cs typeface="Arial" charset="0"/>
            </a:endParaRPr>
          </a:p>
          <a:p>
            <a:pPr marL="252000" indent="-252000">
              <a:spcAft>
                <a:spcPts val="300"/>
              </a:spcAft>
            </a:pPr>
            <a:endParaRPr lang="en-NZ" sz="1400" dirty="0">
              <a:latin typeface="Arial" charset="0"/>
              <a:cs typeface="Arial" charset="0"/>
            </a:endParaRPr>
          </a:p>
          <a:p>
            <a:pPr marL="252000" indent="-252000">
              <a:spcAft>
                <a:spcPts val="300"/>
              </a:spcAft>
            </a:pPr>
            <a:endParaRPr lang="en-NZ" sz="1400" dirty="0">
              <a:latin typeface="Arial" charset="0"/>
              <a:cs typeface="Arial" charset="0"/>
            </a:endParaRPr>
          </a:p>
          <a:p>
            <a:pPr marL="252000" indent="-252000">
              <a:spcAft>
                <a:spcPts val="300"/>
              </a:spcAft>
            </a:pPr>
            <a:endParaRPr lang="en-NZ" sz="1400" dirty="0">
              <a:latin typeface="Arial" charset="0"/>
              <a:cs typeface="Arial" charset="0"/>
            </a:endParaRPr>
          </a:p>
        </p:txBody>
      </p:sp>
      <p:sp>
        <p:nvSpPr>
          <p:cNvPr id="3" name="AutoShape 4" descr="data:image/jpeg;base64,/9j/4AAQSkZJRgABAQAAAQABAAD/2wCEAAkGBwgHBgkIBwgKCgkLDRYPDQwMDRsUFRAWIB0iIiAdHx8kKDQsJCYxJx8fLT0tMTU3Ojo6Iys/RD84QzQ5OjcBCgoKDQwNGg8PGjclHyU3Nzc3Nzc3Nzc3Nzc3Nzc3Nzc3Nzc3Nzc3Nzc3Nzc3Nzc3Nzc3Nzc3Nzc3Nzc3Nzc3N//AABEIAI4AtgMBIgACEQEDEQH/xAAcAAACAgMBAQAAAAAAAAAAAAAFBgQHAAIDAQj/xAA/EAACAQMDAgMGAwYEBQUBAAABAgMABBEFEiEGMRNBUQciYXGBkRQyoRUjscHR8EJikuEzQ2NycyVEUoLxFv/EABkBAAMBAQEAAAAAAAAAAAAAAAECAwAEBf/EACYRAAICAgICAgEFAQAAAAAAAAABAhEDEiExE1EEQSJhobHR8VL/2gAMAwEAAhEDEQA/AH62s94ywrit/pJuXtTeRrOjbSjnbz9aKRN5A0oQzajHc3kC6PFd28lxIw8VCe+P6frXC22zoxwTi/8ABkkgRT3XBOBjmvUtomGNyfeoPS9ncw6/cXlxaLZxzQ4WBD7qkbckfOp9lrkGoazFYQ210TBPLunlUbcgMMAg89/0rJX9lPD3X0e/gVJOMHHfHlW37KjblkBNdbrZ+C1uVbdGljkfGAcsdi/18qm2kCnYjF1cxhss5LZ459KOsukxHBVYHl0+KIZchF9WOBXBorPww4uotpO0HxRjPpQX2ehdfv8AUJNYVb0qilfHG4DJPYeXamSw/YepyR6VaizmhSN5Z4IU/dh8qAf1amUJ+ySyYmrX9EUWIcZjfcPVWBqPcWbKPzEfOo+p6Tp2k9Ovq9g13b3PjMqskpxnxCMbc4xxW3T2ttrcUsNyo8eJQd4H5h8vWg3KL5MnCT1T57I8sLLzmorZ86K3C4JBofKuKqpMkyK4z3qDcWiOc4xz2qe9cHFPbBbB1ytvp9nPdtHlYkLMByTj0zSjd9ZyMMWloE9DKc4+g/rTZ1CP/Qr8f9Bv4VV5j5pkwrkmXPUGqXOQ1yUB8oht/wB6Hu0kp3SOzN/mYmunh/CvdnwojHHZWbK7bazbWMcdtZtrukUkh2xxuzeiqSan23T+r3WDDp0+0/4nXYP1rGBOK8o5fdM6lYwLLcJEoLbcb8nz+HwrKNMx9ApLiu4n470GGpWZ/LdQn/7iuq31uRxcRH5OK5aQ+svRp1LJYLZJNqLSBEkATwidxZvLj1qMJrAaetmBfRIp8RXQe98TkNnzqVci0voGhuDFJE3cFgflUJen9JZSq+6CMYWQ/wBaFR+w7ZF0c4bezaIyW97qoWQBmZBIQ+R8D6V0aRIGSM6/qcRIwitHL2/sit16ascbUlnUYxhJmwP1r1umLaRkJurole2ZW939fhWqPszy5iAlqdIkkfQtYa3kk4kBgxux/wBykedCNOa/0e5kn06/WOZwVfMQbIyD5/SiOrS6LpUvhX3UM6Tpz4QkZ3H0GcUEg6m0aSZoYtS1UI596Y2+9RnAyTyQOB9qZQ9MSUt3cop/t/AwwPqWp6cdKFzBNE5LMr+GGHvZJGOe5P3o1oOhRaLC7F98zjBx2UfD1qNa6Mf2jbalNqDXTRKfCbCgEMPgO2KLzS0jQ0ZUuqB17/xCaHyjipt22TUJzVYokyI61yYVIk+VcWphQV1AP/RL7/wNValKszXudHvf/CwqvZbeaNA7wuqnzK8U0Rok616X1K4t0uNkUUDqGV5ZAAQexrb9iabCT+M6hsVYd44P3p/Q0yaxbvd+z62jRSxMdtwPTelCbPpC6m5wij4mrKLl0ByS7IOOlrfu2o3pH/xURg/fFdI9b023BXT+mLUsR+e7fxG/nTFbdDKRmW4+yUQi6LsIuZHkk+ZwKdYmI8qEmbqbW8bbVLa0X0hgGfuf6VzsNQ1mbVbJ77UbiSP8RGGQthTlgOwAFOs2m6VZ3kEcdvE0ZOJMgliTwMeX3r3XLS0tbdPAWNWE8WAB/wBRabxcXYvkfo16mUvbKMHiQfwasqXrce6JRj/Hn9DWUiRWw9qOmQPJCTCJGSEKSVzwP/2kvXEggutkCgeGuJOOA1PU2oWyX6o10NxgbO1vdwCO/wAeKi2/UOnvbTnCr4efcmIUSZ8wP771xZIQl9npfGz5cUtqbAsegWrada3dwzoZoxjwsd/U5rknTFzJEz21wHC4z7uMZ7ef8K53OrudPglaWDwoX/dQRja21u4784+QouNZuE0uGcRiO2K7pPHIVigI5QefB8qk4wbOhfJ+VBWn2eP06tlpc00srs4AYOWwO3l6ef2pI6m1C40+WazttQn2KRmSNyCcjPBp6m13e4gna1bT5IyTL+KIkOAeybcHy86QIdN/bcF5cG5yd+dzDILNk/386tjxwT29HJk+TnncG+xTupnmGXcuR/ibhvv51rZaxqFgyCzvbmIKeEjlZQcnJ4B88UXs+ktUuLww3KGCJSffJB3DPlRG76RW3jL284BHfxAB+tVc4nMsczvoPWeqAeDf3UyR49x1Y8fDFG16pWUxxQ66JZ3J/chjuH3GKSNR0idNOeVJWJAI2rxz9O9DNB0fUL3U7eKKCSMeKpeWRSqxgHJJJqbxxlyjqh8qeNKMopotewl1O/lkRbt8ohIBxyfLy9cVAF7q7W0lwJHMauEztU+8ewposLW3s7hVtpEnlIOWHGBx5j5UralG1tf3LD3vDm3bOwIU9v5UNKQ0s0JzesVRwn1PWIZnik/PHwwEYOM9uRWR6jqzhmcJGijJMiYz8vWg3VGoXE+oDUbWWaKMR7cBsbcZ7+v19KhaBq11q13LbXlwGgWPdlUUt3A9Pj6UNf1JSzJ8KCscZYoNStIrme7lhdEJaMYaN8fDjB+eaSbi+he7lSTc0aElS3Y+mRTJPpF1bQytaM0oZf8AhSnbkfNeDSVcu1tcyxXcXguMqR3GD+tVTTOWUGuw9Y6ld2iG1uroJZytG5gXLBQrqcr6duw4PNWxZLDJbpJFhkdQysOxB7VQ6sApMhcqwJye5+VWB0Lqt9LZWem28ZlmUtGG2EquF3ckcDjir4J1wyWWLH8DFc5kJRgJXTIxlTyKgXtp1JFaTTxRhjGpPhxj3mx5DPHlSvqSdYsiFE2rIM4/Eqm34GuiU4okoNjJLaxxiDHvCJtzbuTJwRz980K6jvIhZFUREbxE/LgH84pUuNJ12UZu9XtIsjkSagTg/T6VEttItobmN77qPScpyV3k8/PNI8iroKxu+yx7+Peq5HnmsoPd9YdPqFC6gGI77InYfoK9qVlkE/8A+ftwMBnA9Aa1PTdu3d5f9X+1GN1bq1c2kfRVfJzLqbAY6UtScmSbP/cP6V43SNsRzLOSBx72cfL0phU1sXwpNDxx9Dr5ef8A7ZQnUUBt9XufBYvDE+zcx7sO/wCtNXRctyYZ4zayTwEosph94xMR7px6d/0pU6kfGqXVvHkp+IchQM85Iq2/ZxpVxoXSwkv0ZLm7m8Xw3HKJgBQR69z9fhTtJRoEJScrCcW2S1jLKy4GdrDBHNBtWiikicMRg5AXGaYtQdiHZjnjypWuZPDMkkxfwwOGTGV+PPB+uK55PmjriuLB0ejiZrCCI7EikyUCgj1/l+tMb2kn+Tj0BrnoOnlR+OmdmaTmJWXbtX1I9TRV2PP8qrC0jly5fy/EFRxXdu5eBkQkYPc5H1qG1ld+OZ1lQSFixY+v2o03etKd8kvNMDm21ASmYTR+Ie7bR/Suu26kh8C6liIz7uFGaJHtXBwA6kHDeRAGaVofHmuSswWEdjbJbx4OwDnOaW9U0W0ur9ZmUGQnjd2Jpjnm8C2AlfL+Z7UndQzS3EbC3Zh6kelRcuaR2a8cgXrK8TbBYxFHlt2YyMnYH0+38BUTp/VLuzkb8Dez2ryYz4T7d2P7NCJUMJlBXOeM+nNStEiYy+IEwB3z5V0xRx5HbsP3N3qNySbjVNRlz3D3chB+maHyWkTHLrv/AO45/jUxjXJ+aoSIjW0Cj3Y1HyArTYo7DFd3rlQMcyK9r015WCXaDW4OAWOABySTXJTSz19qzWWnR2kJw1zyx/yDuPrS0TN9Y6+0zTmZLaN7uUZGUIVM/PuftSVq3X+tX+5IZVtITxthHOPmeaWbl98hbJ71xojpBHSdTa11eC7uCzqJNzk8k/H9c1en7US+toXhkVoygKlTkH4ivnqi2h9R6joh227iSDzgk5XPw9KnOLfRbHNR7Llv7tYrUsWzgdj3qv8AVutbdWmthZStMnuhiwA7UO1Lrq9u4SkNnDAx/wAe8vj5DilRssxZmJYnJJ8zU4YndyKzzUqiPuke0u6jVY9Xs0mAGPEgwjfY8fwp40TXLDXrZptPkJ2cPG4w6H4iqJo90XqjaV1BbSF8QTHwZRnuDwD9Dg/erNHI0XMwrma3Y1qaAlkTUb+1021a5vZliiXjJ8z5ADzNJGpe0SLldNs5D6SzEL+gz/Gh/tLvpJ9aSzDkwQRLlPIOckn542/2aTjTUPFVyOWg9Q3eramLa+2sHBbI47fCmya1jZNqgCqnsbmSzuormEgPEwYZ8/gfhT1H1lYyRo0qvGxHvDGdpqGTHzaOzFlVVJmupWdlp9pd3MyK52kjcPM9gPqaRLeaa3OYZGU+eKLdRa4dVkWKJSluhzg92PrQk+XxNVxxaXJHLJOXARttWlGBOodfMjg0VhminTdEwYeePL50tA8V3srgwzjn3GOGFUJBuTFcTW8jVxLUQGGsrUmsoGLrKyINzI6jvkqRSL11It/1He6Nj3rPStyfGbiYj7HH0rt0V1dqE2pJa31w9xGQWO9i3CjJ8/hQL2gXEkHWr6tAV9/aSwPDMFAYH5qQPkaNVyZITi27n1r0d68YKGOwELngHyFZ/fzpRjavD2p00q16UvrrS7OYSfiJGjSYodqH1JPkaZJenuhn/GwW/wC7eCZosyXJBLhGPuknkfl+tLZVYmypjx34rCMd6tux0To/TNcgWC4huoHgkLGWYSlHH5Tx68VE1m+6dfSp2EEdtcthtkiliBvb3fQ+6Vo2Tl+LplW178uD5H0NbzlGmdo12oWJUegrnmiCi8dHv11DSrS7XGZYVZh6Njn9c1M3/HikP2eagx0ya1c/8GXK/AMM/wAQacFnXgsfd86xB8MqXqqcT9Rai4PaYqPoMfyoMSK73EpuJ5Z27yu0h+pz/OuDYzzWLLo2X81egU66V7ObzVbaa7sNTs3hjPDEMQw27u4raf2Y67HcrCk9i+5iA3iEcjGeMfECtY2jEdBl8163YfBqszRPZlb3Ol29zeX5WeeXZ4WQoB3BSAe57/YUC646St+nobd4rlnaVS2w8hcMV9PhR5E2jdWJwbsDXufPyrVOTW7d8AVghOCcSW6sxGRwc1tvXyYfeoNlby3DGOBGkbvtUZqcNIvj/wCzl/0UHKjUZuryuiaPfDtbSr8hWVrMfQAttPt7K6uEitI/DiY78BdvH5sgdgM/aqO6ltGTSbS4bUIbxml8NijjJIQAHb3HugZ5704atqtvovSeoaLq2sSX+szoQ6FCFUnjAIHYDJ55P6VWH4O48BZxbS+FIOHCHaQOO/0rdKgvl8HHHFYvYVseOG4PxrwKysVdSp9CMUA1RshUMu9dyggkZxkelFn1ezBHhaFp42jHv7mz8+aFFeK1NYVqyzvZ11PHaWeqsdOtoFaWBc2w2DJ34GDnPb9aXvaDql1+1JbdCI7eeJZSoUEtnPnjPlTP7G1xpepOQCHuFU5Gc4X/AHqZqWl2Go+1PTodTt4prSXTmJjkHu5Uvgn71NZE8mg+lRsAap7N7dore70jVNtrNEkpW4jyQCAcgjv3/wB6X5OhtaEzLFFHJADlbhX91l9cd/pV36/HYW1nGyxMMAQRrEdoGe304pf02ULEw4Vt4IXfkgd/h6mllLJFlNYNFZR28/Sswlm3N4qY2kbVPPftUqTrFWgeLwSryKVUhsjJ4o51O4vtQMm3d4RABP8AfxoZZWENvO00SjM/O3GNuDinhLZEssEpLg5S+z+YQhoNQiYgdnjI/XNK2raNeaUzfjFUAFQCrZD5B7farfuX8O2BPpVddfT77iCMdxknn+/WhCbborkglG0RNB1a4j0p9OOrR2duJ1nWN4t25x55Hy7Ucbq27kZppeq5knJztgssLzjz+g+1IKmisujXcOjx6pL4awS8ohY7yM43YxjGfjVCS3fTLA0qbUdRszNpt9eXsFrKcSi0YeG55J4Yc9u3rSZ1Vrr6kYoV1CW5hQk4dCu0nkjkk1d3T2nRaD0TptkytGxhWW447SOAxz9Tj6UFu0hkcyrBAJD7pkMKkkelRnnUWGGBvmyiVJDjHrXcmmbq7pSe0mudRsUiFiu1yqNjw88cA+Wa5dK9Pw628jzXJjjTGUQe82fj5CrRkmrQHF3QK0TUDpmqQXZTxEVsSR5xvU9xVnaVrXTOrkIuomxnP/LuhgZ+fb9ahXHTGlWUZ8GzVsj80hLH7mq0uYvw9xLAxx4blcH4Un4zY8ouCRb0suloxH7TtDzjIkWsqm2x8Kyt4kJuwnrtw13rF3ctz40hcE+h7VaOiaNNB0Ho99GjPFLEXJA/KxduKqefDxhlOdnGR5jyr6X9jki3Ps10gOFbYJYyMZ/LK4H6YppK1Q2Oejsre+R5rVwllJICCNwgJH3xVe3KNLbp+Kcx3MREUaOm0sgB7k+mAB8PlX2AqqgCqAAPIDFcbmytLpStzbQzA9xJGG/jS48eg2XN5H0fGzHy3AH4mtGI9Rj519gx6Do0R/d6VZIc54t1H8q63FnZJbyEWlvwp48NackU/wCzWwm03paN7ldr3MrTBSMEKQAv3Az9aITQ2qdU6frN20hhgheHbEMtvZgQeeMYzRS5nDZxgYA4oLqMkL28qzkGLgtzjtXjv5Mo/JTSPRjhTx8hDqPUodQtzDa3MmCwPhqvvAf36c0pSoohPhl2mXClnOQ2O/xFb2lzBHL41rMzIp8iSMjsOfga81/UpruwVrCJY7vI3SNjBHn8+K9OT2RJR16IcbK25tvvL+ZX/kaG3t9DY3Ak/eeHKfdyvYjvUt5Wjtw8mA5QBgvkaFXOnXGqhEgeNfD5Yk1ODpmy04jzFJbX9nuVxjHIPcUh9Z6LKzfi4PfCD3xjnHrU/SL6WwkFrd8OOFJ7MPhTDbSRXd5bwMoZJpFU/U1tqfAdVOIvap0No0Gk2/4DUnnvpChaVmGwIcZOMdsHPepsultr/U2n6LakmwR1ViB+WGMD+PA+tWHqkeoT2skNva2bIybExLgjy9KEdB2L2V9cGWVfxXiBHUDO0DJ7/En9Kry5KxHFRg2hg1pgdQWxdXLSKW3LnbtHnn9PqKCvZWkoMbXzA9u4yPvR/XvGUuYQWYd8Yzj+8UjSpKJSsjPlR+Vhgj6VpQjfKEx212Cuvimk6HNbePFcNPiMAkEjz7eWMZBpP6IupYNXTw43aNlKybeyjvk/UU1X1vZ6jOq3NmDJBJuKPkBuPhjIrkzW1tIsVtbxQLIScRLgE/KlTjBVEZ45OVsNXV74kYUHgVXXVlsq6kJVx+9Xn5jj+lNkk+1Tn+NKfUV0JXiTcCwLMceWcACtjvaw5q1oC7Kytg1ZVzlJ8lv4DmIHcPyk/HGaavZ97Q7/AKXjOm7DPZu5ZF/xI7cHHqD6VB1eNBoFjIFUObx1LAcn3aXbNkj1GMyQLOm8ZidiofnHJHI+lCrDdMvO49o15bGOO8ngt3kXcFdCSo+IGcfI1Cm9o0bnEmsuf8kELc/cVXHVVnZWF+ljb6dFbXCxq8ojnd0Ge2CeT8e1TOnujdQ1owtbXdvCJOV3bj963jQ3lZZGh9d6pqGp2dlplsZEuJVQzXc4yFJ5IRRzxnzqy2WVYplnnV0IPHhkEfXJpH6A9m910zqcd/f6pFd7EYRxJEQFZhjOSfTI+tWJcyCONiRkYoOKQNmwY9nbtBGzwRFti8mMc8Ukdck2tgngW+6PxlDpEvJXnPb44pw/a0bWwLQt7q9t1A5Lv8XcgbNqj1Oc8VyZM+GLS+2XhDJ2Vsr2qO0lrZ3WRwFmQAEfHBrlJCJiSlpLFxgKjkqB8jmrNa2gY5MMZPqVFaG0gP8Ayo/9NGg+RlYjTLmZt0uFXOeO5+dGLHT/AAl92Mjj0p0/BwDtFH/prcQIOyqPpQcWwOQkz6QlxHtlgDA+orjYaZc6XeRyxQySwhgdueU57jPenzwVx2FaeEN2MCso0wqYC1q/0mHc073STBSE8KVhkntwKAaZqUtrOJ4nbcDk7ud3z9aatQ0m0mk8SWJC/YNt5oTdaTFDypyKM7ZrVUdrvW5dRjEmSJ1HvBWIyKByy3EyOYLw7txbwrgZK+uCeRn6iuksAQkg1GnaaQgFlJHAYjJp4zdcmSj6OOZFiD3JG7GW2edQXSaWcG3hzgcHcOM+fGaIxWrSSFpn3tRNIlXGAPtU5SHbAn7JkuIXjnkKbhjKcEUC6g6Tug0c2mQLKixKron52Yd2x55p9xW6SFD2BoxyyTJzW3ZSkiPFI0cilHXurDBFZVz3lhp+o7TfWUE7L+VnQZH171lV8qI6M//Z"/>
          <p:cNvSpPr>
            <a:spLocks noChangeAspect="1" noChangeArrowheads="1"/>
          </p:cNvSpPr>
          <p:nvPr/>
        </p:nvSpPr>
        <p:spPr bwMode="auto">
          <a:xfrm>
            <a:off x="0" y="-909638"/>
            <a:ext cx="1733550" cy="13525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938298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a:xfrm>
            <a:off x="503547" y="260648"/>
            <a:ext cx="8386479" cy="936104"/>
          </a:xfrm>
        </p:spPr>
        <p:txBody>
          <a:bodyPr/>
          <a:lstStyle/>
          <a:p>
            <a:r>
              <a:rPr lang="en-NZ" sz="2000" dirty="0" smtClean="0"/>
              <a:t>Although visibility of the “Astronaut</a:t>
            </a:r>
            <a:r>
              <a:rPr lang="en-NZ" sz="2000" dirty="0"/>
              <a:t>” </a:t>
            </a:r>
            <a:r>
              <a:rPr lang="en-NZ" sz="2000" dirty="0" smtClean="0"/>
              <a:t>ad continues to decrease, likeability has increased, mostly driven by male perceptions improving</a:t>
            </a:r>
            <a:endParaRPr lang="en-NZ" sz="2000" dirty="0">
              <a:solidFill>
                <a:srgbClr val="FF0000"/>
              </a:solidFill>
            </a:endParaRPr>
          </a:p>
        </p:txBody>
      </p:sp>
      <p:sp>
        <p:nvSpPr>
          <p:cNvPr id="21" name="Text Placeholder 9"/>
          <p:cNvSpPr>
            <a:spLocks noGrp="1"/>
          </p:cNvSpPr>
          <p:nvPr>
            <p:ph type="body" sz="quarter" idx="15"/>
          </p:nvPr>
        </p:nvSpPr>
        <p:spPr>
          <a:xfrm>
            <a:off x="395536" y="1043501"/>
            <a:ext cx="6039644" cy="1374857"/>
          </a:xfrm>
        </p:spPr>
        <p:txBody>
          <a:bodyPr/>
          <a:lstStyle/>
          <a:p>
            <a:pPr marL="0" indent="0">
              <a:buNone/>
            </a:pPr>
            <a:endParaRPr lang="en-NZ" dirty="0">
              <a:latin typeface="Arial" charset="0"/>
              <a:cs typeface="Arial" charset="0"/>
            </a:endParaRPr>
          </a:p>
          <a:p>
            <a:pPr marL="252000" indent="-252000">
              <a:spcAft>
                <a:spcPts val="300"/>
              </a:spcAft>
            </a:pPr>
            <a:r>
              <a:rPr lang="en-NZ" sz="1100" dirty="0" smtClean="0">
                <a:latin typeface="Arial" charset="0"/>
                <a:cs typeface="Arial" charset="0"/>
              </a:rPr>
              <a:t>The proportion of people that have seen the Astronaut ad has decreased again quarter on quarter, from 28% in Q3 to 22% in Q4.</a:t>
            </a:r>
          </a:p>
          <a:p>
            <a:pPr marL="252000" indent="-252000">
              <a:spcAft>
                <a:spcPts val="300"/>
              </a:spcAft>
            </a:pPr>
            <a:r>
              <a:rPr lang="en-NZ" sz="1100" dirty="0" smtClean="0">
                <a:latin typeface="Arial" charset="0"/>
                <a:cs typeface="Arial" charset="0"/>
              </a:rPr>
              <a:t>Likeability has improved, and overall likelihood to use MTA and positive perceptions about MTA have improved again this quarter. This has been driven mostly by males, with increases in positive perceptions compared to Q3 results.</a:t>
            </a:r>
          </a:p>
        </p:txBody>
      </p:sp>
      <p:graphicFrame>
        <p:nvGraphicFramePr>
          <p:cNvPr id="3" name="Chart 2"/>
          <p:cNvGraphicFramePr/>
          <p:nvPr>
            <p:extLst>
              <p:ext uri="{D42A27DB-BD31-4B8C-83A1-F6EECF244321}">
                <p14:modId xmlns:p14="http://schemas.microsoft.com/office/powerpoint/2010/main" val="3805954766"/>
              </p:ext>
            </p:extLst>
          </p:nvPr>
        </p:nvGraphicFramePr>
        <p:xfrm>
          <a:off x="395536" y="2535204"/>
          <a:ext cx="2592288" cy="2032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p:cNvGraphicFramePr/>
          <p:nvPr>
            <p:extLst>
              <p:ext uri="{D42A27DB-BD31-4B8C-83A1-F6EECF244321}">
                <p14:modId xmlns:p14="http://schemas.microsoft.com/office/powerpoint/2010/main" val="861744415"/>
              </p:ext>
            </p:extLst>
          </p:nvPr>
        </p:nvGraphicFramePr>
        <p:xfrm>
          <a:off x="5889924" y="2535204"/>
          <a:ext cx="2592288" cy="2032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ext uri="{D42A27DB-BD31-4B8C-83A1-F6EECF244321}">
                <p14:modId xmlns:p14="http://schemas.microsoft.com/office/powerpoint/2010/main" val="2117055554"/>
              </p:ext>
            </p:extLst>
          </p:nvPr>
        </p:nvGraphicFramePr>
        <p:xfrm>
          <a:off x="323528" y="4581128"/>
          <a:ext cx="2592288" cy="20798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p:cNvGraphicFramePr/>
          <p:nvPr>
            <p:extLst>
              <p:ext uri="{D42A27DB-BD31-4B8C-83A1-F6EECF244321}">
                <p14:modId xmlns:p14="http://schemas.microsoft.com/office/powerpoint/2010/main" val="3066804705"/>
              </p:ext>
            </p:extLst>
          </p:nvPr>
        </p:nvGraphicFramePr>
        <p:xfrm>
          <a:off x="3142730" y="2535204"/>
          <a:ext cx="2592288" cy="2032000"/>
        </p:xfrm>
        <a:graphic>
          <a:graphicData uri="http://schemas.openxmlformats.org/drawingml/2006/chart">
            <c:chart xmlns:c="http://schemas.openxmlformats.org/drawingml/2006/chart" xmlns:r="http://schemas.openxmlformats.org/officeDocument/2006/relationships" r:id="rId5"/>
          </a:graphicData>
        </a:graphic>
      </p:graphicFrame>
      <p:pic>
        <p:nvPicPr>
          <p:cNvPr id="10"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0134" y="1043502"/>
            <a:ext cx="2454847" cy="13609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3974545021"/>
              </p:ext>
            </p:extLst>
          </p:nvPr>
        </p:nvGraphicFramePr>
        <p:xfrm>
          <a:off x="3563888" y="4639426"/>
          <a:ext cx="4975158" cy="1885918"/>
        </p:xfrm>
        <a:graphic>
          <a:graphicData uri="http://schemas.openxmlformats.org/drawingml/2006/table">
            <a:tbl>
              <a:tblPr firstRow="1" bandRow="1">
                <a:tableStyleId>{5C22544A-7EE6-4342-B048-85BDC9FD1C3A}</a:tableStyleId>
              </a:tblPr>
              <a:tblGrid>
                <a:gridCol w="1800200">
                  <a:extLst>
                    <a:ext uri="{9D8B030D-6E8A-4147-A177-3AD203B41FA5}">
                      <a16:colId xmlns="" xmlns:a16="http://schemas.microsoft.com/office/drawing/2014/main" val="3779521990"/>
                    </a:ext>
                  </a:extLst>
                </a:gridCol>
                <a:gridCol w="846094">
                  <a:extLst>
                    <a:ext uri="{9D8B030D-6E8A-4147-A177-3AD203B41FA5}">
                      <a16:colId xmlns="" xmlns:a16="http://schemas.microsoft.com/office/drawing/2014/main" val="1948134968"/>
                    </a:ext>
                  </a:extLst>
                </a:gridCol>
                <a:gridCol w="432118">
                  <a:extLst>
                    <a:ext uri="{9D8B030D-6E8A-4147-A177-3AD203B41FA5}">
                      <a16:colId xmlns="" xmlns:a16="http://schemas.microsoft.com/office/drawing/2014/main" val="2150327926"/>
                    </a:ext>
                  </a:extLst>
                </a:gridCol>
                <a:gridCol w="432118">
                  <a:extLst>
                    <a:ext uri="{9D8B030D-6E8A-4147-A177-3AD203B41FA5}">
                      <a16:colId xmlns="" xmlns:a16="http://schemas.microsoft.com/office/drawing/2014/main" val="1095309165"/>
                    </a:ext>
                  </a:extLst>
                </a:gridCol>
                <a:gridCol w="432118"/>
                <a:gridCol w="432118">
                  <a:extLst>
                    <a:ext uri="{9D8B030D-6E8A-4147-A177-3AD203B41FA5}">
                      <a16:colId xmlns="" xmlns:a16="http://schemas.microsoft.com/office/drawing/2014/main" val="686017174"/>
                    </a:ext>
                  </a:extLst>
                </a:gridCol>
                <a:gridCol w="600392"/>
              </a:tblGrid>
              <a:tr h="317572">
                <a:tc>
                  <a:txBody>
                    <a:bodyPr/>
                    <a:lstStyle/>
                    <a:p>
                      <a:endParaRPr lang="en-NZ" sz="1000" dirty="0"/>
                    </a:p>
                  </a:txBody>
                  <a:tcPr/>
                </a:tc>
                <a:tc>
                  <a:txBody>
                    <a:bodyPr/>
                    <a:lstStyle/>
                    <a:p>
                      <a:endParaRPr lang="en-NZ" sz="1000" dirty="0"/>
                    </a:p>
                  </a:txBody>
                  <a:tcPr/>
                </a:tc>
                <a:tc>
                  <a:txBody>
                    <a:bodyPr/>
                    <a:lstStyle/>
                    <a:p>
                      <a:pPr algn="ctr"/>
                      <a:r>
                        <a:rPr lang="en-NZ" sz="1000" dirty="0" smtClean="0"/>
                        <a:t>Q1</a:t>
                      </a:r>
                      <a:endParaRPr lang="en-NZ" sz="1000" dirty="0"/>
                    </a:p>
                  </a:txBody>
                  <a:tcPr/>
                </a:tc>
                <a:tc>
                  <a:txBody>
                    <a:bodyPr/>
                    <a:lstStyle/>
                    <a:p>
                      <a:pPr algn="ctr"/>
                      <a:r>
                        <a:rPr lang="en-NZ" sz="1000" dirty="0" smtClean="0"/>
                        <a:t>Q2</a:t>
                      </a:r>
                      <a:endParaRPr lang="en-NZ" sz="1000" dirty="0"/>
                    </a:p>
                  </a:txBody>
                  <a:tcPr/>
                </a:tc>
                <a:tc>
                  <a:txBody>
                    <a:bodyPr/>
                    <a:lstStyle/>
                    <a:p>
                      <a:pPr algn="ctr"/>
                      <a:r>
                        <a:rPr lang="en-NZ" sz="1000" dirty="0" smtClean="0"/>
                        <a:t>Q3</a:t>
                      </a:r>
                      <a:endParaRPr lang="en-NZ" sz="1000" dirty="0"/>
                    </a:p>
                  </a:txBody>
                  <a:tcPr/>
                </a:tc>
                <a:tc>
                  <a:txBody>
                    <a:bodyPr/>
                    <a:lstStyle/>
                    <a:p>
                      <a:pPr algn="ctr"/>
                      <a:r>
                        <a:rPr lang="en-NZ" sz="1000" dirty="0" smtClean="0"/>
                        <a:t>Q4</a:t>
                      </a:r>
                      <a:endParaRPr lang="en-NZ" sz="1000" b="1" dirty="0"/>
                    </a:p>
                  </a:txBody>
                  <a:tcPr/>
                </a:tc>
                <a:tc>
                  <a:txBody>
                    <a:bodyPr/>
                    <a:lstStyle/>
                    <a:p>
                      <a:pPr algn="ctr"/>
                      <a:r>
                        <a:rPr lang="en-NZ" sz="1000" dirty="0"/>
                        <a:t>Change</a:t>
                      </a:r>
                      <a:endParaRPr lang="en-NZ" sz="1000" b="1" dirty="0"/>
                    </a:p>
                  </a:txBody>
                  <a:tcPr/>
                </a:tc>
                <a:extLst>
                  <a:ext uri="{0D108BD9-81ED-4DB2-BD59-A6C34878D82A}">
                    <a16:rowId xmlns="" xmlns:a16="http://schemas.microsoft.com/office/drawing/2014/main" val="4182493728"/>
                  </a:ext>
                </a:extLst>
              </a:tr>
              <a:tr h="261391">
                <a:tc rowSpan="2">
                  <a:txBody>
                    <a:bodyPr/>
                    <a:lstStyle/>
                    <a:p>
                      <a:r>
                        <a:rPr lang="en-NZ" sz="1000" dirty="0"/>
                        <a:t>Like</a:t>
                      </a:r>
                      <a:r>
                        <a:rPr lang="en-NZ" sz="1000" baseline="0" dirty="0"/>
                        <a:t> the ad (Yes)</a:t>
                      </a:r>
                      <a:endParaRPr lang="en-NZ" sz="1000" dirty="0"/>
                    </a:p>
                  </a:txBody>
                  <a:tcPr anchor="ctr"/>
                </a:tc>
                <a:tc>
                  <a:txBody>
                    <a:bodyPr/>
                    <a:lstStyle/>
                    <a:p>
                      <a:r>
                        <a:rPr lang="en-NZ" sz="1000" dirty="0"/>
                        <a:t>Females</a:t>
                      </a:r>
                    </a:p>
                  </a:txBody>
                  <a:tcPr/>
                </a:tc>
                <a:tc>
                  <a:txBody>
                    <a:bodyPr/>
                    <a:lstStyle/>
                    <a:p>
                      <a:pPr algn="ctr"/>
                      <a:r>
                        <a:rPr lang="en-NZ" sz="1000" dirty="0"/>
                        <a:t>45%</a:t>
                      </a:r>
                    </a:p>
                  </a:txBody>
                  <a:tcPr/>
                </a:tc>
                <a:tc>
                  <a:txBody>
                    <a:bodyPr/>
                    <a:lstStyle/>
                    <a:p>
                      <a:pPr algn="ctr"/>
                      <a:r>
                        <a:rPr lang="en-NZ" sz="1000" dirty="0"/>
                        <a:t>51%</a:t>
                      </a:r>
                    </a:p>
                  </a:txBody>
                  <a:tcPr/>
                </a:tc>
                <a:tc>
                  <a:txBody>
                    <a:bodyPr/>
                    <a:lstStyle/>
                    <a:p>
                      <a:pPr algn="ctr"/>
                      <a:r>
                        <a:rPr lang="en-NZ" sz="1000" dirty="0" smtClean="0"/>
                        <a:t>48%</a:t>
                      </a:r>
                      <a:endParaRPr lang="en-NZ" sz="1000" dirty="0"/>
                    </a:p>
                  </a:txBody>
                  <a:tcPr/>
                </a:tc>
                <a:tc>
                  <a:txBody>
                    <a:bodyPr/>
                    <a:lstStyle/>
                    <a:p>
                      <a:pPr algn="ctr"/>
                      <a:r>
                        <a:rPr lang="en-NZ" sz="1000" dirty="0" smtClean="0"/>
                        <a:t>51%</a:t>
                      </a:r>
                      <a:endParaRPr lang="en-NZ" sz="1000" b="1" dirty="0"/>
                    </a:p>
                  </a:txBody>
                  <a:tcPr/>
                </a:tc>
                <a:tc>
                  <a:txBody>
                    <a:bodyPr/>
                    <a:lstStyle/>
                    <a:p>
                      <a:pPr algn="ctr"/>
                      <a:r>
                        <a:rPr lang="en-NZ" sz="1000" dirty="0" smtClean="0"/>
                        <a:t>+3%</a:t>
                      </a:r>
                      <a:endParaRPr lang="en-NZ" sz="1000" b="1" dirty="0"/>
                    </a:p>
                  </a:txBody>
                  <a:tcPr/>
                </a:tc>
                <a:extLst>
                  <a:ext uri="{0D108BD9-81ED-4DB2-BD59-A6C34878D82A}">
                    <a16:rowId xmlns="" xmlns:a16="http://schemas.microsoft.com/office/drawing/2014/main" val="2974934188"/>
                  </a:ext>
                </a:extLst>
              </a:tr>
              <a:tr h="261391">
                <a:tc vMerge="1">
                  <a:txBody>
                    <a:bodyPr/>
                    <a:lstStyle/>
                    <a:p>
                      <a:endParaRPr lang="en-NZ" sz="1000" dirty="0"/>
                    </a:p>
                  </a:txBody>
                  <a:tcPr/>
                </a:tc>
                <a:tc>
                  <a:txBody>
                    <a:bodyPr/>
                    <a:lstStyle/>
                    <a:p>
                      <a:r>
                        <a:rPr lang="en-NZ" sz="1000" dirty="0"/>
                        <a:t>Males</a:t>
                      </a:r>
                    </a:p>
                  </a:txBody>
                  <a:tcPr/>
                </a:tc>
                <a:tc>
                  <a:txBody>
                    <a:bodyPr/>
                    <a:lstStyle/>
                    <a:p>
                      <a:pPr algn="ctr"/>
                      <a:r>
                        <a:rPr lang="en-NZ" sz="1000" dirty="0"/>
                        <a:t>39%</a:t>
                      </a:r>
                    </a:p>
                  </a:txBody>
                  <a:tcPr/>
                </a:tc>
                <a:tc>
                  <a:txBody>
                    <a:bodyPr/>
                    <a:lstStyle/>
                    <a:p>
                      <a:pPr algn="ctr"/>
                      <a:r>
                        <a:rPr lang="en-NZ" sz="1000" dirty="0"/>
                        <a:t>42%</a:t>
                      </a:r>
                    </a:p>
                  </a:txBody>
                  <a:tcPr/>
                </a:tc>
                <a:tc>
                  <a:txBody>
                    <a:bodyPr/>
                    <a:lstStyle/>
                    <a:p>
                      <a:pPr algn="ctr"/>
                      <a:r>
                        <a:rPr lang="en-NZ" sz="1000" dirty="0" smtClean="0"/>
                        <a:t>44%</a:t>
                      </a:r>
                      <a:endParaRPr lang="en-NZ" sz="1000" dirty="0"/>
                    </a:p>
                  </a:txBody>
                  <a:tcPr/>
                </a:tc>
                <a:tc>
                  <a:txBody>
                    <a:bodyPr/>
                    <a:lstStyle/>
                    <a:p>
                      <a:pPr algn="ctr"/>
                      <a:r>
                        <a:rPr lang="en-NZ" sz="1000" dirty="0" smtClean="0"/>
                        <a:t>50%</a:t>
                      </a:r>
                      <a:endParaRPr lang="en-NZ" sz="1000" b="1" dirty="0"/>
                    </a:p>
                  </a:txBody>
                  <a:tcPr/>
                </a:tc>
                <a:tc>
                  <a:txBody>
                    <a:bodyPr/>
                    <a:lstStyle/>
                    <a:p>
                      <a:pPr algn="ctr"/>
                      <a:r>
                        <a:rPr lang="en-NZ" sz="1000" dirty="0" smtClean="0"/>
                        <a:t>+6%</a:t>
                      </a:r>
                      <a:endParaRPr lang="en-NZ" sz="1000" b="1" dirty="0"/>
                    </a:p>
                  </a:txBody>
                  <a:tcPr>
                    <a:solidFill>
                      <a:schemeClr val="accent3">
                        <a:lumMod val="60000"/>
                        <a:lumOff val="40000"/>
                      </a:schemeClr>
                    </a:solidFill>
                  </a:tcPr>
                </a:tc>
                <a:extLst>
                  <a:ext uri="{0D108BD9-81ED-4DB2-BD59-A6C34878D82A}">
                    <a16:rowId xmlns="" xmlns:a16="http://schemas.microsoft.com/office/drawing/2014/main" val="3856102964"/>
                  </a:ext>
                </a:extLst>
              </a:tr>
              <a:tr h="261391">
                <a:tc rowSpan="2">
                  <a:txBody>
                    <a:bodyPr/>
                    <a:lstStyle/>
                    <a:p>
                      <a:r>
                        <a:rPr lang="en-NZ" sz="1000" dirty="0"/>
                        <a:t>More likely</a:t>
                      </a:r>
                      <a:r>
                        <a:rPr lang="en-NZ" sz="1000" baseline="0" dirty="0"/>
                        <a:t> to use MTA (Yes)</a:t>
                      </a:r>
                      <a:endParaRPr lang="en-NZ" sz="1000" dirty="0"/>
                    </a:p>
                  </a:txBody>
                  <a:tcPr anchor="ctr"/>
                </a:tc>
                <a:tc>
                  <a:txBody>
                    <a:bodyPr/>
                    <a:lstStyle/>
                    <a:p>
                      <a:r>
                        <a:rPr lang="en-NZ" sz="1000" dirty="0"/>
                        <a:t>Females</a:t>
                      </a:r>
                    </a:p>
                  </a:txBody>
                  <a:tcPr/>
                </a:tc>
                <a:tc>
                  <a:txBody>
                    <a:bodyPr/>
                    <a:lstStyle/>
                    <a:p>
                      <a:pPr algn="ctr"/>
                      <a:r>
                        <a:rPr lang="en-NZ" sz="1000" dirty="0"/>
                        <a:t>29%</a:t>
                      </a:r>
                    </a:p>
                  </a:txBody>
                  <a:tcPr/>
                </a:tc>
                <a:tc>
                  <a:txBody>
                    <a:bodyPr/>
                    <a:lstStyle/>
                    <a:p>
                      <a:pPr algn="ctr"/>
                      <a:r>
                        <a:rPr lang="en-NZ" sz="1000" dirty="0"/>
                        <a:t>30%</a:t>
                      </a:r>
                    </a:p>
                  </a:txBody>
                  <a:tcPr/>
                </a:tc>
                <a:tc>
                  <a:txBody>
                    <a:bodyPr/>
                    <a:lstStyle/>
                    <a:p>
                      <a:pPr algn="ctr"/>
                      <a:r>
                        <a:rPr lang="en-NZ" sz="1000" dirty="0" smtClean="0"/>
                        <a:t>33%</a:t>
                      </a:r>
                      <a:endParaRPr lang="en-NZ" sz="1000" dirty="0"/>
                    </a:p>
                  </a:txBody>
                  <a:tcPr/>
                </a:tc>
                <a:tc>
                  <a:txBody>
                    <a:bodyPr/>
                    <a:lstStyle/>
                    <a:p>
                      <a:pPr algn="ctr"/>
                      <a:r>
                        <a:rPr lang="en-NZ" sz="1000" dirty="0" smtClean="0"/>
                        <a:t>31%</a:t>
                      </a:r>
                      <a:endParaRPr lang="en-NZ" sz="1000" b="1" dirty="0"/>
                    </a:p>
                  </a:txBody>
                  <a:tcPr/>
                </a:tc>
                <a:tc>
                  <a:txBody>
                    <a:bodyPr/>
                    <a:lstStyle/>
                    <a:p>
                      <a:pPr algn="ctr"/>
                      <a:r>
                        <a:rPr lang="en-NZ" sz="1000" dirty="0" smtClean="0"/>
                        <a:t>-2%</a:t>
                      </a:r>
                      <a:endParaRPr lang="en-NZ" sz="1000" b="1" dirty="0"/>
                    </a:p>
                  </a:txBody>
                  <a:tcPr/>
                </a:tc>
                <a:extLst>
                  <a:ext uri="{0D108BD9-81ED-4DB2-BD59-A6C34878D82A}">
                    <a16:rowId xmlns="" xmlns:a16="http://schemas.microsoft.com/office/drawing/2014/main" val="856930816"/>
                  </a:ext>
                </a:extLst>
              </a:tr>
              <a:tr h="261391">
                <a:tc vMerge="1">
                  <a:txBody>
                    <a:bodyPr/>
                    <a:lstStyle/>
                    <a:p>
                      <a:endParaRPr lang="en-NZ" sz="1000" dirty="0"/>
                    </a:p>
                  </a:txBody>
                  <a:tcPr/>
                </a:tc>
                <a:tc>
                  <a:txBody>
                    <a:bodyPr/>
                    <a:lstStyle/>
                    <a:p>
                      <a:r>
                        <a:rPr lang="en-NZ" sz="1000" dirty="0"/>
                        <a:t>Males</a:t>
                      </a:r>
                    </a:p>
                  </a:txBody>
                  <a:tcPr/>
                </a:tc>
                <a:tc>
                  <a:txBody>
                    <a:bodyPr/>
                    <a:lstStyle/>
                    <a:p>
                      <a:pPr algn="ctr"/>
                      <a:r>
                        <a:rPr lang="en-NZ" sz="1000" dirty="0"/>
                        <a:t>22%</a:t>
                      </a:r>
                    </a:p>
                  </a:txBody>
                  <a:tcPr/>
                </a:tc>
                <a:tc>
                  <a:txBody>
                    <a:bodyPr/>
                    <a:lstStyle/>
                    <a:p>
                      <a:pPr algn="ctr"/>
                      <a:r>
                        <a:rPr lang="en-NZ" sz="1000" dirty="0"/>
                        <a:t>29%</a:t>
                      </a:r>
                    </a:p>
                  </a:txBody>
                  <a:tcPr/>
                </a:tc>
                <a:tc>
                  <a:txBody>
                    <a:bodyPr/>
                    <a:lstStyle/>
                    <a:p>
                      <a:pPr algn="ctr"/>
                      <a:r>
                        <a:rPr lang="en-NZ" sz="1000" dirty="0" smtClean="0"/>
                        <a:t>28%</a:t>
                      </a:r>
                      <a:endParaRPr lang="en-NZ" sz="1000" dirty="0"/>
                    </a:p>
                  </a:txBody>
                  <a:tcPr/>
                </a:tc>
                <a:tc>
                  <a:txBody>
                    <a:bodyPr/>
                    <a:lstStyle/>
                    <a:p>
                      <a:pPr algn="ctr"/>
                      <a:r>
                        <a:rPr lang="en-NZ" sz="1000" dirty="0" smtClean="0"/>
                        <a:t>37%</a:t>
                      </a:r>
                      <a:endParaRPr lang="en-NZ" sz="1000" b="1" dirty="0"/>
                    </a:p>
                  </a:txBody>
                  <a:tcPr/>
                </a:tc>
                <a:tc>
                  <a:txBody>
                    <a:bodyPr/>
                    <a:lstStyle/>
                    <a:p>
                      <a:pPr algn="ctr"/>
                      <a:r>
                        <a:rPr lang="en-NZ" sz="1000" dirty="0" smtClean="0"/>
                        <a:t>+9%</a:t>
                      </a:r>
                      <a:endParaRPr lang="en-NZ" sz="1000" b="1" dirty="0"/>
                    </a:p>
                  </a:txBody>
                  <a:tcPr>
                    <a:solidFill>
                      <a:schemeClr val="accent3">
                        <a:lumMod val="60000"/>
                        <a:lumOff val="40000"/>
                      </a:schemeClr>
                    </a:solidFill>
                  </a:tcPr>
                </a:tc>
                <a:extLst>
                  <a:ext uri="{0D108BD9-81ED-4DB2-BD59-A6C34878D82A}">
                    <a16:rowId xmlns="" xmlns:a16="http://schemas.microsoft.com/office/drawing/2014/main" val="2176370128"/>
                  </a:ext>
                </a:extLst>
              </a:tr>
              <a:tr h="261391">
                <a:tc rowSpan="2">
                  <a:txBody>
                    <a:bodyPr/>
                    <a:lstStyle/>
                    <a:p>
                      <a:r>
                        <a:rPr lang="en-NZ" sz="1000" dirty="0"/>
                        <a:t>More positive about MTA (Yes)</a:t>
                      </a:r>
                    </a:p>
                  </a:txBody>
                  <a:tcPr anchor="ctr"/>
                </a:tc>
                <a:tc>
                  <a:txBody>
                    <a:bodyPr/>
                    <a:lstStyle/>
                    <a:p>
                      <a:r>
                        <a:rPr lang="en-NZ" sz="1000" dirty="0"/>
                        <a:t>Females</a:t>
                      </a:r>
                    </a:p>
                  </a:txBody>
                  <a:tcPr/>
                </a:tc>
                <a:tc>
                  <a:txBody>
                    <a:bodyPr/>
                    <a:lstStyle/>
                    <a:p>
                      <a:pPr algn="ctr"/>
                      <a:r>
                        <a:rPr lang="en-NZ" sz="1000" dirty="0"/>
                        <a:t>52%</a:t>
                      </a:r>
                    </a:p>
                  </a:txBody>
                  <a:tcPr/>
                </a:tc>
                <a:tc>
                  <a:txBody>
                    <a:bodyPr/>
                    <a:lstStyle/>
                    <a:p>
                      <a:pPr algn="ctr"/>
                      <a:r>
                        <a:rPr lang="en-NZ" sz="1000" dirty="0"/>
                        <a:t>57%</a:t>
                      </a:r>
                    </a:p>
                  </a:txBody>
                  <a:tcPr/>
                </a:tc>
                <a:tc>
                  <a:txBody>
                    <a:bodyPr/>
                    <a:lstStyle/>
                    <a:p>
                      <a:pPr algn="ctr"/>
                      <a:r>
                        <a:rPr lang="en-NZ" sz="1000" dirty="0" smtClean="0"/>
                        <a:t>52%</a:t>
                      </a:r>
                      <a:endParaRPr lang="en-NZ" sz="1000" dirty="0"/>
                    </a:p>
                  </a:txBody>
                  <a:tcPr/>
                </a:tc>
                <a:tc>
                  <a:txBody>
                    <a:bodyPr/>
                    <a:lstStyle/>
                    <a:p>
                      <a:pPr algn="ctr"/>
                      <a:r>
                        <a:rPr lang="en-NZ" sz="1000" dirty="0" smtClean="0"/>
                        <a:t>53%</a:t>
                      </a:r>
                      <a:endParaRPr lang="en-NZ" sz="1000" b="1" dirty="0"/>
                    </a:p>
                  </a:txBody>
                  <a:tcPr/>
                </a:tc>
                <a:tc>
                  <a:txBody>
                    <a:bodyPr/>
                    <a:lstStyle/>
                    <a:p>
                      <a:pPr algn="ctr"/>
                      <a:r>
                        <a:rPr lang="en-NZ" sz="1000" dirty="0" smtClean="0"/>
                        <a:t>+1%</a:t>
                      </a:r>
                      <a:endParaRPr lang="en-NZ" sz="1000" b="1" dirty="0"/>
                    </a:p>
                  </a:txBody>
                  <a:tcPr/>
                </a:tc>
                <a:extLst>
                  <a:ext uri="{0D108BD9-81ED-4DB2-BD59-A6C34878D82A}">
                    <a16:rowId xmlns="" xmlns:a16="http://schemas.microsoft.com/office/drawing/2014/main" val="2117041703"/>
                  </a:ext>
                </a:extLst>
              </a:tr>
              <a:tr h="261391">
                <a:tc vMerge="1">
                  <a:txBody>
                    <a:bodyPr/>
                    <a:lstStyle/>
                    <a:p>
                      <a:endParaRPr lang="en-NZ" sz="1000" dirty="0"/>
                    </a:p>
                  </a:txBody>
                  <a:tcPr/>
                </a:tc>
                <a:tc>
                  <a:txBody>
                    <a:bodyPr/>
                    <a:lstStyle/>
                    <a:p>
                      <a:r>
                        <a:rPr lang="en-NZ" sz="1000" dirty="0"/>
                        <a:t>Males</a:t>
                      </a:r>
                    </a:p>
                  </a:txBody>
                  <a:tcPr/>
                </a:tc>
                <a:tc>
                  <a:txBody>
                    <a:bodyPr/>
                    <a:lstStyle/>
                    <a:p>
                      <a:pPr algn="ctr"/>
                      <a:r>
                        <a:rPr lang="en-NZ" sz="1000" dirty="0"/>
                        <a:t>44%</a:t>
                      </a:r>
                    </a:p>
                  </a:txBody>
                  <a:tcPr/>
                </a:tc>
                <a:tc>
                  <a:txBody>
                    <a:bodyPr/>
                    <a:lstStyle/>
                    <a:p>
                      <a:pPr algn="ctr"/>
                      <a:r>
                        <a:rPr lang="en-NZ" sz="1000" dirty="0"/>
                        <a:t>43%</a:t>
                      </a:r>
                    </a:p>
                  </a:txBody>
                  <a:tcPr/>
                </a:tc>
                <a:tc>
                  <a:txBody>
                    <a:bodyPr/>
                    <a:lstStyle/>
                    <a:p>
                      <a:pPr algn="ctr"/>
                      <a:r>
                        <a:rPr lang="en-NZ" sz="1000" dirty="0" smtClean="0"/>
                        <a:t>50%</a:t>
                      </a:r>
                      <a:endParaRPr lang="en-NZ" sz="1000" dirty="0"/>
                    </a:p>
                  </a:txBody>
                  <a:tcPr/>
                </a:tc>
                <a:tc>
                  <a:txBody>
                    <a:bodyPr/>
                    <a:lstStyle/>
                    <a:p>
                      <a:pPr algn="ctr"/>
                      <a:r>
                        <a:rPr lang="en-NZ" sz="1000" dirty="0" smtClean="0"/>
                        <a:t>53%</a:t>
                      </a:r>
                      <a:endParaRPr lang="en-NZ" sz="1000" b="1" dirty="0"/>
                    </a:p>
                  </a:txBody>
                  <a:tcPr/>
                </a:tc>
                <a:tc>
                  <a:txBody>
                    <a:bodyPr/>
                    <a:lstStyle/>
                    <a:p>
                      <a:pPr algn="ctr"/>
                      <a:r>
                        <a:rPr lang="en-NZ" sz="1000" dirty="0" smtClean="0"/>
                        <a:t>+3%</a:t>
                      </a:r>
                      <a:endParaRPr lang="en-NZ" sz="1000" b="1" dirty="0"/>
                    </a:p>
                  </a:txBody>
                  <a:tcPr/>
                </a:tc>
                <a:extLst>
                  <a:ext uri="{0D108BD9-81ED-4DB2-BD59-A6C34878D82A}">
                    <a16:rowId xmlns="" xmlns:a16="http://schemas.microsoft.com/office/drawing/2014/main" val="873103678"/>
                  </a:ext>
                </a:extLst>
              </a:tr>
            </a:tbl>
          </a:graphicData>
        </a:graphic>
      </p:graphicFrame>
    </p:spTree>
    <p:extLst>
      <p:ext uri="{BB962C8B-B14F-4D97-AF65-F5344CB8AC3E}">
        <p14:creationId xmlns:p14="http://schemas.microsoft.com/office/powerpoint/2010/main" val="1732838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a:xfrm>
            <a:off x="503547" y="260648"/>
            <a:ext cx="8386479" cy="428628"/>
          </a:xfrm>
        </p:spPr>
        <p:txBody>
          <a:bodyPr/>
          <a:lstStyle/>
          <a:p>
            <a:r>
              <a:rPr lang="en-NZ" sz="2000" dirty="0"/>
              <a:t>Likeability driving behaviour and </a:t>
            </a:r>
            <a:r>
              <a:rPr lang="en-NZ" sz="2000" dirty="0" smtClean="0"/>
              <a:t>attitude</a:t>
            </a:r>
            <a:endParaRPr lang="en-NZ" sz="2000" dirty="0"/>
          </a:p>
        </p:txBody>
      </p:sp>
      <p:sp>
        <p:nvSpPr>
          <p:cNvPr id="21" name="Text Placeholder 9"/>
          <p:cNvSpPr>
            <a:spLocks noGrp="1"/>
          </p:cNvSpPr>
          <p:nvPr>
            <p:ph type="body" sz="quarter" idx="15"/>
          </p:nvPr>
        </p:nvSpPr>
        <p:spPr>
          <a:xfrm>
            <a:off x="395536" y="548680"/>
            <a:ext cx="6039644" cy="1728192"/>
          </a:xfrm>
        </p:spPr>
        <p:txBody>
          <a:bodyPr/>
          <a:lstStyle/>
          <a:p>
            <a:pPr marL="0" indent="0">
              <a:buNone/>
            </a:pPr>
            <a:endParaRPr lang="en-NZ" dirty="0">
              <a:solidFill>
                <a:srgbClr val="FF0000"/>
              </a:solidFill>
              <a:latin typeface="Arial" charset="0"/>
              <a:cs typeface="Arial" charset="0"/>
            </a:endParaRPr>
          </a:p>
          <a:p>
            <a:pPr marL="252000" indent="-252000">
              <a:spcAft>
                <a:spcPts val="300"/>
              </a:spcAft>
            </a:pPr>
            <a:r>
              <a:rPr lang="en-NZ" sz="1100" dirty="0">
                <a:latin typeface="Arial" charset="0"/>
                <a:cs typeface="Arial" charset="0"/>
              </a:rPr>
              <a:t>Motorists who like the ad </a:t>
            </a:r>
            <a:r>
              <a:rPr lang="en-NZ" sz="1100" dirty="0" smtClean="0">
                <a:latin typeface="Arial" charset="0"/>
                <a:cs typeface="Arial" charset="0"/>
              </a:rPr>
              <a:t>continue to be more likely to use an MTA member and feel more positive about the organisation/brand than those who don’t like the ad.</a:t>
            </a:r>
          </a:p>
          <a:p>
            <a:pPr marL="252000" indent="-252000">
              <a:spcAft>
                <a:spcPts val="300"/>
              </a:spcAft>
            </a:pPr>
            <a:r>
              <a:rPr lang="en-NZ" sz="1100" dirty="0" smtClean="0">
                <a:latin typeface="Arial" charset="0"/>
                <a:cs typeface="Arial" charset="0"/>
              </a:rPr>
              <a:t>Amongst those who like the ad, likelihood to use and positive impressions remain high.</a:t>
            </a:r>
          </a:p>
          <a:p>
            <a:pPr marL="252000" indent="-252000">
              <a:spcAft>
                <a:spcPts val="300"/>
              </a:spcAft>
            </a:pPr>
            <a:r>
              <a:rPr lang="en-NZ" sz="1100" dirty="0" smtClean="0">
                <a:latin typeface="Arial" charset="0"/>
                <a:cs typeface="Arial" charset="0"/>
              </a:rPr>
              <a:t>There continues to be a substantial number of people who like the ad, but have not been influenced by it to feel more positively towards the MTA brand or more likely to use an MTA member. This suggests that the benefits of using an MTA member, and the overall MTA brand pillars are not being received strongly enough.</a:t>
            </a:r>
            <a:endParaRPr lang="en-NZ" sz="1100" dirty="0">
              <a:latin typeface="Arial" charset="0"/>
              <a:cs typeface="Arial" charset="0"/>
            </a:endParaRPr>
          </a:p>
        </p:txBody>
      </p:sp>
      <p:pic>
        <p:nvPicPr>
          <p:cNvPr id="10"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5180" y="764704"/>
            <a:ext cx="2454847" cy="13609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4" name="Table 3"/>
          <p:cNvGraphicFramePr>
            <a:graphicFrameLocks noGrp="1"/>
          </p:cNvGraphicFramePr>
          <p:nvPr>
            <p:extLst>
              <p:ext uri="{D42A27DB-BD31-4B8C-83A1-F6EECF244321}">
                <p14:modId xmlns:p14="http://schemas.microsoft.com/office/powerpoint/2010/main" val="3715475133"/>
              </p:ext>
            </p:extLst>
          </p:nvPr>
        </p:nvGraphicFramePr>
        <p:xfrm>
          <a:off x="899592" y="2780928"/>
          <a:ext cx="7274611" cy="2766755"/>
        </p:xfrm>
        <a:graphic>
          <a:graphicData uri="http://schemas.openxmlformats.org/drawingml/2006/table">
            <a:tbl>
              <a:tblPr firstRow="1" bandRow="1">
                <a:tableStyleId>{5C22544A-7EE6-4342-B048-85BDC9FD1C3A}</a:tableStyleId>
              </a:tblPr>
              <a:tblGrid>
                <a:gridCol w="1518379">
                  <a:extLst>
                    <a:ext uri="{9D8B030D-6E8A-4147-A177-3AD203B41FA5}">
                      <a16:colId xmlns="" xmlns:a16="http://schemas.microsoft.com/office/drawing/2014/main" val="2494780354"/>
                    </a:ext>
                  </a:extLst>
                </a:gridCol>
                <a:gridCol w="400368">
                  <a:extLst>
                    <a:ext uri="{9D8B030D-6E8A-4147-A177-3AD203B41FA5}">
                      <a16:colId xmlns="" xmlns:a16="http://schemas.microsoft.com/office/drawing/2014/main" val="619597044"/>
                    </a:ext>
                  </a:extLst>
                </a:gridCol>
                <a:gridCol w="400368"/>
                <a:gridCol w="400368"/>
                <a:gridCol w="759188">
                  <a:extLst>
                    <a:ext uri="{9D8B030D-6E8A-4147-A177-3AD203B41FA5}">
                      <a16:colId xmlns="" xmlns:a16="http://schemas.microsoft.com/office/drawing/2014/main" val="1383165225"/>
                    </a:ext>
                  </a:extLst>
                </a:gridCol>
                <a:gridCol w="759188">
                  <a:extLst>
                    <a:ext uri="{9D8B030D-6E8A-4147-A177-3AD203B41FA5}">
                      <a16:colId xmlns="" xmlns:a16="http://schemas.microsoft.com/office/drawing/2014/main" val="2798447428"/>
                    </a:ext>
                  </a:extLst>
                </a:gridCol>
                <a:gridCol w="759188">
                  <a:extLst>
                    <a:ext uri="{9D8B030D-6E8A-4147-A177-3AD203B41FA5}">
                      <a16:colId xmlns="" xmlns:a16="http://schemas.microsoft.com/office/drawing/2014/main" val="3890045414"/>
                    </a:ext>
                  </a:extLst>
                </a:gridCol>
                <a:gridCol w="759188">
                  <a:extLst>
                    <a:ext uri="{9D8B030D-6E8A-4147-A177-3AD203B41FA5}">
                      <a16:colId xmlns="" xmlns:a16="http://schemas.microsoft.com/office/drawing/2014/main" val="2983775584"/>
                    </a:ext>
                  </a:extLst>
                </a:gridCol>
                <a:gridCol w="759188">
                  <a:extLst>
                    <a:ext uri="{9D8B030D-6E8A-4147-A177-3AD203B41FA5}">
                      <a16:colId xmlns="" xmlns:a16="http://schemas.microsoft.com/office/drawing/2014/main" val="2169257646"/>
                    </a:ext>
                  </a:extLst>
                </a:gridCol>
                <a:gridCol w="759188">
                  <a:extLst>
                    <a:ext uri="{9D8B030D-6E8A-4147-A177-3AD203B41FA5}">
                      <a16:colId xmlns="" xmlns:a16="http://schemas.microsoft.com/office/drawing/2014/main" val="4074112024"/>
                    </a:ext>
                  </a:extLst>
                </a:gridCol>
              </a:tblGrid>
              <a:tr h="279031">
                <a:tc>
                  <a:txBody>
                    <a:bodyPr/>
                    <a:lstStyle/>
                    <a:p>
                      <a:endParaRPr lang="en-NZ" sz="1200" dirty="0"/>
                    </a:p>
                  </a:txBody>
                  <a:tcPr>
                    <a:lnR w="12700" cap="flat" cmpd="sng" algn="ctr">
                      <a:solidFill>
                        <a:schemeClr val="bg1"/>
                      </a:solidFill>
                      <a:prstDash val="solid"/>
                      <a:round/>
                      <a:headEnd type="none" w="med" len="med"/>
                      <a:tailEnd type="none" w="med" len="med"/>
                    </a:lnR>
                  </a:tcPr>
                </a:tc>
                <a:tc gridSpan="3">
                  <a:txBody>
                    <a:bodyPr/>
                    <a:lstStyle/>
                    <a:p>
                      <a:pPr algn="ctr"/>
                      <a:r>
                        <a:rPr lang="en-NZ" sz="1200" dirty="0"/>
                        <a:t>Total </a:t>
                      </a:r>
                      <a:r>
                        <a:rPr lang="en-NZ" sz="1200" dirty="0" smtClean="0"/>
                        <a:t>sample</a:t>
                      </a:r>
                      <a:endParaRPr lang="en-NZ"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002060"/>
                    </a:solidFill>
                  </a:tcPr>
                </a:tc>
                <a:tc hMerge="1">
                  <a:txBody>
                    <a:bodyPr/>
                    <a:lstStyle/>
                    <a:p>
                      <a:pPr algn="ctr"/>
                      <a:endParaRPr lang="en-NZ" sz="120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002060"/>
                    </a:solidFill>
                  </a:tcPr>
                </a:tc>
                <a:tc hMerge="1">
                  <a:txBody>
                    <a:bodyPr/>
                    <a:lstStyle/>
                    <a:p>
                      <a:endParaRPr lang="en-NZ"/>
                    </a:p>
                  </a:txBody>
                  <a:tcPr/>
                </a:tc>
                <a:tc gridSpan="3">
                  <a:txBody>
                    <a:bodyPr/>
                    <a:lstStyle/>
                    <a:p>
                      <a:pPr algn="ctr"/>
                      <a:r>
                        <a:rPr lang="en-NZ" sz="1200" dirty="0"/>
                        <a:t>More likely to use MTA member?</a:t>
                      </a:r>
                    </a:p>
                  </a:txBody>
                  <a:tcPr>
                    <a:lnL w="12700" cap="flat" cmpd="sng" algn="ctr">
                      <a:solidFill>
                        <a:schemeClr val="bg1"/>
                      </a:solidFill>
                      <a:prstDash val="solid"/>
                      <a:round/>
                      <a:headEnd type="none" w="med" len="med"/>
                      <a:tailEnd type="none" w="med" len="med"/>
                    </a:lnL>
                  </a:tcPr>
                </a:tc>
                <a:tc hMerge="1">
                  <a:txBody>
                    <a:bodyPr/>
                    <a:lstStyle/>
                    <a:p>
                      <a:endParaRPr lang="en-NZ" sz="1200" dirty="0"/>
                    </a:p>
                  </a:txBody>
                  <a:tcPr/>
                </a:tc>
                <a:tc hMerge="1">
                  <a:txBody>
                    <a:bodyPr/>
                    <a:lstStyle/>
                    <a:p>
                      <a:endParaRPr lang="en-NZ" sz="1200" dirty="0"/>
                    </a:p>
                  </a:txBody>
                  <a:tcPr/>
                </a:tc>
                <a:tc gridSpan="3">
                  <a:txBody>
                    <a:bodyPr/>
                    <a:lstStyle/>
                    <a:p>
                      <a:pPr algn="ctr"/>
                      <a:r>
                        <a:rPr lang="en-NZ" sz="1200" dirty="0"/>
                        <a:t>Feel more positive</a:t>
                      </a:r>
                      <a:r>
                        <a:rPr lang="en-NZ" sz="1200" baseline="0" dirty="0"/>
                        <a:t> about MTA?</a:t>
                      </a:r>
                      <a:endParaRPr lang="en-NZ" sz="1200" dirty="0"/>
                    </a:p>
                  </a:txBody>
                  <a:tcPr/>
                </a:tc>
                <a:tc hMerge="1">
                  <a:txBody>
                    <a:bodyPr/>
                    <a:lstStyle/>
                    <a:p>
                      <a:endParaRPr lang="en-NZ" sz="1200" dirty="0"/>
                    </a:p>
                  </a:txBody>
                  <a:tcPr/>
                </a:tc>
                <a:tc hMerge="1">
                  <a:txBody>
                    <a:bodyPr/>
                    <a:lstStyle/>
                    <a:p>
                      <a:endParaRPr lang="en-NZ" sz="1200" dirty="0"/>
                    </a:p>
                  </a:txBody>
                  <a:tcPr/>
                </a:tc>
                <a:extLst>
                  <a:ext uri="{0D108BD9-81ED-4DB2-BD59-A6C34878D82A}">
                    <a16:rowId xmlns="" xmlns:a16="http://schemas.microsoft.com/office/drawing/2014/main" val="4157779465"/>
                  </a:ext>
                </a:extLst>
              </a:tr>
              <a:tr h="368116">
                <a:tc>
                  <a:txBody>
                    <a:bodyPr/>
                    <a:lstStyle/>
                    <a:p>
                      <a:endParaRPr lang="en-NZ" dirty="0"/>
                    </a:p>
                  </a:txBody>
                  <a:tcPr>
                    <a:lnR w="12700" cap="flat" cmpd="sng" algn="ctr">
                      <a:solidFill>
                        <a:schemeClr val="bg1"/>
                      </a:solidFill>
                      <a:prstDash val="solid"/>
                      <a:round/>
                      <a:headEnd type="none" w="med" len="med"/>
                      <a:tailEnd type="none" w="med" len="med"/>
                    </a:lnR>
                  </a:tcPr>
                </a:tc>
                <a:tc>
                  <a:txBody>
                    <a:bodyPr/>
                    <a:lstStyle/>
                    <a:p>
                      <a:pPr algn="ctr"/>
                      <a:r>
                        <a:rPr lang="en-NZ" sz="1200" b="1" dirty="0" smtClean="0">
                          <a:solidFill>
                            <a:schemeClr val="bg1"/>
                          </a:solidFill>
                        </a:rPr>
                        <a:t>Q2</a:t>
                      </a:r>
                    </a:p>
                    <a:p>
                      <a:pPr algn="ctr"/>
                      <a:r>
                        <a:rPr lang="en-NZ" sz="1200" b="1" dirty="0" smtClean="0">
                          <a:solidFill>
                            <a:schemeClr val="bg1"/>
                          </a:solidFill>
                        </a:rPr>
                        <a:t>%</a:t>
                      </a:r>
                      <a:endParaRPr lang="en-NZ" sz="1200" b="1"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002060"/>
                    </a:solidFill>
                  </a:tcPr>
                </a:tc>
                <a:tc>
                  <a:txBody>
                    <a:bodyPr/>
                    <a:lstStyle/>
                    <a:p>
                      <a:pPr algn="ctr"/>
                      <a:r>
                        <a:rPr lang="en-NZ" sz="1200" b="1" dirty="0" smtClean="0">
                          <a:solidFill>
                            <a:schemeClr val="bg1"/>
                          </a:solidFill>
                        </a:rPr>
                        <a:t>Q3</a:t>
                      </a:r>
                    </a:p>
                    <a:p>
                      <a:pPr algn="ctr"/>
                      <a:r>
                        <a:rPr lang="en-NZ" sz="1200" b="1" dirty="0" smtClean="0">
                          <a:solidFill>
                            <a:schemeClr val="bg1"/>
                          </a:solidFill>
                        </a:rPr>
                        <a:t>%</a:t>
                      </a:r>
                      <a:endParaRPr lang="en-NZ" sz="1200" b="1"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002060"/>
                    </a:solidFill>
                  </a:tcPr>
                </a:tc>
                <a:tc>
                  <a:txBody>
                    <a:bodyPr/>
                    <a:lstStyle/>
                    <a:p>
                      <a:pPr algn="ctr"/>
                      <a:r>
                        <a:rPr lang="en-NZ" sz="1200" b="1" dirty="0" smtClean="0">
                          <a:solidFill>
                            <a:schemeClr val="bg1"/>
                          </a:solidFill>
                        </a:rPr>
                        <a:t>Q4</a:t>
                      </a:r>
                    </a:p>
                    <a:p>
                      <a:pPr algn="ctr"/>
                      <a:r>
                        <a:rPr lang="en-NZ" sz="1200" b="1" dirty="0" smtClean="0">
                          <a:solidFill>
                            <a:schemeClr val="bg1"/>
                          </a:solidFill>
                        </a:rPr>
                        <a:t>%</a:t>
                      </a:r>
                      <a:endParaRPr lang="en-NZ" sz="1200" b="1"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rgbClr val="002060"/>
                    </a:solidFill>
                  </a:tcPr>
                </a:tc>
                <a:tc>
                  <a:txBody>
                    <a:bodyPr/>
                    <a:lstStyle/>
                    <a:p>
                      <a:pPr algn="ctr"/>
                      <a:r>
                        <a:rPr lang="en-NZ" sz="1200" b="1" dirty="0"/>
                        <a:t>Yes</a:t>
                      </a:r>
                    </a:p>
                    <a:p>
                      <a:pPr algn="ctr"/>
                      <a:r>
                        <a:rPr lang="en-NZ" sz="1200" b="1" dirty="0"/>
                        <a:t>%</a:t>
                      </a:r>
                    </a:p>
                  </a:txBody>
                  <a:tcPr>
                    <a:lnL w="12700" cap="flat" cmpd="sng" algn="ctr">
                      <a:solidFill>
                        <a:schemeClr val="bg1"/>
                      </a:solidFill>
                      <a:prstDash val="solid"/>
                      <a:round/>
                      <a:headEnd type="none" w="med" len="med"/>
                      <a:tailEnd type="none" w="med" len="med"/>
                    </a:lnL>
                  </a:tcPr>
                </a:tc>
                <a:tc>
                  <a:txBody>
                    <a:bodyPr/>
                    <a:lstStyle/>
                    <a:p>
                      <a:pPr algn="ctr"/>
                      <a:r>
                        <a:rPr lang="en-NZ" sz="1200" b="1" dirty="0"/>
                        <a:t>No</a:t>
                      </a:r>
                    </a:p>
                    <a:p>
                      <a:pPr algn="ctr"/>
                      <a:r>
                        <a:rPr lang="en-NZ" sz="1200" b="1" dirty="0"/>
                        <a:t>%</a:t>
                      </a:r>
                    </a:p>
                  </a:txBody>
                  <a:tcPr/>
                </a:tc>
                <a:tc>
                  <a:txBody>
                    <a:bodyPr/>
                    <a:lstStyle/>
                    <a:p>
                      <a:pPr algn="ctr"/>
                      <a:r>
                        <a:rPr lang="en-NZ" sz="1200" b="1" dirty="0"/>
                        <a:t>Not sure</a:t>
                      </a:r>
                    </a:p>
                    <a:p>
                      <a:pPr algn="ctr"/>
                      <a:r>
                        <a:rPr lang="en-NZ" sz="1200" b="1" dirty="0"/>
                        <a:t>%</a:t>
                      </a:r>
                    </a:p>
                  </a:txBody>
                  <a:tcPr/>
                </a:tc>
                <a:tc>
                  <a:txBody>
                    <a:bodyPr/>
                    <a:lstStyle/>
                    <a:p>
                      <a:pPr algn="ctr"/>
                      <a:r>
                        <a:rPr lang="en-NZ" sz="1200" b="1" dirty="0"/>
                        <a:t>Yes</a:t>
                      </a:r>
                    </a:p>
                    <a:p>
                      <a:pPr algn="ctr"/>
                      <a:r>
                        <a:rPr lang="en-NZ" sz="1200" b="1" dirty="0"/>
                        <a:t>%</a:t>
                      </a:r>
                    </a:p>
                  </a:txBody>
                  <a:tcPr/>
                </a:tc>
                <a:tc>
                  <a:txBody>
                    <a:bodyPr/>
                    <a:lstStyle/>
                    <a:p>
                      <a:pPr algn="ctr"/>
                      <a:r>
                        <a:rPr lang="en-NZ" sz="1200" b="1" dirty="0"/>
                        <a:t>No</a:t>
                      </a:r>
                    </a:p>
                    <a:p>
                      <a:pPr algn="ctr"/>
                      <a:r>
                        <a:rPr lang="en-NZ" sz="1200" b="1" dirty="0"/>
                        <a:t>%</a:t>
                      </a:r>
                    </a:p>
                  </a:txBody>
                  <a:tcPr/>
                </a:tc>
                <a:tc>
                  <a:txBody>
                    <a:bodyPr/>
                    <a:lstStyle/>
                    <a:p>
                      <a:pPr algn="ctr"/>
                      <a:r>
                        <a:rPr lang="en-NZ" sz="1200" b="1" dirty="0"/>
                        <a:t>Not sure</a:t>
                      </a:r>
                    </a:p>
                    <a:p>
                      <a:pPr algn="ctr"/>
                      <a:r>
                        <a:rPr lang="en-NZ" sz="1200" b="1" dirty="0"/>
                        <a:t>%</a:t>
                      </a:r>
                    </a:p>
                  </a:txBody>
                  <a:tcPr/>
                </a:tc>
              </a:tr>
              <a:tr h="279031">
                <a:tc>
                  <a:txBody>
                    <a:bodyPr/>
                    <a:lstStyle/>
                    <a:p>
                      <a:r>
                        <a:rPr lang="en-NZ" sz="1200" dirty="0"/>
                        <a:t>Like the ad a lot</a:t>
                      </a:r>
                    </a:p>
                  </a:txBody>
                  <a:tcPr/>
                </a:tc>
                <a:tc>
                  <a:txBody>
                    <a:bodyPr/>
                    <a:lstStyle/>
                    <a:p>
                      <a:pPr algn="ctr"/>
                      <a:r>
                        <a:rPr lang="en-NZ" sz="1200" dirty="0"/>
                        <a:t>14</a:t>
                      </a:r>
                    </a:p>
                  </a:txBody>
                  <a:tcPr/>
                </a:tc>
                <a:tc>
                  <a:txBody>
                    <a:bodyPr/>
                    <a:lstStyle/>
                    <a:p>
                      <a:pPr algn="ctr"/>
                      <a:r>
                        <a:rPr lang="en-NZ" sz="1200" dirty="0" smtClean="0"/>
                        <a:t>16</a:t>
                      </a:r>
                      <a:endParaRPr lang="en-NZ" sz="1200" dirty="0"/>
                    </a:p>
                  </a:txBody>
                  <a:tcPr/>
                </a:tc>
                <a:tc>
                  <a:txBody>
                    <a:bodyPr/>
                    <a:lstStyle/>
                    <a:p>
                      <a:pPr algn="ctr"/>
                      <a:r>
                        <a:rPr lang="en-NZ" sz="1200" dirty="0" smtClean="0"/>
                        <a:t>14</a:t>
                      </a:r>
                      <a:endParaRPr lang="en-NZ" sz="1200" dirty="0"/>
                    </a:p>
                  </a:txBody>
                  <a:tcPr/>
                </a:tc>
                <a:tc>
                  <a:txBody>
                    <a:bodyPr/>
                    <a:lstStyle/>
                    <a:p>
                      <a:pPr algn="ctr" fontAlgn="b"/>
                      <a:r>
                        <a:rPr lang="en-NZ" sz="1200" b="0" i="0" u="none" strike="noStrike" dirty="0" smtClean="0">
                          <a:solidFill>
                            <a:srgbClr val="000000"/>
                          </a:solidFill>
                          <a:effectLst/>
                          <a:latin typeface="+mj-lt"/>
                        </a:rPr>
                        <a:t>32</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5</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4</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24</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3</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2</a:t>
                      </a:r>
                      <a:endParaRPr lang="en-NZ" sz="1200" b="0" i="0" u="none" strike="noStrike" dirty="0">
                        <a:solidFill>
                          <a:srgbClr val="000000"/>
                        </a:solidFill>
                        <a:effectLst/>
                        <a:latin typeface="+mj-lt"/>
                      </a:endParaRPr>
                    </a:p>
                  </a:txBody>
                  <a:tcPr marL="9525" marR="9525" marT="9525" marB="0" anchor="ctr"/>
                </a:tc>
                <a:extLst>
                  <a:ext uri="{0D108BD9-81ED-4DB2-BD59-A6C34878D82A}">
                    <a16:rowId xmlns="" xmlns:a16="http://schemas.microsoft.com/office/drawing/2014/main" val="127231723"/>
                  </a:ext>
                </a:extLst>
              </a:tr>
              <a:tr h="279031">
                <a:tc>
                  <a:txBody>
                    <a:bodyPr/>
                    <a:lstStyle/>
                    <a:p>
                      <a:r>
                        <a:rPr lang="en-NZ" sz="1200" dirty="0"/>
                        <a:t>Like it a little</a:t>
                      </a:r>
                    </a:p>
                  </a:txBody>
                  <a:tcPr/>
                </a:tc>
                <a:tc>
                  <a:txBody>
                    <a:bodyPr/>
                    <a:lstStyle/>
                    <a:p>
                      <a:pPr algn="ctr"/>
                      <a:r>
                        <a:rPr lang="en-NZ" sz="1200" dirty="0"/>
                        <a:t>32</a:t>
                      </a:r>
                    </a:p>
                  </a:txBody>
                  <a:tcPr/>
                </a:tc>
                <a:tc>
                  <a:txBody>
                    <a:bodyPr/>
                    <a:lstStyle/>
                    <a:p>
                      <a:pPr algn="ctr"/>
                      <a:r>
                        <a:rPr lang="en-NZ" sz="1200" dirty="0" smtClean="0"/>
                        <a:t>29</a:t>
                      </a:r>
                      <a:endParaRPr lang="en-NZ" sz="1200" dirty="0"/>
                    </a:p>
                  </a:txBody>
                  <a:tcPr/>
                </a:tc>
                <a:tc>
                  <a:txBody>
                    <a:bodyPr/>
                    <a:lstStyle/>
                    <a:p>
                      <a:pPr algn="ctr"/>
                      <a:r>
                        <a:rPr lang="en-NZ" sz="1200" dirty="0" smtClean="0"/>
                        <a:t>36</a:t>
                      </a:r>
                      <a:endParaRPr lang="en-NZ" sz="1200" dirty="0"/>
                    </a:p>
                  </a:txBody>
                  <a:tcPr/>
                </a:tc>
                <a:tc>
                  <a:txBody>
                    <a:bodyPr/>
                    <a:lstStyle/>
                    <a:p>
                      <a:pPr algn="ctr" fontAlgn="b"/>
                      <a:r>
                        <a:rPr lang="en-NZ" sz="1200" b="0" i="0" u="none" strike="noStrike" dirty="0" smtClean="0">
                          <a:solidFill>
                            <a:srgbClr val="000000"/>
                          </a:solidFill>
                          <a:effectLst/>
                          <a:latin typeface="+mj-lt"/>
                        </a:rPr>
                        <a:t>49</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22</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45</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53</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12</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26</a:t>
                      </a:r>
                      <a:endParaRPr lang="en-NZ" sz="1200" b="0" i="0" u="none" strike="noStrike" dirty="0">
                        <a:solidFill>
                          <a:srgbClr val="000000"/>
                        </a:solidFill>
                        <a:effectLst/>
                        <a:latin typeface="+mj-lt"/>
                      </a:endParaRPr>
                    </a:p>
                  </a:txBody>
                  <a:tcPr marL="9525" marR="9525" marT="9525" marB="0" anchor="ctr"/>
                </a:tc>
                <a:extLst>
                  <a:ext uri="{0D108BD9-81ED-4DB2-BD59-A6C34878D82A}">
                    <a16:rowId xmlns="" xmlns:a16="http://schemas.microsoft.com/office/drawing/2014/main" val="4057966575"/>
                  </a:ext>
                </a:extLst>
              </a:tr>
              <a:tr h="279031">
                <a:tc>
                  <a:txBody>
                    <a:bodyPr/>
                    <a:lstStyle/>
                    <a:p>
                      <a:r>
                        <a:rPr lang="en-NZ" sz="1200" b="1" dirty="0"/>
                        <a:t>Total likeability</a:t>
                      </a:r>
                    </a:p>
                  </a:txBody>
                  <a:tcPr>
                    <a:solidFill>
                      <a:srgbClr val="FFC000"/>
                    </a:solidFill>
                  </a:tcPr>
                </a:tc>
                <a:tc>
                  <a:txBody>
                    <a:bodyPr/>
                    <a:lstStyle/>
                    <a:p>
                      <a:pPr algn="ctr"/>
                      <a:r>
                        <a:rPr lang="en-NZ" sz="1200" b="1" dirty="0"/>
                        <a:t>46</a:t>
                      </a:r>
                    </a:p>
                  </a:txBody>
                  <a:tcPr>
                    <a:solidFill>
                      <a:srgbClr val="FFC000"/>
                    </a:solidFill>
                  </a:tcPr>
                </a:tc>
                <a:tc>
                  <a:txBody>
                    <a:bodyPr/>
                    <a:lstStyle/>
                    <a:p>
                      <a:pPr algn="ctr"/>
                      <a:r>
                        <a:rPr lang="en-NZ" sz="1200" b="1" dirty="0" smtClean="0"/>
                        <a:t>46</a:t>
                      </a:r>
                      <a:endParaRPr lang="en-NZ" sz="1200" b="1" dirty="0"/>
                    </a:p>
                  </a:txBody>
                  <a:tcPr>
                    <a:solidFill>
                      <a:srgbClr val="FFC000"/>
                    </a:solidFill>
                  </a:tcPr>
                </a:tc>
                <a:tc>
                  <a:txBody>
                    <a:bodyPr/>
                    <a:lstStyle/>
                    <a:p>
                      <a:pPr algn="ctr"/>
                      <a:r>
                        <a:rPr lang="en-NZ" sz="1200" b="1" dirty="0" smtClean="0"/>
                        <a:t>50</a:t>
                      </a:r>
                      <a:endParaRPr lang="en-NZ" sz="1200" b="1" dirty="0"/>
                    </a:p>
                  </a:txBody>
                  <a:tcPr>
                    <a:solidFill>
                      <a:srgbClr val="FFC000"/>
                    </a:solidFill>
                  </a:tcPr>
                </a:tc>
                <a:tc>
                  <a:txBody>
                    <a:bodyPr/>
                    <a:lstStyle/>
                    <a:p>
                      <a:pPr algn="ctr"/>
                      <a:r>
                        <a:rPr lang="en-NZ" sz="1200" b="1" dirty="0" smtClean="0">
                          <a:latin typeface="+mj-lt"/>
                        </a:rPr>
                        <a:t>81</a:t>
                      </a:r>
                      <a:endParaRPr lang="en-NZ" sz="1200" b="1" dirty="0">
                        <a:latin typeface="+mj-lt"/>
                      </a:endParaRPr>
                    </a:p>
                  </a:txBody>
                  <a:tcPr anchor="ctr">
                    <a:solidFill>
                      <a:srgbClr val="FFC000"/>
                    </a:solidFill>
                  </a:tcPr>
                </a:tc>
                <a:tc>
                  <a:txBody>
                    <a:bodyPr/>
                    <a:lstStyle/>
                    <a:p>
                      <a:pPr algn="ctr"/>
                      <a:r>
                        <a:rPr lang="en-NZ" sz="1200" b="1" dirty="0" smtClean="0">
                          <a:latin typeface="+mj-lt"/>
                        </a:rPr>
                        <a:t>28</a:t>
                      </a:r>
                      <a:endParaRPr lang="en-NZ" sz="1200" b="1" dirty="0">
                        <a:latin typeface="+mj-lt"/>
                      </a:endParaRPr>
                    </a:p>
                  </a:txBody>
                  <a:tcPr anchor="ctr">
                    <a:solidFill>
                      <a:srgbClr val="FFC000"/>
                    </a:solidFill>
                  </a:tcPr>
                </a:tc>
                <a:tc>
                  <a:txBody>
                    <a:bodyPr/>
                    <a:lstStyle/>
                    <a:p>
                      <a:pPr algn="ctr"/>
                      <a:r>
                        <a:rPr lang="en-NZ" sz="1200" b="1" dirty="0" smtClean="0">
                          <a:latin typeface="+mj-lt"/>
                        </a:rPr>
                        <a:t>48</a:t>
                      </a:r>
                      <a:endParaRPr lang="en-NZ" sz="1200" b="1" dirty="0">
                        <a:latin typeface="+mj-lt"/>
                      </a:endParaRPr>
                    </a:p>
                  </a:txBody>
                  <a:tcPr anchor="ctr">
                    <a:solidFill>
                      <a:srgbClr val="FFC000"/>
                    </a:solidFill>
                  </a:tcPr>
                </a:tc>
                <a:tc>
                  <a:txBody>
                    <a:bodyPr/>
                    <a:lstStyle/>
                    <a:p>
                      <a:pPr algn="ctr"/>
                      <a:r>
                        <a:rPr lang="en-NZ" sz="1200" b="1" dirty="0" smtClean="0">
                          <a:latin typeface="+mj-lt"/>
                        </a:rPr>
                        <a:t>77</a:t>
                      </a:r>
                      <a:endParaRPr lang="en-NZ" sz="1200" b="1" dirty="0">
                        <a:latin typeface="+mj-lt"/>
                      </a:endParaRPr>
                    </a:p>
                  </a:txBody>
                  <a:tcPr anchor="ctr">
                    <a:solidFill>
                      <a:srgbClr val="FFC000"/>
                    </a:solidFill>
                  </a:tcPr>
                </a:tc>
                <a:tc>
                  <a:txBody>
                    <a:bodyPr/>
                    <a:lstStyle/>
                    <a:p>
                      <a:pPr algn="ctr"/>
                      <a:r>
                        <a:rPr lang="en-NZ" sz="1200" b="1" dirty="0" smtClean="0">
                          <a:latin typeface="+mj-lt"/>
                        </a:rPr>
                        <a:t>16</a:t>
                      </a:r>
                      <a:endParaRPr lang="en-NZ" sz="1200" b="1" dirty="0">
                        <a:latin typeface="+mj-lt"/>
                      </a:endParaRPr>
                    </a:p>
                  </a:txBody>
                  <a:tcPr anchor="ctr">
                    <a:solidFill>
                      <a:srgbClr val="FFC000"/>
                    </a:solidFill>
                  </a:tcPr>
                </a:tc>
                <a:tc>
                  <a:txBody>
                    <a:bodyPr/>
                    <a:lstStyle/>
                    <a:p>
                      <a:pPr algn="ctr"/>
                      <a:r>
                        <a:rPr lang="en-NZ" sz="1200" b="1" dirty="0" smtClean="0">
                          <a:latin typeface="+mj-lt"/>
                        </a:rPr>
                        <a:t>28</a:t>
                      </a:r>
                      <a:endParaRPr lang="en-NZ" sz="1200" b="1" dirty="0">
                        <a:latin typeface="+mj-lt"/>
                      </a:endParaRPr>
                    </a:p>
                  </a:txBody>
                  <a:tcPr anchor="ctr">
                    <a:solidFill>
                      <a:srgbClr val="FFC000"/>
                    </a:solidFill>
                  </a:tcPr>
                </a:tc>
                <a:extLst>
                  <a:ext uri="{0D108BD9-81ED-4DB2-BD59-A6C34878D82A}">
                    <a16:rowId xmlns="" xmlns:a16="http://schemas.microsoft.com/office/drawing/2014/main" val="407728552"/>
                  </a:ext>
                </a:extLst>
              </a:tr>
              <a:tr h="279031">
                <a:tc>
                  <a:txBody>
                    <a:bodyPr/>
                    <a:lstStyle/>
                    <a:p>
                      <a:r>
                        <a:rPr lang="en-NZ" sz="1200" dirty="0"/>
                        <a:t>Its okay</a:t>
                      </a:r>
                    </a:p>
                  </a:txBody>
                  <a:tcPr/>
                </a:tc>
                <a:tc>
                  <a:txBody>
                    <a:bodyPr/>
                    <a:lstStyle/>
                    <a:p>
                      <a:pPr algn="ctr"/>
                      <a:r>
                        <a:rPr lang="en-NZ" sz="1200" dirty="0"/>
                        <a:t>35</a:t>
                      </a:r>
                    </a:p>
                  </a:txBody>
                  <a:tcPr/>
                </a:tc>
                <a:tc>
                  <a:txBody>
                    <a:bodyPr/>
                    <a:lstStyle/>
                    <a:p>
                      <a:pPr algn="ctr"/>
                      <a:r>
                        <a:rPr lang="en-NZ" sz="1200" dirty="0" smtClean="0"/>
                        <a:t>31</a:t>
                      </a:r>
                    </a:p>
                  </a:txBody>
                  <a:tcPr/>
                </a:tc>
                <a:tc>
                  <a:txBody>
                    <a:bodyPr/>
                    <a:lstStyle/>
                    <a:p>
                      <a:pPr algn="ctr"/>
                      <a:r>
                        <a:rPr lang="en-NZ" sz="1200" dirty="0" smtClean="0"/>
                        <a:t>31</a:t>
                      </a:r>
                    </a:p>
                  </a:txBody>
                  <a:tcPr/>
                </a:tc>
                <a:tc>
                  <a:txBody>
                    <a:bodyPr/>
                    <a:lstStyle/>
                    <a:p>
                      <a:pPr algn="ctr" fontAlgn="b"/>
                      <a:r>
                        <a:rPr lang="en-NZ" sz="1200" b="0" i="0" u="none" strike="noStrike" dirty="0" smtClean="0">
                          <a:solidFill>
                            <a:srgbClr val="000000"/>
                          </a:solidFill>
                          <a:effectLst/>
                          <a:latin typeface="+mj-lt"/>
                        </a:rPr>
                        <a:t>16</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40</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36</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18</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43</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52</a:t>
                      </a:r>
                      <a:endParaRPr lang="en-NZ" sz="1200" b="0" i="0" u="none" strike="noStrike" dirty="0">
                        <a:solidFill>
                          <a:srgbClr val="000000"/>
                        </a:solidFill>
                        <a:effectLst/>
                        <a:latin typeface="+mj-lt"/>
                      </a:endParaRPr>
                    </a:p>
                  </a:txBody>
                  <a:tcPr marL="9525" marR="9525" marT="9525" marB="0" anchor="ctr"/>
                </a:tc>
                <a:extLst>
                  <a:ext uri="{0D108BD9-81ED-4DB2-BD59-A6C34878D82A}">
                    <a16:rowId xmlns="" xmlns:a16="http://schemas.microsoft.com/office/drawing/2014/main" val="1723534825"/>
                  </a:ext>
                </a:extLst>
              </a:tr>
              <a:tr h="279031">
                <a:tc>
                  <a:txBody>
                    <a:bodyPr/>
                    <a:lstStyle/>
                    <a:p>
                      <a:r>
                        <a:rPr lang="en-NZ" sz="1200" dirty="0"/>
                        <a:t>Doesn’t do much</a:t>
                      </a:r>
                      <a:r>
                        <a:rPr lang="en-NZ" sz="1200" baseline="0" dirty="0"/>
                        <a:t> for me</a:t>
                      </a:r>
                      <a:endParaRPr lang="en-NZ" sz="1200" dirty="0"/>
                    </a:p>
                  </a:txBody>
                  <a:tcPr/>
                </a:tc>
                <a:tc>
                  <a:txBody>
                    <a:bodyPr/>
                    <a:lstStyle/>
                    <a:p>
                      <a:pPr algn="ctr"/>
                      <a:r>
                        <a:rPr lang="en-NZ" sz="1200" dirty="0"/>
                        <a:t>16</a:t>
                      </a:r>
                    </a:p>
                  </a:txBody>
                  <a:tcPr/>
                </a:tc>
                <a:tc>
                  <a:txBody>
                    <a:bodyPr/>
                    <a:lstStyle/>
                    <a:p>
                      <a:pPr algn="ctr"/>
                      <a:r>
                        <a:rPr lang="en-NZ" sz="1200" dirty="0" smtClean="0"/>
                        <a:t>20</a:t>
                      </a:r>
                      <a:endParaRPr lang="en-NZ" sz="1200" dirty="0"/>
                    </a:p>
                  </a:txBody>
                  <a:tcPr/>
                </a:tc>
                <a:tc>
                  <a:txBody>
                    <a:bodyPr/>
                    <a:lstStyle/>
                    <a:p>
                      <a:pPr algn="ctr"/>
                      <a:r>
                        <a:rPr lang="en-NZ" sz="1200" dirty="0" smtClean="0"/>
                        <a:t>16</a:t>
                      </a:r>
                      <a:endParaRPr lang="en-NZ" sz="1200" dirty="0"/>
                    </a:p>
                  </a:txBody>
                  <a:tcPr/>
                </a:tc>
                <a:tc>
                  <a:txBody>
                    <a:bodyPr/>
                    <a:lstStyle/>
                    <a:p>
                      <a:pPr algn="ctr" fontAlgn="b"/>
                      <a:r>
                        <a:rPr lang="en-NZ" sz="1200" b="0" i="0" u="none" strike="noStrike" dirty="0" smtClean="0">
                          <a:solidFill>
                            <a:srgbClr val="000000"/>
                          </a:solidFill>
                          <a:effectLst/>
                          <a:latin typeface="+mj-lt"/>
                        </a:rPr>
                        <a:t>2</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28</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14</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5</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35</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18</a:t>
                      </a:r>
                      <a:endParaRPr lang="en-NZ" sz="1200" b="0" i="0" u="none" strike="noStrike" dirty="0">
                        <a:solidFill>
                          <a:srgbClr val="000000"/>
                        </a:solidFill>
                        <a:effectLst/>
                        <a:latin typeface="+mj-lt"/>
                      </a:endParaRPr>
                    </a:p>
                  </a:txBody>
                  <a:tcPr marL="9525" marR="9525" marT="9525" marB="0" anchor="ctr"/>
                </a:tc>
                <a:extLst>
                  <a:ext uri="{0D108BD9-81ED-4DB2-BD59-A6C34878D82A}">
                    <a16:rowId xmlns="" xmlns:a16="http://schemas.microsoft.com/office/drawing/2014/main" val="4122649406"/>
                  </a:ext>
                </a:extLst>
              </a:tr>
              <a:tr h="279031">
                <a:tc>
                  <a:txBody>
                    <a:bodyPr/>
                    <a:lstStyle/>
                    <a:p>
                      <a:r>
                        <a:rPr lang="en-NZ" sz="1200" dirty="0"/>
                        <a:t>Don’t like it at all</a:t>
                      </a:r>
                    </a:p>
                  </a:txBody>
                  <a:tcPr/>
                </a:tc>
                <a:tc>
                  <a:txBody>
                    <a:bodyPr/>
                    <a:lstStyle/>
                    <a:p>
                      <a:pPr algn="ctr"/>
                      <a:r>
                        <a:rPr lang="en-NZ" sz="1200" dirty="0"/>
                        <a:t>3</a:t>
                      </a:r>
                    </a:p>
                  </a:txBody>
                  <a:tcPr/>
                </a:tc>
                <a:tc>
                  <a:txBody>
                    <a:bodyPr/>
                    <a:lstStyle/>
                    <a:p>
                      <a:pPr algn="ctr"/>
                      <a:r>
                        <a:rPr lang="en-NZ" sz="1200" dirty="0" smtClean="0"/>
                        <a:t>3</a:t>
                      </a:r>
                      <a:endParaRPr lang="en-NZ" sz="1200" dirty="0"/>
                    </a:p>
                  </a:txBody>
                  <a:tcPr/>
                </a:tc>
                <a:tc>
                  <a:txBody>
                    <a:bodyPr/>
                    <a:lstStyle/>
                    <a:p>
                      <a:pPr algn="ctr"/>
                      <a:r>
                        <a:rPr lang="en-NZ" sz="1200" dirty="0" smtClean="0"/>
                        <a:t>2</a:t>
                      </a:r>
                      <a:endParaRPr lang="en-NZ" sz="1200" dirty="0"/>
                    </a:p>
                  </a:txBody>
                  <a:tcPr/>
                </a:tc>
                <a:tc>
                  <a:txBody>
                    <a:bodyPr/>
                    <a:lstStyle/>
                    <a:p>
                      <a:pPr algn="ctr" fontAlgn="b"/>
                      <a:r>
                        <a:rPr lang="en-NZ" sz="1200" b="0" i="0" u="none" strike="noStrike" dirty="0" smtClean="0">
                          <a:solidFill>
                            <a:srgbClr val="000000"/>
                          </a:solidFill>
                          <a:effectLst/>
                          <a:latin typeface="+mj-lt"/>
                        </a:rPr>
                        <a:t>0</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4</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1</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0</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6</a:t>
                      </a:r>
                      <a:endParaRPr lang="en-NZ" sz="1200" b="0" i="0" u="none" strike="noStrike" dirty="0">
                        <a:solidFill>
                          <a:srgbClr val="000000"/>
                        </a:solidFill>
                        <a:effectLst/>
                        <a:latin typeface="+mj-lt"/>
                      </a:endParaRPr>
                    </a:p>
                  </a:txBody>
                  <a:tcPr marL="9525" marR="9525" marT="9525" marB="0" anchor="ctr"/>
                </a:tc>
                <a:tc>
                  <a:txBody>
                    <a:bodyPr/>
                    <a:lstStyle/>
                    <a:p>
                      <a:pPr algn="ctr" fontAlgn="b"/>
                      <a:r>
                        <a:rPr lang="en-NZ" sz="1200" b="0" i="0" u="none" strike="noStrike" dirty="0" smtClean="0">
                          <a:solidFill>
                            <a:srgbClr val="000000"/>
                          </a:solidFill>
                          <a:effectLst/>
                          <a:latin typeface="+mj-lt"/>
                        </a:rPr>
                        <a:t>2</a:t>
                      </a:r>
                      <a:endParaRPr lang="en-NZ" sz="1200" b="0" i="0" u="none" strike="noStrike" dirty="0">
                        <a:solidFill>
                          <a:srgbClr val="000000"/>
                        </a:solidFill>
                        <a:effectLst/>
                        <a:latin typeface="+mj-lt"/>
                      </a:endParaRPr>
                    </a:p>
                  </a:txBody>
                  <a:tcPr marL="9525" marR="9525" marT="9525" marB="0" anchor="ctr"/>
                </a:tc>
                <a:extLst>
                  <a:ext uri="{0D108BD9-81ED-4DB2-BD59-A6C34878D82A}">
                    <a16:rowId xmlns="" xmlns:a16="http://schemas.microsoft.com/office/drawing/2014/main" val="2383387472"/>
                  </a:ext>
                </a:extLst>
              </a:tr>
            </a:tbl>
          </a:graphicData>
        </a:graphic>
      </p:graphicFrame>
    </p:spTree>
    <p:extLst>
      <p:ext uri="{BB962C8B-B14F-4D97-AF65-F5344CB8AC3E}">
        <p14:creationId xmlns:p14="http://schemas.microsoft.com/office/powerpoint/2010/main" val="228539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a:xfrm>
            <a:off x="503548" y="260648"/>
            <a:ext cx="8136904" cy="864096"/>
          </a:xfrm>
        </p:spPr>
        <p:txBody>
          <a:bodyPr/>
          <a:lstStyle/>
          <a:p>
            <a:r>
              <a:rPr lang="en-NZ" sz="2000" dirty="0" smtClean="0"/>
              <a:t>On-strategy </a:t>
            </a:r>
            <a:r>
              <a:rPr lang="en-NZ" sz="2000" dirty="0"/>
              <a:t>messages continue to be taken from the </a:t>
            </a:r>
            <a:r>
              <a:rPr lang="en-NZ" sz="2000" dirty="0" smtClean="0"/>
              <a:t>ad, but the execution style doesn’t sit right with everyone</a:t>
            </a:r>
            <a:endParaRPr lang="en-NZ" sz="2000" dirty="0"/>
          </a:p>
        </p:txBody>
      </p:sp>
      <p:graphicFrame>
        <p:nvGraphicFramePr>
          <p:cNvPr id="3" name="Chart 2"/>
          <p:cNvGraphicFramePr/>
          <p:nvPr>
            <p:extLst>
              <p:ext uri="{D42A27DB-BD31-4B8C-83A1-F6EECF244321}">
                <p14:modId xmlns:p14="http://schemas.microsoft.com/office/powerpoint/2010/main" val="3314493894"/>
              </p:ext>
            </p:extLst>
          </p:nvPr>
        </p:nvGraphicFramePr>
        <p:xfrm>
          <a:off x="755576" y="2636912"/>
          <a:ext cx="2592288" cy="20320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9"/>
          <p:cNvSpPr>
            <a:spLocks noGrp="1"/>
          </p:cNvSpPr>
          <p:nvPr>
            <p:ph type="body" sz="quarter" idx="15"/>
          </p:nvPr>
        </p:nvSpPr>
        <p:spPr>
          <a:xfrm>
            <a:off x="251520" y="908720"/>
            <a:ext cx="8496944" cy="3760192"/>
          </a:xfrm>
        </p:spPr>
        <p:txBody>
          <a:bodyPr/>
          <a:lstStyle/>
          <a:p>
            <a:pPr marL="0" indent="0">
              <a:buNone/>
            </a:pPr>
            <a:endParaRPr lang="en-NZ" dirty="0">
              <a:latin typeface="Arial" charset="0"/>
              <a:cs typeface="Arial" charset="0"/>
            </a:endParaRPr>
          </a:p>
          <a:p>
            <a:pPr marL="252000" indent="-252000">
              <a:spcAft>
                <a:spcPts val="300"/>
              </a:spcAft>
            </a:pPr>
            <a:r>
              <a:rPr lang="en-NZ" sz="1100" dirty="0" smtClean="0">
                <a:latin typeface="Arial" charset="0"/>
                <a:cs typeface="Arial" charset="0"/>
              </a:rPr>
              <a:t>Positives from those who like the ad continue to be along the same line: the ad was straight to the point, got the message across in an interesting and different way with the space theme and link to technological advancement, </a:t>
            </a:r>
            <a:r>
              <a:rPr lang="en-NZ" sz="1100" dirty="0">
                <a:latin typeface="Arial" charset="0"/>
                <a:cs typeface="Arial" charset="0"/>
              </a:rPr>
              <a:t>i</a:t>
            </a:r>
            <a:r>
              <a:rPr lang="en-NZ" sz="1100" dirty="0" smtClean="0">
                <a:latin typeface="Arial" charset="0"/>
                <a:cs typeface="Arial" charset="0"/>
              </a:rPr>
              <a:t>t was eye catching and engaging with the music and visuals. There was also a clear link with being family orientated.</a:t>
            </a:r>
            <a:endParaRPr lang="en-NZ" sz="1100" dirty="0">
              <a:latin typeface="Arial" charset="0"/>
              <a:cs typeface="Arial" charset="0"/>
            </a:endParaRPr>
          </a:p>
          <a:p>
            <a:pPr marL="252000" indent="-252000">
              <a:spcAft>
                <a:spcPts val="300"/>
              </a:spcAft>
            </a:pPr>
            <a:r>
              <a:rPr lang="en-NZ" sz="1100" dirty="0" smtClean="0">
                <a:latin typeface="Arial" charset="0"/>
                <a:cs typeface="Arial" charset="0"/>
              </a:rPr>
              <a:t>Messages taken from the ad continue to be mostly on-strategy</a:t>
            </a:r>
            <a:r>
              <a:rPr lang="en-NZ" sz="1100" dirty="0">
                <a:latin typeface="Arial" charset="0"/>
                <a:cs typeface="Arial" charset="0"/>
              </a:rPr>
              <a:t>:</a:t>
            </a:r>
          </a:p>
          <a:p>
            <a:pPr marL="513938" lvl="1" indent="-252000">
              <a:spcAft>
                <a:spcPts val="300"/>
              </a:spcAft>
            </a:pPr>
            <a:r>
              <a:rPr lang="en-NZ" sz="1100" dirty="0" smtClean="0">
                <a:latin typeface="Arial" charset="0"/>
                <a:cs typeface="Arial" charset="0"/>
              </a:rPr>
              <a:t>MTA members are experts</a:t>
            </a:r>
          </a:p>
          <a:p>
            <a:pPr marL="513938" lvl="1" indent="-252000">
              <a:spcAft>
                <a:spcPts val="300"/>
              </a:spcAft>
            </a:pPr>
            <a:r>
              <a:rPr lang="en-NZ" sz="1100" dirty="0">
                <a:latin typeface="Arial" charset="0"/>
                <a:cs typeface="Arial" charset="0"/>
              </a:rPr>
              <a:t>Modern cars are </a:t>
            </a:r>
            <a:r>
              <a:rPr lang="en-NZ" sz="1100" dirty="0" smtClean="0">
                <a:latin typeface="Arial" charset="0"/>
                <a:cs typeface="Arial" charset="0"/>
              </a:rPr>
              <a:t>technologically advanced and you need experts to fix/maintain them</a:t>
            </a:r>
          </a:p>
          <a:p>
            <a:pPr marL="513938" lvl="1" indent="-252000">
              <a:spcAft>
                <a:spcPts val="300"/>
              </a:spcAft>
            </a:pPr>
            <a:r>
              <a:rPr lang="en-NZ" sz="1100" dirty="0" smtClean="0">
                <a:latin typeface="Arial" charset="0"/>
                <a:cs typeface="Arial" charset="0"/>
              </a:rPr>
              <a:t>MTA members have the latest technology</a:t>
            </a:r>
            <a:endParaRPr lang="en-NZ" sz="1100" dirty="0">
              <a:latin typeface="Arial" charset="0"/>
              <a:cs typeface="Arial" charset="0"/>
            </a:endParaRPr>
          </a:p>
          <a:p>
            <a:pPr marL="513938" lvl="1" indent="-252000">
              <a:spcAft>
                <a:spcPts val="300"/>
              </a:spcAft>
            </a:pPr>
            <a:r>
              <a:rPr lang="en-NZ" sz="1100" dirty="0">
                <a:latin typeface="Arial" charset="0"/>
                <a:cs typeface="Arial" charset="0"/>
              </a:rPr>
              <a:t>MTA </a:t>
            </a:r>
            <a:r>
              <a:rPr lang="en-NZ" sz="1100" dirty="0" smtClean="0">
                <a:latin typeface="Arial" charset="0"/>
                <a:cs typeface="Arial" charset="0"/>
              </a:rPr>
              <a:t>members are reliable, trustworthy professionals. The job will be completed to a high standard of workmanship.</a:t>
            </a:r>
            <a:endParaRPr lang="en-NZ" sz="1100" dirty="0">
              <a:latin typeface="Arial" charset="0"/>
              <a:cs typeface="Arial" charset="0"/>
            </a:endParaRPr>
          </a:p>
          <a:p>
            <a:pPr marL="513938" lvl="1" indent="-252000">
              <a:spcAft>
                <a:spcPts val="300"/>
              </a:spcAft>
            </a:pPr>
            <a:r>
              <a:rPr lang="en-NZ" sz="1100" dirty="0" smtClean="0">
                <a:latin typeface="Arial" charset="0"/>
                <a:cs typeface="Arial" charset="0"/>
              </a:rPr>
              <a:t>MTA members will keep your vehicle safe, for you and your family.</a:t>
            </a:r>
          </a:p>
          <a:p>
            <a:pPr marL="513938" lvl="1" indent="-252000">
              <a:spcAft>
                <a:spcPts val="600"/>
              </a:spcAft>
            </a:pPr>
            <a:r>
              <a:rPr lang="en-NZ" sz="1100" dirty="0" smtClean="0">
                <a:latin typeface="Arial" charset="0"/>
                <a:cs typeface="Arial" charset="0"/>
              </a:rPr>
              <a:t>Go to an MTA member for repairing and servicing your car</a:t>
            </a:r>
          </a:p>
          <a:p>
            <a:pPr marL="252000" indent="-252000">
              <a:spcAft>
                <a:spcPts val="300"/>
              </a:spcAft>
            </a:pPr>
            <a:r>
              <a:rPr lang="en-NZ" sz="1100" dirty="0" smtClean="0">
                <a:latin typeface="Arial" charset="0"/>
                <a:cs typeface="Arial" charset="0"/>
              </a:rPr>
              <a:t>Amongst those who do not like the ad, the continuing themes coming through are that of the ad being gimmicky, it doesn’t stand out enough, and lacks in telling you about MTA and what it does. The high-tech facts are not believable for some, and may not be relatable to some motorists as well.</a:t>
            </a:r>
          </a:p>
        </p:txBody>
      </p:sp>
    </p:spTree>
    <p:extLst>
      <p:ext uri="{BB962C8B-B14F-4D97-AF65-F5344CB8AC3E}">
        <p14:creationId xmlns:p14="http://schemas.microsoft.com/office/powerpoint/2010/main" val="481872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ctrTitle"/>
          </p:nvPr>
        </p:nvSpPr>
        <p:spPr>
          <a:xfrm>
            <a:off x="503548" y="260648"/>
            <a:ext cx="8292920" cy="428628"/>
          </a:xfrm>
        </p:spPr>
        <p:txBody>
          <a:bodyPr/>
          <a:lstStyle/>
          <a:p>
            <a:r>
              <a:rPr lang="en-NZ" sz="2000" dirty="0" smtClean="0"/>
              <a:t>Visibility of “Gift </a:t>
            </a:r>
            <a:r>
              <a:rPr lang="en-NZ" sz="2000" dirty="0"/>
              <a:t>card</a:t>
            </a:r>
            <a:r>
              <a:rPr lang="en-NZ" sz="2000" dirty="0" smtClean="0"/>
              <a:t>” ad stable, improvements in likeability and positivity towards MTA mostly driven by improvements in male perceptions</a:t>
            </a:r>
            <a:endParaRPr lang="en-NZ" sz="2000" dirty="0"/>
          </a:p>
        </p:txBody>
      </p:sp>
      <p:sp>
        <p:nvSpPr>
          <p:cNvPr id="21" name="Text Placeholder 9"/>
          <p:cNvSpPr>
            <a:spLocks noGrp="1"/>
          </p:cNvSpPr>
          <p:nvPr>
            <p:ph type="body" sz="quarter" idx="15"/>
          </p:nvPr>
        </p:nvSpPr>
        <p:spPr>
          <a:xfrm>
            <a:off x="404564" y="1138983"/>
            <a:ext cx="6039644" cy="1309291"/>
          </a:xfrm>
        </p:spPr>
        <p:txBody>
          <a:bodyPr/>
          <a:lstStyle/>
          <a:p>
            <a:pPr marL="252000" indent="-252000">
              <a:spcAft>
                <a:spcPts val="300"/>
              </a:spcAft>
            </a:pPr>
            <a:r>
              <a:rPr lang="en-NZ" sz="1100" dirty="0" smtClean="0">
                <a:latin typeface="Arial" charset="0"/>
                <a:cs typeface="Arial" charset="0"/>
              </a:rPr>
              <a:t>The proportion of motorists who have seen the gift card ad has remained consistent with Q3 results, while overall likeability for the ad has improved from 46% in Q3 to 49% in Q4.</a:t>
            </a:r>
          </a:p>
          <a:p>
            <a:pPr marL="252000" indent="-252000">
              <a:spcAft>
                <a:spcPts val="300"/>
              </a:spcAft>
            </a:pPr>
            <a:r>
              <a:rPr lang="en-NZ" sz="1100" dirty="0" smtClean="0">
                <a:latin typeface="Arial" charset="0"/>
                <a:cs typeface="Arial" charset="0"/>
              </a:rPr>
              <a:t>Improvements from Q3 can also be seen in clarity of the MTA name (1%), and positivity about MTA (3%).</a:t>
            </a:r>
          </a:p>
          <a:p>
            <a:pPr marL="252000" indent="-252000">
              <a:spcAft>
                <a:spcPts val="300"/>
              </a:spcAft>
            </a:pPr>
            <a:r>
              <a:rPr lang="en-NZ" sz="1100" dirty="0" smtClean="0">
                <a:latin typeface="Arial" charset="0"/>
                <a:cs typeface="Arial" charset="0"/>
              </a:rPr>
              <a:t>Overall, improvements are mostly driven by males.</a:t>
            </a:r>
            <a:endParaRPr lang="en-NZ" sz="1100" dirty="0">
              <a:latin typeface="Arial" charset="0"/>
              <a:cs typeface="Arial" charset="0"/>
            </a:endParaRPr>
          </a:p>
        </p:txBody>
      </p:sp>
      <p:graphicFrame>
        <p:nvGraphicFramePr>
          <p:cNvPr id="3" name="Chart 2"/>
          <p:cNvGraphicFramePr/>
          <p:nvPr>
            <p:extLst>
              <p:ext uri="{D42A27DB-BD31-4B8C-83A1-F6EECF244321}">
                <p14:modId xmlns:p14="http://schemas.microsoft.com/office/powerpoint/2010/main" val="1505478309"/>
              </p:ext>
            </p:extLst>
          </p:nvPr>
        </p:nvGraphicFramePr>
        <p:xfrm>
          <a:off x="323528" y="2564904"/>
          <a:ext cx="2592288" cy="2032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extLst>
              <p:ext uri="{D42A27DB-BD31-4B8C-83A1-F6EECF244321}">
                <p14:modId xmlns:p14="http://schemas.microsoft.com/office/powerpoint/2010/main" val="1551269984"/>
              </p:ext>
            </p:extLst>
          </p:nvPr>
        </p:nvGraphicFramePr>
        <p:xfrm>
          <a:off x="6156176" y="2527850"/>
          <a:ext cx="2592288" cy="2032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p:nvPr>
            <p:extLst>
              <p:ext uri="{D42A27DB-BD31-4B8C-83A1-F6EECF244321}">
                <p14:modId xmlns:p14="http://schemas.microsoft.com/office/powerpoint/2010/main" val="261317351"/>
              </p:ext>
            </p:extLst>
          </p:nvPr>
        </p:nvGraphicFramePr>
        <p:xfrm>
          <a:off x="323528" y="4581128"/>
          <a:ext cx="2592288" cy="20798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p:cNvGraphicFramePr/>
          <p:nvPr>
            <p:extLst>
              <p:ext uri="{D42A27DB-BD31-4B8C-83A1-F6EECF244321}">
                <p14:modId xmlns:p14="http://schemas.microsoft.com/office/powerpoint/2010/main" val="1369305781"/>
              </p:ext>
            </p:extLst>
          </p:nvPr>
        </p:nvGraphicFramePr>
        <p:xfrm>
          <a:off x="3131840" y="2564904"/>
          <a:ext cx="2592288" cy="2032000"/>
        </p:xfrm>
        <a:graphic>
          <a:graphicData uri="http://schemas.openxmlformats.org/drawingml/2006/chart">
            <c:chart xmlns:c="http://schemas.openxmlformats.org/drawingml/2006/chart" xmlns:r="http://schemas.openxmlformats.org/officeDocument/2006/relationships" r:id="rId5"/>
          </a:graphicData>
        </a:graphic>
      </p:graphicFrame>
      <p:pic>
        <p:nvPicPr>
          <p:cNvPr id="1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4208" y="936106"/>
            <a:ext cx="2352260" cy="1512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0" name="Table 9"/>
          <p:cNvGraphicFramePr>
            <a:graphicFrameLocks noGrp="1"/>
          </p:cNvGraphicFramePr>
          <p:nvPr>
            <p:extLst>
              <p:ext uri="{D42A27DB-BD31-4B8C-83A1-F6EECF244321}">
                <p14:modId xmlns:p14="http://schemas.microsoft.com/office/powerpoint/2010/main" val="3336616467"/>
              </p:ext>
            </p:extLst>
          </p:nvPr>
        </p:nvGraphicFramePr>
        <p:xfrm>
          <a:off x="3563888" y="4639426"/>
          <a:ext cx="5008861" cy="1885918"/>
        </p:xfrm>
        <a:graphic>
          <a:graphicData uri="http://schemas.openxmlformats.org/drawingml/2006/table">
            <a:tbl>
              <a:tblPr firstRow="1" bandRow="1">
                <a:tableStyleId>{5C22544A-7EE6-4342-B048-85BDC9FD1C3A}</a:tableStyleId>
              </a:tblPr>
              <a:tblGrid>
                <a:gridCol w="1800200">
                  <a:extLst>
                    <a:ext uri="{9D8B030D-6E8A-4147-A177-3AD203B41FA5}">
                      <a16:colId xmlns="" xmlns:a16="http://schemas.microsoft.com/office/drawing/2014/main" val="3779521990"/>
                    </a:ext>
                  </a:extLst>
                </a:gridCol>
                <a:gridCol w="846094">
                  <a:extLst>
                    <a:ext uri="{9D8B030D-6E8A-4147-A177-3AD203B41FA5}">
                      <a16:colId xmlns="" xmlns:a16="http://schemas.microsoft.com/office/drawing/2014/main" val="1948134968"/>
                    </a:ext>
                  </a:extLst>
                </a:gridCol>
                <a:gridCol w="432118">
                  <a:extLst>
                    <a:ext uri="{9D8B030D-6E8A-4147-A177-3AD203B41FA5}">
                      <a16:colId xmlns="" xmlns:a16="http://schemas.microsoft.com/office/drawing/2014/main" val="2150327926"/>
                    </a:ext>
                  </a:extLst>
                </a:gridCol>
                <a:gridCol w="432118">
                  <a:extLst>
                    <a:ext uri="{9D8B030D-6E8A-4147-A177-3AD203B41FA5}">
                      <a16:colId xmlns="" xmlns:a16="http://schemas.microsoft.com/office/drawing/2014/main" val="1095309165"/>
                    </a:ext>
                  </a:extLst>
                </a:gridCol>
                <a:gridCol w="432118"/>
                <a:gridCol w="432118"/>
                <a:gridCol w="634095">
                  <a:extLst>
                    <a:ext uri="{9D8B030D-6E8A-4147-A177-3AD203B41FA5}">
                      <a16:colId xmlns="" xmlns:a16="http://schemas.microsoft.com/office/drawing/2014/main" val="686017174"/>
                    </a:ext>
                  </a:extLst>
                </a:gridCol>
              </a:tblGrid>
              <a:tr h="317572">
                <a:tc>
                  <a:txBody>
                    <a:bodyPr/>
                    <a:lstStyle/>
                    <a:p>
                      <a:endParaRPr lang="en-NZ" sz="1000" dirty="0"/>
                    </a:p>
                  </a:txBody>
                  <a:tcPr/>
                </a:tc>
                <a:tc>
                  <a:txBody>
                    <a:bodyPr/>
                    <a:lstStyle/>
                    <a:p>
                      <a:endParaRPr lang="en-NZ" sz="1000" dirty="0"/>
                    </a:p>
                  </a:txBody>
                  <a:tcPr/>
                </a:tc>
                <a:tc>
                  <a:txBody>
                    <a:bodyPr/>
                    <a:lstStyle/>
                    <a:p>
                      <a:pPr algn="ctr"/>
                      <a:r>
                        <a:rPr lang="en-NZ" sz="1000" dirty="0" smtClean="0"/>
                        <a:t>Q1</a:t>
                      </a:r>
                      <a:endParaRPr lang="en-NZ" sz="1000" dirty="0"/>
                    </a:p>
                  </a:txBody>
                  <a:tcPr/>
                </a:tc>
                <a:tc>
                  <a:txBody>
                    <a:bodyPr/>
                    <a:lstStyle/>
                    <a:p>
                      <a:pPr algn="ctr"/>
                      <a:r>
                        <a:rPr lang="en-NZ" sz="1000" dirty="0" smtClean="0"/>
                        <a:t>Q2</a:t>
                      </a:r>
                      <a:endParaRPr lang="en-NZ" sz="1000" dirty="0"/>
                    </a:p>
                  </a:txBody>
                  <a:tcPr/>
                </a:tc>
                <a:tc>
                  <a:txBody>
                    <a:bodyPr/>
                    <a:lstStyle/>
                    <a:p>
                      <a:pPr algn="ctr"/>
                      <a:r>
                        <a:rPr lang="en-NZ" sz="1000" dirty="0" smtClean="0"/>
                        <a:t>Q3</a:t>
                      </a:r>
                      <a:endParaRPr lang="en-NZ" sz="1000" dirty="0"/>
                    </a:p>
                  </a:txBody>
                  <a:tcPr/>
                </a:tc>
                <a:tc>
                  <a:txBody>
                    <a:bodyPr/>
                    <a:lstStyle/>
                    <a:p>
                      <a:pPr algn="ctr"/>
                      <a:r>
                        <a:rPr lang="en-NZ" sz="1000" dirty="0" smtClean="0"/>
                        <a:t>Q4</a:t>
                      </a:r>
                      <a:endParaRPr lang="en-NZ" sz="1000" dirty="0"/>
                    </a:p>
                  </a:txBody>
                  <a:tcPr/>
                </a:tc>
                <a:tc>
                  <a:txBody>
                    <a:bodyPr/>
                    <a:lstStyle/>
                    <a:p>
                      <a:pPr algn="ctr"/>
                      <a:r>
                        <a:rPr lang="en-NZ" sz="1000" dirty="0"/>
                        <a:t>Change</a:t>
                      </a:r>
                      <a:endParaRPr lang="en-NZ" sz="1000" b="1" dirty="0"/>
                    </a:p>
                  </a:txBody>
                  <a:tcPr/>
                </a:tc>
                <a:extLst>
                  <a:ext uri="{0D108BD9-81ED-4DB2-BD59-A6C34878D82A}">
                    <a16:rowId xmlns="" xmlns:a16="http://schemas.microsoft.com/office/drawing/2014/main" val="4182493728"/>
                  </a:ext>
                </a:extLst>
              </a:tr>
              <a:tr h="261391">
                <a:tc rowSpan="2">
                  <a:txBody>
                    <a:bodyPr/>
                    <a:lstStyle/>
                    <a:p>
                      <a:r>
                        <a:rPr lang="en-NZ" sz="1000" baseline="0" dirty="0"/>
                        <a:t>Seen the ad (Yes)</a:t>
                      </a:r>
                      <a:endParaRPr lang="en-NZ" sz="1000" dirty="0"/>
                    </a:p>
                  </a:txBody>
                  <a:tcPr anchor="ctr"/>
                </a:tc>
                <a:tc>
                  <a:txBody>
                    <a:bodyPr/>
                    <a:lstStyle/>
                    <a:p>
                      <a:r>
                        <a:rPr lang="en-NZ" sz="1000" dirty="0"/>
                        <a:t>Females</a:t>
                      </a:r>
                    </a:p>
                  </a:txBody>
                  <a:tcPr/>
                </a:tc>
                <a:tc>
                  <a:txBody>
                    <a:bodyPr/>
                    <a:lstStyle/>
                    <a:p>
                      <a:pPr algn="ctr"/>
                      <a:r>
                        <a:rPr lang="en-NZ" sz="1000" dirty="0"/>
                        <a:t>28%</a:t>
                      </a:r>
                    </a:p>
                  </a:txBody>
                  <a:tcPr/>
                </a:tc>
                <a:tc>
                  <a:txBody>
                    <a:bodyPr/>
                    <a:lstStyle/>
                    <a:p>
                      <a:pPr algn="ctr"/>
                      <a:r>
                        <a:rPr lang="en-NZ" sz="1000" dirty="0"/>
                        <a:t>38%</a:t>
                      </a:r>
                    </a:p>
                  </a:txBody>
                  <a:tcPr/>
                </a:tc>
                <a:tc>
                  <a:txBody>
                    <a:bodyPr/>
                    <a:lstStyle/>
                    <a:p>
                      <a:r>
                        <a:rPr lang="en-NZ" sz="1000" dirty="0" smtClean="0"/>
                        <a:t>33%</a:t>
                      </a:r>
                      <a:endParaRPr lang="en-NZ" sz="1000" dirty="0"/>
                    </a:p>
                  </a:txBody>
                  <a:tcPr/>
                </a:tc>
                <a:tc>
                  <a:txBody>
                    <a:bodyPr/>
                    <a:lstStyle/>
                    <a:p>
                      <a:r>
                        <a:rPr lang="en-NZ" sz="1000" dirty="0" smtClean="0"/>
                        <a:t>31%</a:t>
                      </a:r>
                      <a:endParaRPr lang="en-NZ" sz="1000" dirty="0"/>
                    </a:p>
                  </a:txBody>
                  <a:tcPr/>
                </a:tc>
                <a:tc>
                  <a:txBody>
                    <a:bodyPr/>
                    <a:lstStyle/>
                    <a:p>
                      <a:pPr algn="ctr"/>
                      <a:r>
                        <a:rPr lang="en-NZ" sz="1000" b="1" dirty="0" smtClean="0"/>
                        <a:t>-2%</a:t>
                      </a:r>
                      <a:endParaRPr lang="en-NZ" sz="1000" b="1" dirty="0"/>
                    </a:p>
                  </a:txBody>
                  <a:tcPr/>
                </a:tc>
                <a:extLst>
                  <a:ext uri="{0D108BD9-81ED-4DB2-BD59-A6C34878D82A}">
                    <a16:rowId xmlns="" xmlns:a16="http://schemas.microsoft.com/office/drawing/2014/main" val="2974934188"/>
                  </a:ext>
                </a:extLst>
              </a:tr>
              <a:tr h="261391">
                <a:tc vMerge="1">
                  <a:txBody>
                    <a:bodyPr/>
                    <a:lstStyle/>
                    <a:p>
                      <a:endParaRPr lang="en-NZ" sz="1000" dirty="0"/>
                    </a:p>
                  </a:txBody>
                  <a:tcPr/>
                </a:tc>
                <a:tc>
                  <a:txBody>
                    <a:bodyPr/>
                    <a:lstStyle/>
                    <a:p>
                      <a:r>
                        <a:rPr lang="en-NZ" sz="1000" dirty="0"/>
                        <a:t>Males</a:t>
                      </a:r>
                    </a:p>
                  </a:txBody>
                  <a:tcPr/>
                </a:tc>
                <a:tc>
                  <a:txBody>
                    <a:bodyPr/>
                    <a:lstStyle/>
                    <a:p>
                      <a:pPr algn="ctr"/>
                      <a:r>
                        <a:rPr lang="en-NZ" sz="1000" dirty="0"/>
                        <a:t>35%</a:t>
                      </a:r>
                    </a:p>
                  </a:txBody>
                  <a:tcPr/>
                </a:tc>
                <a:tc>
                  <a:txBody>
                    <a:bodyPr/>
                    <a:lstStyle/>
                    <a:p>
                      <a:pPr algn="ctr"/>
                      <a:r>
                        <a:rPr lang="en-NZ" sz="1000" dirty="0"/>
                        <a:t>36%</a:t>
                      </a:r>
                    </a:p>
                  </a:txBody>
                  <a:tcPr/>
                </a:tc>
                <a:tc>
                  <a:txBody>
                    <a:bodyPr/>
                    <a:lstStyle/>
                    <a:p>
                      <a:r>
                        <a:rPr lang="en-NZ" sz="1000" dirty="0" smtClean="0"/>
                        <a:t>30%</a:t>
                      </a:r>
                      <a:endParaRPr lang="en-NZ" sz="1000" dirty="0"/>
                    </a:p>
                  </a:txBody>
                  <a:tcPr/>
                </a:tc>
                <a:tc>
                  <a:txBody>
                    <a:bodyPr/>
                    <a:lstStyle/>
                    <a:p>
                      <a:r>
                        <a:rPr lang="en-NZ" sz="1000" dirty="0" smtClean="0"/>
                        <a:t>31%</a:t>
                      </a:r>
                      <a:endParaRPr lang="en-NZ" sz="1000" dirty="0"/>
                    </a:p>
                  </a:txBody>
                  <a:tcPr/>
                </a:tc>
                <a:tc>
                  <a:txBody>
                    <a:bodyPr/>
                    <a:lstStyle/>
                    <a:p>
                      <a:pPr algn="ctr"/>
                      <a:r>
                        <a:rPr lang="en-NZ" sz="1000" b="1" dirty="0" smtClean="0"/>
                        <a:t>+1%</a:t>
                      </a:r>
                      <a:endParaRPr lang="en-NZ" sz="1000" b="1" dirty="0"/>
                    </a:p>
                  </a:txBody>
                  <a:tcPr/>
                </a:tc>
                <a:extLst>
                  <a:ext uri="{0D108BD9-81ED-4DB2-BD59-A6C34878D82A}">
                    <a16:rowId xmlns="" xmlns:a16="http://schemas.microsoft.com/office/drawing/2014/main" val="3856102964"/>
                  </a:ext>
                </a:extLst>
              </a:tr>
              <a:tr h="261391">
                <a:tc rowSpan="2">
                  <a:txBody>
                    <a:bodyPr/>
                    <a:lstStyle/>
                    <a:p>
                      <a:r>
                        <a:rPr lang="en-NZ" sz="1000" dirty="0"/>
                        <a:t>Like </a:t>
                      </a:r>
                      <a:r>
                        <a:rPr lang="en-NZ" sz="1000" dirty="0" smtClean="0"/>
                        <a:t>the ad</a:t>
                      </a:r>
                      <a:r>
                        <a:rPr lang="en-NZ" sz="1000" baseline="0" dirty="0" smtClean="0"/>
                        <a:t> </a:t>
                      </a:r>
                      <a:r>
                        <a:rPr lang="en-NZ" sz="1000" baseline="0" dirty="0"/>
                        <a:t>(Yes)</a:t>
                      </a:r>
                      <a:endParaRPr lang="en-NZ" sz="1000" dirty="0"/>
                    </a:p>
                  </a:txBody>
                  <a:tcPr anchor="ctr"/>
                </a:tc>
                <a:tc>
                  <a:txBody>
                    <a:bodyPr/>
                    <a:lstStyle/>
                    <a:p>
                      <a:r>
                        <a:rPr lang="en-NZ" sz="1000" dirty="0"/>
                        <a:t>Females</a:t>
                      </a:r>
                    </a:p>
                  </a:txBody>
                  <a:tcPr/>
                </a:tc>
                <a:tc>
                  <a:txBody>
                    <a:bodyPr/>
                    <a:lstStyle/>
                    <a:p>
                      <a:pPr algn="ctr"/>
                      <a:r>
                        <a:rPr lang="en-NZ" sz="1000" dirty="0"/>
                        <a:t>44%</a:t>
                      </a:r>
                    </a:p>
                  </a:txBody>
                  <a:tcPr/>
                </a:tc>
                <a:tc>
                  <a:txBody>
                    <a:bodyPr/>
                    <a:lstStyle/>
                    <a:p>
                      <a:pPr algn="ctr"/>
                      <a:r>
                        <a:rPr lang="en-NZ" sz="1000" dirty="0"/>
                        <a:t>51%</a:t>
                      </a:r>
                    </a:p>
                  </a:txBody>
                  <a:tcPr/>
                </a:tc>
                <a:tc>
                  <a:txBody>
                    <a:bodyPr/>
                    <a:lstStyle/>
                    <a:p>
                      <a:r>
                        <a:rPr lang="en-NZ" sz="1000" dirty="0" smtClean="0"/>
                        <a:t>50%</a:t>
                      </a:r>
                      <a:endParaRPr lang="en-NZ" sz="1000" dirty="0"/>
                    </a:p>
                  </a:txBody>
                  <a:tcPr/>
                </a:tc>
                <a:tc>
                  <a:txBody>
                    <a:bodyPr/>
                    <a:lstStyle/>
                    <a:p>
                      <a:r>
                        <a:rPr lang="en-NZ" sz="1000" dirty="0" smtClean="0"/>
                        <a:t>51%</a:t>
                      </a:r>
                      <a:endParaRPr lang="en-NZ" sz="1000" dirty="0"/>
                    </a:p>
                  </a:txBody>
                  <a:tcPr/>
                </a:tc>
                <a:tc>
                  <a:txBody>
                    <a:bodyPr/>
                    <a:lstStyle/>
                    <a:p>
                      <a:pPr algn="ctr"/>
                      <a:r>
                        <a:rPr lang="en-NZ" sz="1000" b="1" dirty="0" smtClean="0"/>
                        <a:t>+1%</a:t>
                      </a:r>
                      <a:endParaRPr lang="en-NZ" sz="1000" b="1" dirty="0"/>
                    </a:p>
                  </a:txBody>
                  <a:tcPr/>
                </a:tc>
                <a:extLst>
                  <a:ext uri="{0D108BD9-81ED-4DB2-BD59-A6C34878D82A}">
                    <a16:rowId xmlns="" xmlns:a16="http://schemas.microsoft.com/office/drawing/2014/main" val="856930816"/>
                  </a:ext>
                </a:extLst>
              </a:tr>
              <a:tr h="261391">
                <a:tc vMerge="1">
                  <a:txBody>
                    <a:bodyPr/>
                    <a:lstStyle/>
                    <a:p>
                      <a:endParaRPr lang="en-NZ" sz="1000" dirty="0"/>
                    </a:p>
                  </a:txBody>
                  <a:tcPr/>
                </a:tc>
                <a:tc>
                  <a:txBody>
                    <a:bodyPr/>
                    <a:lstStyle/>
                    <a:p>
                      <a:r>
                        <a:rPr lang="en-NZ" sz="1000" dirty="0"/>
                        <a:t>Males</a:t>
                      </a:r>
                    </a:p>
                  </a:txBody>
                  <a:tcPr/>
                </a:tc>
                <a:tc>
                  <a:txBody>
                    <a:bodyPr/>
                    <a:lstStyle/>
                    <a:p>
                      <a:pPr algn="ctr"/>
                      <a:r>
                        <a:rPr lang="en-NZ" sz="1000" dirty="0"/>
                        <a:t>38%</a:t>
                      </a:r>
                    </a:p>
                  </a:txBody>
                  <a:tcPr/>
                </a:tc>
                <a:tc>
                  <a:txBody>
                    <a:bodyPr/>
                    <a:lstStyle/>
                    <a:p>
                      <a:pPr algn="ctr"/>
                      <a:r>
                        <a:rPr lang="en-NZ" sz="1000" dirty="0"/>
                        <a:t>41%</a:t>
                      </a:r>
                    </a:p>
                  </a:txBody>
                  <a:tcPr/>
                </a:tc>
                <a:tc>
                  <a:txBody>
                    <a:bodyPr/>
                    <a:lstStyle/>
                    <a:p>
                      <a:r>
                        <a:rPr lang="en-NZ" sz="1000" dirty="0" smtClean="0"/>
                        <a:t>42%</a:t>
                      </a:r>
                      <a:endParaRPr lang="en-NZ" sz="1000" dirty="0"/>
                    </a:p>
                  </a:txBody>
                  <a:tcPr/>
                </a:tc>
                <a:tc>
                  <a:txBody>
                    <a:bodyPr/>
                    <a:lstStyle/>
                    <a:p>
                      <a:r>
                        <a:rPr lang="en-NZ" sz="1000" dirty="0" smtClean="0"/>
                        <a:t>48%</a:t>
                      </a:r>
                      <a:endParaRPr lang="en-NZ" sz="1000" dirty="0"/>
                    </a:p>
                  </a:txBody>
                  <a:tcPr/>
                </a:tc>
                <a:tc>
                  <a:txBody>
                    <a:bodyPr/>
                    <a:lstStyle/>
                    <a:p>
                      <a:pPr algn="ctr"/>
                      <a:r>
                        <a:rPr lang="en-NZ" sz="1000" b="1" dirty="0" smtClean="0"/>
                        <a:t>+6%</a:t>
                      </a:r>
                      <a:endParaRPr lang="en-NZ" sz="1000" b="1" dirty="0"/>
                    </a:p>
                  </a:txBody>
                  <a:tcPr>
                    <a:solidFill>
                      <a:schemeClr val="accent3">
                        <a:lumMod val="60000"/>
                        <a:lumOff val="40000"/>
                      </a:schemeClr>
                    </a:solidFill>
                  </a:tcPr>
                </a:tc>
                <a:extLst>
                  <a:ext uri="{0D108BD9-81ED-4DB2-BD59-A6C34878D82A}">
                    <a16:rowId xmlns="" xmlns:a16="http://schemas.microsoft.com/office/drawing/2014/main" val="2176370128"/>
                  </a:ext>
                </a:extLst>
              </a:tr>
              <a:tr h="261391">
                <a:tc rowSpan="2">
                  <a:txBody>
                    <a:bodyPr/>
                    <a:lstStyle/>
                    <a:p>
                      <a:r>
                        <a:rPr lang="en-NZ" sz="1000" dirty="0"/>
                        <a:t>More positive about MTA (Yes)</a:t>
                      </a:r>
                    </a:p>
                  </a:txBody>
                  <a:tcPr anchor="ctr"/>
                </a:tc>
                <a:tc>
                  <a:txBody>
                    <a:bodyPr/>
                    <a:lstStyle/>
                    <a:p>
                      <a:r>
                        <a:rPr lang="en-NZ" sz="1000" dirty="0"/>
                        <a:t>Females</a:t>
                      </a:r>
                    </a:p>
                  </a:txBody>
                  <a:tcPr/>
                </a:tc>
                <a:tc>
                  <a:txBody>
                    <a:bodyPr/>
                    <a:lstStyle/>
                    <a:p>
                      <a:pPr algn="ctr"/>
                      <a:r>
                        <a:rPr lang="en-NZ" sz="1000" dirty="0"/>
                        <a:t>45%</a:t>
                      </a:r>
                    </a:p>
                  </a:txBody>
                  <a:tcPr/>
                </a:tc>
                <a:tc>
                  <a:txBody>
                    <a:bodyPr/>
                    <a:lstStyle/>
                    <a:p>
                      <a:pPr algn="ctr"/>
                      <a:r>
                        <a:rPr lang="en-NZ" sz="1000" dirty="0"/>
                        <a:t>51%</a:t>
                      </a:r>
                    </a:p>
                  </a:txBody>
                  <a:tcPr/>
                </a:tc>
                <a:tc>
                  <a:txBody>
                    <a:bodyPr/>
                    <a:lstStyle/>
                    <a:p>
                      <a:r>
                        <a:rPr lang="en-NZ" sz="1000" dirty="0" smtClean="0"/>
                        <a:t>42%</a:t>
                      </a:r>
                      <a:endParaRPr lang="en-NZ" sz="1000" dirty="0"/>
                    </a:p>
                  </a:txBody>
                  <a:tcPr/>
                </a:tc>
                <a:tc>
                  <a:txBody>
                    <a:bodyPr/>
                    <a:lstStyle/>
                    <a:p>
                      <a:r>
                        <a:rPr lang="en-NZ" sz="1000" dirty="0" smtClean="0"/>
                        <a:t>42%</a:t>
                      </a:r>
                      <a:endParaRPr lang="en-NZ" sz="1000" dirty="0"/>
                    </a:p>
                  </a:txBody>
                  <a:tcPr/>
                </a:tc>
                <a:tc>
                  <a:txBody>
                    <a:bodyPr/>
                    <a:lstStyle/>
                    <a:p>
                      <a:pPr algn="ctr"/>
                      <a:r>
                        <a:rPr lang="en-NZ" sz="1000" b="1" dirty="0" smtClean="0"/>
                        <a:t>-</a:t>
                      </a:r>
                      <a:endParaRPr lang="en-NZ" sz="1000" b="1" dirty="0"/>
                    </a:p>
                  </a:txBody>
                  <a:tcPr/>
                </a:tc>
                <a:extLst>
                  <a:ext uri="{0D108BD9-81ED-4DB2-BD59-A6C34878D82A}">
                    <a16:rowId xmlns="" xmlns:a16="http://schemas.microsoft.com/office/drawing/2014/main" val="2117041703"/>
                  </a:ext>
                </a:extLst>
              </a:tr>
              <a:tr h="261391">
                <a:tc vMerge="1">
                  <a:txBody>
                    <a:bodyPr/>
                    <a:lstStyle/>
                    <a:p>
                      <a:endParaRPr lang="en-NZ" sz="1000" dirty="0"/>
                    </a:p>
                  </a:txBody>
                  <a:tcPr/>
                </a:tc>
                <a:tc>
                  <a:txBody>
                    <a:bodyPr/>
                    <a:lstStyle/>
                    <a:p>
                      <a:r>
                        <a:rPr lang="en-NZ" sz="1000" dirty="0"/>
                        <a:t>Males</a:t>
                      </a:r>
                    </a:p>
                  </a:txBody>
                  <a:tcPr/>
                </a:tc>
                <a:tc>
                  <a:txBody>
                    <a:bodyPr/>
                    <a:lstStyle/>
                    <a:p>
                      <a:pPr algn="ctr"/>
                      <a:r>
                        <a:rPr lang="en-NZ" sz="1000" dirty="0"/>
                        <a:t>36%</a:t>
                      </a:r>
                    </a:p>
                  </a:txBody>
                  <a:tcPr/>
                </a:tc>
                <a:tc>
                  <a:txBody>
                    <a:bodyPr/>
                    <a:lstStyle/>
                    <a:p>
                      <a:pPr algn="ctr"/>
                      <a:r>
                        <a:rPr lang="en-NZ" sz="1000" dirty="0"/>
                        <a:t>36%</a:t>
                      </a:r>
                    </a:p>
                  </a:txBody>
                  <a:tcPr/>
                </a:tc>
                <a:tc>
                  <a:txBody>
                    <a:bodyPr/>
                    <a:lstStyle/>
                    <a:p>
                      <a:r>
                        <a:rPr lang="en-NZ" sz="1000" dirty="0" smtClean="0"/>
                        <a:t>35%</a:t>
                      </a:r>
                      <a:endParaRPr lang="en-NZ" sz="1000" dirty="0"/>
                    </a:p>
                  </a:txBody>
                  <a:tcPr/>
                </a:tc>
                <a:tc>
                  <a:txBody>
                    <a:bodyPr/>
                    <a:lstStyle/>
                    <a:p>
                      <a:r>
                        <a:rPr lang="en-NZ" sz="1000" dirty="0" smtClean="0"/>
                        <a:t>40%</a:t>
                      </a:r>
                      <a:endParaRPr lang="en-NZ" sz="1000" dirty="0"/>
                    </a:p>
                  </a:txBody>
                  <a:tcPr/>
                </a:tc>
                <a:tc>
                  <a:txBody>
                    <a:bodyPr/>
                    <a:lstStyle/>
                    <a:p>
                      <a:pPr algn="ctr"/>
                      <a:r>
                        <a:rPr lang="en-NZ" sz="1000" b="1" dirty="0" smtClean="0"/>
                        <a:t>+5%</a:t>
                      </a:r>
                      <a:endParaRPr lang="en-NZ" sz="1000" b="1" dirty="0"/>
                    </a:p>
                  </a:txBody>
                  <a:tcPr>
                    <a:solidFill>
                      <a:schemeClr val="accent3">
                        <a:lumMod val="60000"/>
                        <a:lumOff val="40000"/>
                      </a:schemeClr>
                    </a:solidFill>
                  </a:tcPr>
                </a:tc>
                <a:extLst>
                  <a:ext uri="{0D108BD9-81ED-4DB2-BD59-A6C34878D82A}">
                    <a16:rowId xmlns="" xmlns:a16="http://schemas.microsoft.com/office/drawing/2014/main" val="873103678"/>
                  </a:ext>
                </a:extLst>
              </a:tr>
            </a:tbl>
          </a:graphicData>
        </a:graphic>
      </p:graphicFrame>
    </p:spTree>
    <p:extLst>
      <p:ext uri="{BB962C8B-B14F-4D97-AF65-F5344CB8AC3E}">
        <p14:creationId xmlns:p14="http://schemas.microsoft.com/office/powerpoint/2010/main" val="25672303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6"/>
          <p:cNvSpPr>
            <a:spLocks noGrp="1"/>
          </p:cNvSpPr>
          <p:nvPr>
            <p:ph type="sldNum" sz="quarter" idx="17"/>
          </p:nvPr>
        </p:nvSpPr>
        <p:spPr bwMode="auto">
          <a:noFill/>
          <a:ln>
            <a:miter lim="800000"/>
            <a:headEnd/>
            <a:tailEnd/>
          </a:ln>
        </p:spPr>
        <p:txBody>
          <a:bodyPr/>
          <a:lstStyle/>
          <a:p>
            <a:fld id="{7D557A59-3B9D-40E8-A0FC-207D8A91B2F3}" type="slidenum">
              <a:rPr lang="en-AU" smtClean="0"/>
              <a:pPr/>
              <a:t>8</a:t>
            </a:fld>
            <a:endParaRPr lang="en-AU"/>
          </a:p>
        </p:txBody>
      </p:sp>
      <p:sp>
        <p:nvSpPr>
          <p:cNvPr id="11" name="Title 10"/>
          <p:cNvSpPr>
            <a:spLocks noGrp="1"/>
          </p:cNvSpPr>
          <p:nvPr>
            <p:ph type="ctrTitle"/>
          </p:nvPr>
        </p:nvSpPr>
        <p:spPr>
          <a:xfrm>
            <a:off x="390972" y="188640"/>
            <a:ext cx="8748464" cy="404467"/>
          </a:xfrm>
        </p:spPr>
        <p:txBody>
          <a:bodyPr/>
          <a:lstStyle/>
          <a:p>
            <a:r>
              <a:rPr lang="en-NZ" sz="2000" dirty="0" smtClean="0"/>
              <a:t>Some improvements in overall </a:t>
            </a:r>
            <a:r>
              <a:rPr lang="en-NZ" sz="2000" dirty="0"/>
              <a:t>brand </a:t>
            </a:r>
            <a:r>
              <a:rPr lang="en-NZ" sz="2000" dirty="0" smtClean="0"/>
              <a:t>associations</a:t>
            </a:r>
            <a:endParaRPr lang="en-NZ" sz="2000" dirty="0"/>
          </a:p>
        </p:txBody>
      </p:sp>
      <p:graphicFrame>
        <p:nvGraphicFramePr>
          <p:cNvPr id="8" name="Chart 7"/>
          <p:cNvGraphicFramePr/>
          <p:nvPr>
            <p:extLst>
              <p:ext uri="{D42A27DB-BD31-4B8C-83A1-F6EECF244321}">
                <p14:modId xmlns:p14="http://schemas.microsoft.com/office/powerpoint/2010/main" val="3947019323"/>
              </p:ext>
            </p:extLst>
          </p:nvPr>
        </p:nvGraphicFramePr>
        <p:xfrm>
          <a:off x="948780" y="1612251"/>
          <a:ext cx="7632848" cy="5183984"/>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 Placeholder 8"/>
          <p:cNvSpPr txBox="1">
            <a:spLocks/>
          </p:cNvSpPr>
          <p:nvPr/>
        </p:nvSpPr>
        <p:spPr>
          <a:xfrm>
            <a:off x="209550" y="836711"/>
            <a:ext cx="8640960" cy="432049"/>
          </a:xfrm>
          <a:prstGeom prst="rect">
            <a:avLst/>
          </a:prstGeom>
        </p:spPr>
        <p:txBody>
          <a:bodyPr/>
          <a:lstStyle/>
          <a:p>
            <a:pPr marL="180975" indent="-180975" fontAlgn="base">
              <a:spcBef>
                <a:spcPts val="300"/>
              </a:spcBef>
              <a:spcAft>
                <a:spcPts val="600"/>
              </a:spcAft>
              <a:buClr>
                <a:srgbClr val="FF9900"/>
              </a:buClr>
              <a:buSzPct val="100000"/>
              <a:buFont typeface="Arial" charset="0"/>
              <a:buChar char="►"/>
              <a:defRPr/>
            </a:pPr>
            <a:r>
              <a:rPr lang="en-AU" sz="1100" dirty="0" smtClean="0">
                <a:latin typeface="Arial" panose="020B0604020202020204" pitchFamily="34" charset="0"/>
                <a:cs typeface="Arial" panose="020B0604020202020204" pitchFamily="34" charset="0"/>
              </a:rPr>
              <a:t>Associations with professionalism, knowledgeability and being friendly and approachable have shown good gains this quarter.</a:t>
            </a:r>
          </a:p>
        </p:txBody>
      </p:sp>
      <p:sp>
        <p:nvSpPr>
          <p:cNvPr id="1030" name="TextBox 7"/>
          <p:cNvSpPr txBox="1">
            <a:spLocks noChangeArrowheads="1"/>
          </p:cNvSpPr>
          <p:nvPr/>
        </p:nvSpPr>
        <p:spPr bwMode="auto">
          <a:xfrm>
            <a:off x="1569894" y="1302006"/>
            <a:ext cx="5572164" cy="276999"/>
          </a:xfrm>
          <a:prstGeom prst="rect">
            <a:avLst/>
          </a:prstGeom>
          <a:noFill/>
          <a:ln w="9525">
            <a:noFill/>
            <a:miter lim="800000"/>
            <a:headEnd/>
            <a:tailEnd/>
          </a:ln>
        </p:spPr>
        <p:txBody>
          <a:bodyPr wrap="square">
            <a:spAutoFit/>
          </a:bodyPr>
          <a:lstStyle/>
          <a:p>
            <a:pPr algn="ctr" eaLnBrk="0" fontAlgn="base" hangingPunct="0">
              <a:spcBef>
                <a:spcPct val="0"/>
              </a:spcBef>
              <a:spcAft>
                <a:spcPct val="0"/>
              </a:spcAft>
            </a:pPr>
            <a:r>
              <a:rPr lang="en-NZ" sz="1200" b="1" u="sng" dirty="0">
                <a:solidFill>
                  <a:prstClr val="black"/>
                </a:solidFill>
                <a:latin typeface="Calibri" panose="020F0502020204030204" pitchFamily="34" charset="0"/>
              </a:rPr>
              <a:t>Which of the following do you associate with Motor Trade Association?</a:t>
            </a:r>
          </a:p>
        </p:txBody>
      </p:sp>
      <p:sp>
        <p:nvSpPr>
          <p:cNvPr id="2" name="Oval 1"/>
          <p:cNvSpPr/>
          <p:nvPr/>
        </p:nvSpPr>
        <p:spPr>
          <a:xfrm>
            <a:off x="6516216" y="2060848"/>
            <a:ext cx="432048"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3" name="Oval 12"/>
          <p:cNvSpPr/>
          <p:nvPr/>
        </p:nvSpPr>
        <p:spPr>
          <a:xfrm>
            <a:off x="6012160" y="2708920"/>
            <a:ext cx="432048"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5" name="Oval 14"/>
          <p:cNvSpPr/>
          <p:nvPr/>
        </p:nvSpPr>
        <p:spPr>
          <a:xfrm>
            <a:off x="4097982" y="4653136"/>
            <a:ext cx="432048"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34581779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6"/>
          <p:cNvSpPr>
            <a:spLocks noGrp="1"/>
          </p:cNvSpPr>
          <p:nvPr>
            <p:ph type="sldNum" sz="quarter" idx="17"/>
          </p:nvPr>
        </p:nvSpPr>
        <p:spPr bwMode="auto">
          <a:noFill/>
          <a:ln>
            <a:miter lim="800000"/>
            <a:headEnd/>
            <a:tailEnd/>
          </a:ln>
        </p:spPr>
        <p:txBody>
          <a:bodyPr/>
          <a:lstStyle/>
          <a:p>
            <a:fld id="{7D557A59-3B9D-40E8-A0FC-207D8A91B2F3}" type="slidenum">
              <a:rPr lang="en-AU" smtClean="0"/>
              <a:pPr/>
              <a:t>9</a:t>
            </a:fld>
            <a:endParaRPr lang="en-AU"/>
          </a:p>
        </p:txBody>
      </p:sp>
      <p:sp>
        <p:nvSpPr>
          <p:cNvPr id="11" name="Title 10"/>
          <p:cNvSpPr>
            <a:spLocks noGrp="1"/>
          </p:cNvSpPr>
          <p:nvPr>
            <p:ph type="ctrTitle"/>
          </p:nvPr>
        </p:nvSpPr>
        <p:spPr>
          <a:xfrm>
            <a:off x="390972" y="188640"/>
            <a:ext cx="8748464" cy="567957"/>
          </a:xfrm>
        </p:spPr>
        <p:txBody>
          <a:bodyPr/>
          <a:lstStyle/>
          <a:p>
            <a:r>
              <a:rPr lang="en-NZ" sz="2000" dirty="0" smtClean="0"/>
              <a:t>Brand perceptions largely similar or strengthening amongst both females and males</a:t>
            </a:r>
            <a:endParaRPr lang="en-NZ" sz="2000" dirty="0"/>
          </a:p>
        </p:txBody>
      </p:sp>
      <p:graphicFrame>
        <p:nvGraphicFramePr>
          <p:cNvPr id="8" name="Chart 7"/>
          <p:cNvGraphicFramePr/>
          <p:nvPr>
            <p:extLst>
              <p:ext uri="{D42A27DB-BD31-4B8C-83A1-F6EECF244321}">
                <p14:modId xmlns:p14="http://schemas.microsoft.com/office/powerpoint/2010/main" val="3489700023"/>
              </p:ext>
            </p:extLst>
          </p:nvPr>
        </p:nvGraphicFramePr>
        <p:xfrm>
          <a:off x="611560" y="2028864"/>
          <a:ext cx="4392488" cy="476737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 Placeholder 8"/>
          <p:cNvSpPr txBox="1">
            <a:spLocks/>
          </p:cNvSpPr>
          <p:nvPr/>
        </p:nvSpPr>
        <p:spPr>
          <a:xfrm>
            <a:off x="318053" y="976494"/>
            <a:ext cx="8496944" cy="504415"/>
          </a:xfrm>
          <a:prstGeom prst="rect">
            <a:avLst/>
          </a:prstGeom>
        </p:spPr>
        <p:txBody>
          <a:bodyPr/>
          <a:lstStyle/>
          <a:p>
            <a:pPr marL="180975" marR="0" lvl="0" indent="-180975" algn="l" defTabSz="914400" rtl="0" eaLnBrk="1" fontAlgn="base" latinLnBrk="0" hangingPunct="1">
              <a:lnSpc>
                <a:spcPct val="100000"/>
              </a:lnSpc>
              <a:spcBef>
                <a:spcPts val="300"/>
              </a:spcBef>
              <a:spcAft>
                <a:spcPct val="0"/>
              </a:spcAft>
              <a:buClr>
                <a:srgbClr val="FF9900"/>
              </a:buClr>
              <a:buSzPct val="100000"/>
              <a:buFont typeface="Arial" charset="0"/>
              <a:buChar char="►"/>
              <a:tabLst/>
              <a:defRPr/>
            </a:pPr>
            <a:r>
              <a:rPr lang="en-AU" sz="1100" dirty="0" smtClean="0">
                <a:latin typeface="Arial" panose="020B0604020202020204" pitchFamily="34" charset="0"/>
                <a:cs typeface="Arial" panose="020B0604020202020204" pitchFamily="34" charset="0"/>
              </a:rPr>
              <a:t>Overall, females continue to </a:t>
            </a:r>
            <a:r>
              <a:rPr lang="en-AU" sz="1100" dirty="0">
                <a:latin typeface="Arial" panose="020B0604020202020204" pitchFamily="34" charset="0"/>
                <a:cs typeface="Arial" panose="020B0604020202020204" pitchFamily="34" charset="0"/>
              </a:rPr>
              <a:t>have stronger overall brand attribute </a:t>
            </a:r>
            <a:r>
              <a:rPr lang="en-AU" sz="1100" dirty="0" smtClean="0">
                <a:latin typeface="Arial" panose="020B0604020202020204" pitchFamily="34" charset="0"/>
                <a:cs typeface="Arial" panose="020B0604020202020204" pitchFamily="34" charset="0"/>
              </a:rPr>
              <a:t>associations</a:t>
            </a:r>
            <a:r>
              <a:rPr lang="en-AU" sz="1100" dirty="0">
                <a:latin typeface="Arial" panose="020B0604020202020204" pitchFamily="34" charset="0"/>
                <a:cs typeface="Arial" panose="020B0604020202020204" pitchFamily="34" charset="0"/>
              </a:rPr>
              <a:t> </a:t>
            </a:r>
            <a:r>
              <a:rPr lang="en-AU" sz="1100" dirty="0" smtClean="0">
                <a:latin typeface="Arial" panose="020B0604020202020204" pitchFamily="34" charset="0"/>
                <a:cs typeface="Arial" panose="020B0604020202020204" pitchFamily="34" charset="0"/>
              </a:rPr>
              <a:t>with MTA. Notable improvements can be seen this quarter regarding professionalism and knowledgeability.</a:t>
            </a:r>
          </a:p>
        </p:txBody>
      </p:sp>
      <p:sp>
        <p:nvSpPr>
          <p:cNvPr id="1030" name="TextBox 7"/>
          <p:cNvSpPr txBox="1">
            <a:spLocks noChangeArrowheads="1"/>
          </p:cNvSpPr>
          <p:nvPr/>
        </p:nvSpPr>
        <p:spPr bwMode="auto">
          <a:xfrm>
            <a:off x="1592124" y="1700808"/>
            <a:ext cx="5572164" cy="276999"/>
          </a:xfrm>
          <a:prstGeom prst="rect">
            <a:avLst/>
          </a:prstGeom>
          <a:noFill/>
          <a:ln w="9525">
            <a:noFill/>
            <a:miter lim="800000"/>
            <a:headEnd/>
            <a:tailEnd/>
          </a:ln>
        </p:spPr>
        <p:txBody>
          <a:bodyPr wrap="square">
            <a:spAutoFit/>
          </a:bodyPr>
          <a:lstStyle/>
          <a:p>
            <a:pPr algn="ctr" eaLnBrk="0" hangingPunct="0"/>
            <a:r>
              <a:rPr lang="en-NZ" sz="1200" b="1" u="sng" dirty="0" smtClean="0">
                <a:latin typeface="+mj-lt"/>
              </a:rPr>
              <a:t>Which </a:t>
            </a:r>
            <a:r>
              <a:rPr lang="en-NZ" sz="1200" b="1" u="sng" dirty="0">
                <a:latin typeface="+mj-lt"/>
              </a:rPr>
              <a:t>of the following do you associate with Motor Trade Association?</a:t>
            </a:r>
          </a:p>
        </p:txBody>
      </p:sp>
      <p:graphicFrame>
        <p:nvGraphicFramePr>
          <p:cNvPr id="9" name="Chart 8"/>
          <p:cNvGraphicFramePr/>
          <p:nvPr>
            <p:extLst>
              <p:ext uri="{D42A27DB-BD31-4B8C-83A1-F6EECF244321}">
                <p14:modId xmlns:p14="http://schemas.microsoft.com/office/powerpoint/2010/main" val="3217293784"/>
              </p:ext>
            </p:extLst>
          </p:nvPr>
        </p:nvGraphicFramePr>
        <p:xfrm>
          <a:off x="4548171" y="2048761"/>
          <a:ext cx="4392488" cy="4754783"/>
        </p:xfrm>
        <a:graphic>
          <a:graphicData uri="http://schemas.openxmlformats.org/drawingml/2006/chart">
            <c:chart xmlns:c="http://schemas.openxmlformats.org/drawingml/2006/chart" xmlns:r="http://schemas.openxmlformats.org/officeDocument/2006/relationships" r:id="rId3"/>
          </a:graphicData>
        </a:graphic>
      </p:graphicFrame>
      <p:sp>
        <p:nvSpPr>
          <p:cNvPr id="10" name="Oval 9"/>
          <p:cNvSpPr/>
          <p:nvPr/>
        </p:nvSpPr>
        <p:spPr>
          <a:xfrm>
            <a:off x="3851920" y="2708235"/>
            <a:ext cx="432048"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2" name="Oval 11"/>
          <p:cNvSpPr/>
          <p:nvPr/>
        </p:nvSpPr>
        <p:spPr>
          <a:xfrm>
            <a:off x="3851920" y="3216165"/>
            <a:ext cx="432048" cy="2880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sld>
</file>

<file path=ppt/theme/theme1.xml><?xml version="1.0" encoding="utf-8"?>
<a:theme xmlns:a="http://schemas.openxmlformats.org/drawingml/2006/main" name="Alliance Template_97-200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nternal Pag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Internal Pag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Compass</Template>
  <TotalTime>47892</TotalTime>
  <Words>1822</Words>
  <Application>Microsoft Office PowerPoint</Application>
  <PresentationFormat>On-screen Show (4:3)</PresentationFormat>
  <Paragraphs>331</Paragraphs>
  <Slides>12</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12</vt:i4>
      </vt:variant>
    </vt:vector>
  </HeadingPairs>
  <TitlesOfParts>
    <vt:vector size="21" baseType="lpstr">
      <vt:lpstr>Arial</vt:lpstr>
      <vt:lpstr>Arial Narrow</vt:lpstr>
      <vt:lpstr>Calibri</vt:lpstr>
      <vt:lpstr>Century</vt:lpstr>
      <vt:lpstr>Tahoma</vt:lpstr>
      <vt:lpstr>Wingdings</vt:lpstr>
      <vt:lpstr>Alliance Template_97-2003</vt:lpstr>
      <vt:lpstr>Internal Pages</vt:lpstr>
      <vt:lpstr>1_Internal Pages</vt:lpstr>
      <vt:lpstr>Monitoring the refreshed MTA brand Q4 Report (Apr-Jun 2016) </vt:lpstr>
      <vt:lpstr>Background and methodology</vt:lpstr>
      <vt:lpstr>Executive summary</vt:lpstr>
      <vt:lpstr>Although visibility of the “Astronaut” ad continues to decrease, likeability has increased, mostly driven by male perceptions improving</vt:lpstr>
      <vt:lpstr>Likeability driving behaviour and attitude</vt:lpstr>
      <vt:lpstr>On-strategy messages continue to be taken from the ad, but the execution style doesn’t sit right with everyone</vt:lpstr>
      <vt:lpstr>Visibility of “Gift card” ad stable, improvements in likeability and positivity towards MTA mostly driven by improvements in male perceptions</vt:lpstr>
      <vt:lpstr>Some improvements in overall brand associations</vt:lpstr>
      <vt:lpstr>Brand perceptions largely similar or strengthening amongst both females and males</vt:lpstr>
      <vt:lpstr>Overall, mixed results regarding strength of member attribute associations comparing females and males to the previous quarter</vt:lpstr>
      <vt:lpstr>Majority of motorists continue to feel comfortable approaching an MTA member, although an uncertain segment of the population still remain</vt:lpstr>
      <vt:lpstr>NPS drops back from Q3 high, although still a good score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Research Report</dc:title>
  <dc:creator>User</dc:creator>
  <cp:lastModifiedBy>Kristin Scott-Smith</cp:lastModifiedBy>
  <cp:revision>1054</cp:revision>
  <cp:lastPrinted>2016-01-22T03:39:58Z</cp:lastPrinted>
  <dcterms:created xsi:type="dcterms:W3CDTF">2004-11-29T05:55:29Z</dcterms:created>
  <dcterms:modified xsi:type="dcterms:W3CDTF">2016-11-18T03:11:57Z</dcterms:modified>
</cp:coreProperties>
</file>