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664" r:id="rId2"/>
    <p:sldMasterId id="2147483782" r:id="rId3"/>
  </p:sldMasterIdLst>
  <p:notesMasterIdLst>
    <p:notesMasterId r:id="rId23"/>
  </p:notesMasterIdLst>
  <p:handoutMasterIdLst>
    <p:handoutMasterId r:id="rId24"/>
  </p:handoutMasterIdLst>
  <p:sldIdLst>
    <p:sldId id="256" r:id="rId4"/>
    <p:sldId id="597" r:id="rId5"/>
    <p:sldId id="561" r:id="rId6"/>
    <p:sldId id="537" r:id="rId7"/>
    <p:sldId id="591" r:id="rId8"/>
    <p:sldId id="556" r:id="rId9"/>
    <p:sldId id="598" r:id="rId10"/>
    <p:sldId id="557" r:id="rId11"/>
    <p:sldId id="594" r:id="rId12"/>
    <p:sldId id="550" r:id="rId13"/>
    <p:sldId id="553" r:id="rId14"/>
    <p:sldId id="554" r:id="rId15"/>
    <p:sldId id="555" r:id="rId16"/>
    <p:sldId id="581" r:id="rId17"/>
    <p:sldId id="560" r:id="rId18"/>
    <p:sldId id="592" r:id="rId19"/>
    <p:sldId id="595" r:id="rId20"/>
    <p:sldId id="596" r:id="rId21"/>
    <p:sldId id="599" r:id="rId22"/>
  </p:sldIdLst>
  <p:sldSz cx="9144000" cy="6858000" type="screen4x3"/>
  <p:notesSz cx="6797675" cy="9926638"/>
  <p:defaultTextStyle>
    <a:defPPr>
      <a:defRPr lang="en-US"/>
    </a:defPPr>
    <a:lvl1pPr algn="l" rtl="0" fontAlgn="base">
      <a:spcBef>
        <a:spcPct val="0"/>
      </a:spcBef>
      <a:spcAft>
        <a:spcPct val="0"/>
      </a:spcAft>
      <a:defRPr kern="1200">
        <a:solidFill>
          <a:schemeClr val="tx1"/>
        </a:solidFill>
        <a:latin typeface="Tahoma" pitchFamily="34" charset="0"/>
        <a:ea typeface="+mn-ea"/>
        <a:cs typeface="Arial" charset="0"/>
      </a:defRPr>
    </a:lvl1pPr>
    <a:lvl2pPr marL="457200" algn="l" rtl="0" fontAlgn="base">
      <a:spcBef>
        <a:spcPct val="0"/>
      </a:spcBef>
      <a:spcAft>
        <a:spcPct val="0"/>
      </a:spcAft>
      <a:defRPr kern="1200">
        <a:solidFill>
          <a:schemeClr val="tx1"/>
        </a:solidFill>
        <a:latin typeface="Tahoma" pitchFamily="34" charset="0"/>
        <a:ea typeface="+mn-ea"/>
        <a:cs typeface="Arial" charset="0"/>
      </a:defRPr>
    </a:lvl2pPr>
    <a:lvl3pPr marL="914400" algn="l" rtl="0" fontAlgn="base">
      <a:spcBef>
        <a:spcPct val="0"/>
      </a:spcBef>
      <a:spcAft>
        <a:spcPct val="0"/>
      </a:spcAft>
      <a:defRPr kern="1200">
        <a:solidFill>
          <a:schemeClr val="tx1"/>
        </a:solidFill>
        <a:latin typeface="Tahoma" pitchFamily="34" charset="0"/>
        <a:ea typeface="+mn-ea"/>
        <a:cs typeface="Arial" charset="0"/>
      </a:defRPr>
    </a:lvl3pPr>
    <a:lvl4pPr marL="1371600" algn="l" rtl="0" fontAlgn="base">
      <a:spcBef>
        <a:spcPct val="0"/>
      </a:spcBef>
      <a:spcAft>
        <a:spcPct val="0"/>
      </a:spcAft>
      <a:defRPr kern="1200">
        <a:solidFill>
          <a:schemeClr val="tx1"/>
        </a:solidFill>
        <a:latin typeface="Tahoma" pitchFamily="34" charset="0"/>
        <a:ea typeface="+mn-ea"/>
        <a:cs typeface="Arial" charset="0"/>
      </a:defRPr>
    </a:lvl4pPr>
    <a:lvl5pPr marL="1828800" algn="l" rtl="0" fontAlgn="base">
      <a:spcBef>
        <a:spcPct val="0"/>
      </a:spcBef>
      <a:spcAft>
        <a:spcPct val="0"/>
      </a:spcAft>
      <a:defRPr kern="1200">
        <a:solidFill>
          <a:schemeClr val="tx1"/>
        </a:solidFill>
        <a:latin typeface="Tahoma" pitchFamily="34" charset="0"/>
        <a:ea typeface="+mn-ea"/>
        <a:cs typeface="Arial" charset="0"/>
      </a:defRPr>
    </a:lvl5pPr>
    <a:lvl6pPr marL="2286000" algn="l" defTabSz="914400" rtl="0" eaLnBrk="1" latinLnBrk="0" hangingPunct="1">
      <a:defRPr kern="1200">
        <a:solidFill>
          <a:schemeClr val="tx1"/>
        </a:solidFill>
        <a:latin typeface="Tahoma" pitchFamily="34" charset="0"/>
        <a:ea typeface="+mn-ea"/>
        <a:cs typeface="Arial" charset="0"/>
      </a:defRPr>
    </a:lvl6pPr>
    <a:lvl7pPr marL="2743200" algn="l" defTabSz="914400" rtl="0" eaLnBrk="1" latinLnBrk="0" hangingPunct="1">
      <a:defRPr kern="1200">
        <a:solidFill>
          <a:schemeClr val="tx1"/>
        </a:solidFill>
        <a:latin typeface="Tahoma" pitchFamily="34" charset="0"/>
        <a:ea typeface="+mn-ea"/>
        <a:cs typeface="Arial" charset="0"/>
      </a:defRPr>
    </a:lvl7pPr>
    <a:lvl8pPr marL="3200400" algn="l" defTabSz="914400" rtl="0" eaLnBrk="1" latinLnBrk="0" hangingPunct="1">
      <a:defRPr kern="1200">
        <a:solidFill>
          <a:schemeClr val="tx1"/>
        </a:solidFill>
        <a:latin typeface="Tahoma" pitchFamily="34" charset="0"/>
        <a:ea typeface="+mn-ea"/>
        <a:cs typeface="Arial" charset="0"/>
      </a:defRPr>
    </a:lvl8pPr>
    <a:lvl9pPr marL="3657600" algn="l" defTabSz="914400" rtl="0" eaLnBrk="1" latinLnBrk="0" hangingPunct="1">
      <a:defRPr kern="1200">
        <a:solidFill>
          <a:schemeClr val="tx1"/>
        </a:solidFill>
        <a:latin typeface="Tahoma"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FF6600"/>
    <a:srgbClr val="99FF99"/>
    <a:srgbClr val="00FF00"/>
    <a:srgbClr val="000000"/>
    <a:srgbClr val="FFFF00"/>
    <a:srgbClr val="EAEAEA"/>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116" d="100"/>
          <a:sy n="116" d="100"/>
        </p:scale>
        <p:origin x="146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Sheet1!$B$1</c:f>
              <c:strCache>
                <c:ptCount val="1"/>
                <c:pt idx="0">
                  <c:v>2014</c:v>
                </c:pt>
              </c:strCache>
            </c:strRef>
          </c:tx>
          <c:spPr>
            <a:solidFill>
              <a:schemeClr val="accent4">
                <a:lumMod val="60000"/>
                <a:lumOff val="40000"/>
              </a:schemeClr>
            </a:solidFill>
          </c:spPr>
          <c:invertIfNegative val="0"/>
          <c:dLbls>
            <c:spPr>
              <a:noFill/>
              <a:ln>
                <a:noFill/>
              </a:ln>
              <a:effectLst/>
            </c:spPr>
            <c:txPr>
              <a:bodyPr/>
              <a:lstStyle/>
              <a:p>
                <a:pPr>
                  <a:defRPr sz="900" baseline="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Sheet1!$A$2:$A$13</c:f>
              <c:strCache>
                <c:ptCount val="12"/>
                <c:pt idx="0">
                  <c:v>Better value for money</c:v>
                </c:pt>
                <c:pt idx="1">
                  <c:v>More open and friendly and provide higher levels of customer service</c:v>
                </c:pt>
                <c:pt idx="2">
                  <c:v>Access to a mediation service to resolve disputes </c:v>
                </c:pt>
                <c:pt idx="3">
                  <c:v>Greater commitment to safety</c:v>
                </c:pt>
                <c:pt idx="4">
                  <c:v>Likelihood of fewer problems</c:v>
                </c:pt>
                <c:pt idx="5">
                  <c:v>Higher standards of workmanship</c:v>
                </c:pt>
                <c:pt idx="6">
                  <c:v>Better back up processes in case there are problems</c:v>
                </c:pt>
                <c:pt idx="7">
                  <c:v>More professional</c:v>
                </c:pt>
                <c:pt idx="8">
                  <c:v>More reliable and trustworthy</c:v>
                </c:pt>
                <c:pt idx="9">
                  <c:v>Provide guarantees and warranties if things go wrong</c:v>
                </c:pt>
                <c:pt idx="10">
                  <c:v>Operate to a strict code of ethics</c:v>
                </c:pt>
                <c:pt idx="11">
                  <c:v>Has the backing of a reputable association</c:v>
                </c:pt>
              </c:strCache>
            </c:strRef>
          </c:cat>
          <c:val>
            <c:numRef>
              <c:f>Sheet1!$B$2:$B$13</c:f>
              <c:numCache>
                <c:formatCode>0%</c:formatCode>
                <c:ptCount val="12"/>
                <c:pt idx="0">
                  <c:v>0.15000000000000019</c:v>
                </c:pt>
                <c:pt idx="1">
                  <c:v>0.18000000000000019</c:v>
                </c:pt>
                <c:pt idx="2">
                  <c:v>0.25</c:v>
                </c:pt>
                <c:pt idx="3">
                  <c:v>0.37000000000000038</c:v>
                </c:pt>
                <c:pt idx="4">
                  <c:v>0.41000000000000031</c:v>
                </c:pt>
                <c:pt idx="5">
                  <c:v>0.41000000000000031</c:v>
                </c:pt>
                <c:pt idx="6">
                  <c:v>0.43000000000000038</c:v>
                </c:pt>
                <c:pt idx="7">
                  <c:v>0.47000000000000008</c:v>
                </c:pt>
                <c:pt idx="8">
                  <c:v>0.56999999999999995</c:v>
                </c:pt>
                <c:pt idx="9">
                  <c:v>0.60000000000000064</c:v>
                </c:pt>
                <c:pt idx="10">
                  <c:v>0.63000000000000089</c:v>
                </c:pt>
                <c:pt idx="11">
                  <c:v>0.71000000000000063</c:v>
                </c:pt>
              </c:numCache>
            </c:numRef>
          </c:val>
        </c:ser>
        <c:ser>
          <c:idx val="1"/>
          <c:order val="1"/>
          <c:tx>
            <c:strRef>
              <c:f>Sheet1!$C$1</c:f>
              <c:strCache>
                <c:ptCount val="1"/>
                <c:pt idx="0">
                  <c:v>2013</c:v>
                </c:pt>
              </c:strCache>
            </c:strRef>
          </c:tx>
          <c:spPr>
            <a:solidFill>
              <a:srgbClr val="FF6600"/>
            </a:solidFill>
          </c:spPr>
          <c:invertIfNegative val="0"/>
          <c:cat>
            <c:strRef>
              <c:f>Sheet1!$A$2:$A$13</c:f>
              <c:strCache>
                <c:ptCount val="12"/>
                <c:pt idx="0">
                  <c:v>Better value for money</c:v>
                </c:pt>
                <c:pt idx="1">
                  <c:v>More open and friendly and provide higher levels of customer service</c:v>
                </c:pt>
                <c:pt idx="2">
                  <c:v>Access to a mediation service to resolve disputes </c:v>
                </c:pt>
                <c:pt idx="3">
                  <c:v>Greater commitment to safety</c:v>
                </c:pt>
                <c:pt idx="4">
                  <c:v>Likelihood of fewer problems</c:v>
                </c:pt>
                <c:pt idx="5">
                  <c:v>Higher standards of workmanship</c:v>
                </c:pt>
                <c:pt idx="6">
                  <c:v>Better back up processes in case there are problems</c:v>
                </c:pt>
                <c:pt idx="7">
                  <c:v>More professional</c:v>
                </c:pt>
                <c:pt idx="8">
                  <c:v>More reliable and trustworthy</c:v>
                </c:pt>
                <c:pt idx="9">
                  <c:v>Provide guarantees and warranties if things go wrong</c:v>
                </c:pt>
                <c:pt idx="10">
                  <c:v>Operate to a strict code of ethics</c:v>
                </c:pt>
                <c:pt idx="11">
                  <c:v>Has the backing of a reputable association</c:v>
                </c:pt>
              </c:strCache>
            </c:strRef>
          </c:cat>
          <c:val>
            <c:numRef>
              <c:f>Sheet1!$C$2:$C$13</c:f>
              <c:numCache>
                <c:formatCode>0%</c:formatCode>
                <c:ptCount val="12"/>
                <c:pt idx="0">
                  <c:v>0.1</c:v>
                </c:pt>
                <c:pt idx="1">
                  <c:v>0.17</c:v>
                </c:pt>
                <c:pt idx="2">
                  <c:v>0.21000000000000019</c:v>
                </c:pt>
                <c:pt idx="3">
                  <c:v>0.4</c:v>
                </c:pt>
                <c:pt idx="4">
                  <c:v>0.35000000000000031</c:v>
                </c:pt>
                <c:pt idx="5">
                  <c:v>0.37000000000000038</c:v>
                </c:pt>
                <c:pt idx="6">
                  <c:v>0.41000000000000031</c:v>
                </c:pt>
                <c:pt idx="7">
                  <c:v>0.44000000000000006</c:v>
                </c:pt>
                <c:pt idx="8">
                  <c:v>0.56000000000000005</c:v>
                </c:pt>
                <c:pt idx="9">
                  <c:v>0.60000000000000064</c:v>
                </c:pt>
                <c:pt idx="10">
                  <c:v>0.63000000000000089</c:v>
                </c:pt>
                <c:pt idx="11">
                  <c:v>0.69000000000000072</c:v>
                </c:pt>
              </c:numCache>
            </c:numRef>
          </c:val>
        </c:ser>
        <c:ser>
          <c:idx val="2"/>
          <c:order val="2"/>
          <c:tx>
            <c:strRef>
              <c:f>Sheet1!$D$1</c:f>
              <c:strCache>
                <c:ptCount val="1"/>
                <c:pt idx="0">
                  <c:v>2012</c:v>
                </c:pt>
              </c:strCache>
            </c:strRef>
          </c:tx>
          <c:spPr>
            <a:solidFill>
              <a:schemeClr val="accent1">
                <a:lumMod val="60000"/>
                <a:lumOff val="40000"/>
              </a:schemeClr>
            </a:solidFill>
          </c:spPr>
          <c:invertIfNegative val="0"/>
          <c:cat>
            <c:strRef>
              <c:f>Sheet1!$A$2:$A$13</c:f>
              <c:strCache>
                <c:ptCount val="12"/>
                <c:pt idx="0">
                  <c:v>Better value for money</c:v>
                </c:pt>
                <c:pt idx="1">
                  <c:v>More open and friendly and provide higher levels of customer service</c:v>
                </c:pt>
                <c:pt idx="2">
                  <c:v>Access to a mediation service to resolve disputes </c:v>
                </c:pt>
                <c:pt idx="3">
                  <c:v>Greater commitment to safety</c:v>
                </c:pt>
                <c:pt idx="4">
                  <c:v>Likelihood of fewer problems</c:v>
                </c:pt>
                <c:pt idx="5">
                  <c:v>Higher standards of workmanship</c:v>
                </c:pt>
                <c:pt idx="6">
                  <c:v>Better back up processes in case there are problems</c:v>
                </c:pt>
                <c:pt idx="7">
                  <c:v>More professional</c:v>
                </c:pt>
                <c:pt idx="8">
                  <c:v>More reliable and trustworthy</c:v>
                </c:pt>
                <c:pt idx="9">
                  <c:v>Provide guarantees and warranties if things go wrong</c:v>
                </c:pt>
                <c:pt idx="10">
                  <c:v>Operate to a strict code of ethics</c:v>
                </c:pt>
                <c:pt idx="11">
                  <c:v>Has the backing of a reputable association</c:v>
                </c:pt>
              </c:strCache>
            </c:strRef>
          </c:cat>
          <c:val>
            <c:numRef>
              <c:f>Sheet1!$D$2:$D$13</c:f>
              <c:numCache>
                <c:formatCode>0%</c:formatCode>
                <c:ptCount val="12"/>
                <c:pt idx="0">
                  <c:v>0.15000000000000019</c:v>
                </c:pt>
                <c:pt idx="1">
                  <c:v>0.23</c:v>
                </c:pt>
                <c:pt idx="2">
                  <c:v>0.26</c:v>
                </c:pt>
                <c:pt idx="3">
                  <c:v>0.38000000000000045</c:v>
                </c:pt>
                <c:pt idx="4">
                  <c:v>0.39000000000000046</c:v>
                </c:pt>
                <c:pt idx="5">
                  <c:v>0.43000000000000038</c:v>
                </c:pt>
                <c:pt idx="6">
                  <c:v>0.43000000000000038</c:v>
                </c:pt>
                <c:pt idx="7">
                  <c:v>0.49000000000000032</c:v>
                </c:pt>
                <c:pt idx="8">
                  <c:v>0.59000000000000008</c:v>
                </c:pt>
                <c:pt idx="9">
                  <c:v>0.63000000000000089</c:v>
                </c:pt>
                <c:pt idx="10">
                  <c:v>0.66000000000000103</c:v>
                </c:pt>
                <c:pt idx="11">
                  <c:v>0.72000000000000064</c:v>
                </c:pt>
              </c:numCache>
            </c:numRef>
          </c:val>
        </c:ser>
        <c:ser>
          <c:idx val="3"/>
          <c:order val="3"/>
          <c:tx>
            <c:strRef>
              <c:f>Sheet1!$E$1</c:f>
              <c:strCache>
                <c:ptCount val="1"/>
                <c:pt idx="0">
                  <c:v>2011</c:v>
                </c:pt>
              </c:strCache>
            </c:strRef>
          </c:tx>
          <c:spPr>
            <a:solidFill>
              <a:schemeClr val="accent3">
                <a:lumMod val="40000"/>
                <a:lumOff val="60000"/>
              </a:schemeClr>
            </a:solidFill>
          </c:spPr>
          <c:invertIfNegative val="0"/>
          <c:cat>
            <c:strRef>
              <c:f>Sheet1!$A$2:$A$13</c:f>
              <c:strCache>
                <c:ptCount val="12"/>
                <c:pt idx="0">
                  <c:v>Better value for money</c:v>
                </c:pt>
                <c:pt idx="1">
                  <c:v>More open and friendly and provide higher levels of customer service</c:v>
                </c:pt>
                <c:pt idx="2">
                  <c:v>Access to a mediation service to resolve disputes </c:v>
                </c:pt>
                <c:pt idx="3">
                  <c:v>Greater commitment to safety</c:v>
                </c:pt>
                <c:pt idx="4">
                  <c:v>Likelihood of fewer problems</c:v>
                </c:pt>
                <c:pt idx="5">
                  <c:v>Higher standards of workmanship</c:v>
                </c:pt>
                <c:pt idx="6">
                  <c:v>Better back up processes in case there are problems</c:v>
                </c:pt>
                <c:pt idx="7">
                  <c:v>More professional</c:v>
                </c:pt>
                <c:pt idx="8">
                  <c:v>More reliable and trustworthy</c:v>
                </c:pt>
                <c:pt idx="9">
                  <c:v>Provide guarantees and warranties if things go wrong</c:v>
                </c:pt>
                <c:pt idx="10">
                  <c:v>Operate to a strict code of ethics</c:v>
                </c:pt>
                <c:pt idx="11">
                  <c:v>Has the backing of a reputable association</c:v>
                </c:pt>
              </c:strCache>
            </c:strRef>
          </c:cat>
          <c:val>
            <c:numRef>
              <c:f>Sheet1!$E$2:$E$13</c:f>
              <c:numCache>
                <c:formatCode>0%</c:formatCode>
                <c:ptCount val="12"/>
                <c:pt idx="0">
                  <c:v>0.25</c:v>
                </c:pt>
                <c:pt idx="1">
                  <c:v>0.30000000000000032</c:v>
                </c:pt>
                <c:pt idx="2">
                  <c:v>0.27</c:v>
                </c:pt>
                <c:pt idx="3">
                  <c:v>0.46</c:v>
                </c:pt>
                <c:pt idx="4">
                  <c:v>0.42000000000000032</c:v>
                </c:pt>
                <c:pt idx="5">
                  <c:v>0.47000000000000008</c:v>
                </c:pt>
                <c:pt idx="6">
                  <c:v>0.46</c:v>
                </c:pt>
                <c:pt idx="7">
                  <c:v>0.51</c:v>
                </c:pt>
                <c:pt idx="8">
                  <c:v>0.61000000000000065</c:v>
                </c:pt>
                <c:pt idx="9">
                  <c:v>0.67000000000000104</c:v>
                </c:pt>
                <c:pt idx="10">
                  <c:v>0.65000000000000102</c:v>
                </c:pt>
                <c:pt idx="11">
                  <c:v>0.75000000000000089</c:v>
                </c:pt>
              </c:numCache>
            </c:numRef>
          </c:val>
        </c:ser>
        <c:ser>
          <c:idx val="4"/>
          <c:order val="4"/>
          <c:tx>
            <c:strRef>
              <c:f>Sheet1!$F$1</c:f>
              <c:strCache>
                <c:ptCount val="1"/>
                <c:pt idx="0">
                  <c:v>2010</c:v>
                </c:pt>
              </c:strCache>
            </c:strRef>
          </c:tx>
          <c:invertIfNegative val="0"/>
          <c:cat>
            <c:strRef>
              <c:f>Sheet1!$A$2:$A$13</c:f>
              <c:strCache>
                <c:ptCount val="12"/>
                <c:pt idx="0">
                  <c:v>Better value for money</c:v>
                </c:pt>
                <c:pt idx="1">
                  <c:v>More open and friendly and provide higher levels of customer service</c:v>
                </c:pt>
                <c:pt idx="2">
                  <c:v>Access to a mediation service to resolve disputes </c:v>
                </c:pt>
                <c:pt idx="3">
                  <c:v>Greater commitment to safety</c:v>
                </c:pt>
                <c:pt idx="4">
                  <c:v>Likelihood of fewer problems</c:v>
                </c:pt>
                <c:pt idx="5">
                  <c:v>Higher standards of workmanship</c:v>
                </c:pt>
                <c:pt idx="6">
                  <c:v>Better back up processes in case there are problems</c:v>
                </c:pt>
                <c:pt idx="7">
                  <c:v>More professional</c:v>
                </c:pt>
                <c:pt idx="8">
                  <c:v>More reliable and trustworthy</c:v>
                </c:pt>
                <c:pt idx="9">
                  <c:v>Provide guarantees and warranties if things go wrong</c:v>
                </c:pt>
                <c:pt idx="10">
                  <c:v>Operate to a strict code of ethics</c:v>
                </c:pt>
                <c:pt idx="11">
                  <c:v>Has the backing of a reputable association</c:v>
                </c:pt>
              </c:strCache>
            </c:strRef>
          </c:cat>
          <c:val>
            <c:numRef>
              <c:f>Sheet1!$F$2:$F$13</c:f>
              <c:numCache>
                <c:formatCode>0%</c:formatCode>
                <c:ptCount val="12"/>
                <c:pt idx="0">
                  <c:v>0.14000000000000001</c:v>
                </c:pt>
                <c:pt idx="1">
                  <c:v>0.23</c:v>
                </c:pt>
                <c:pt idx="2">
                  <c:v>0.26</c:v>
                </c:pt>
                <c:pt idx="3">
                  <c:v>0.39000000000000046</c:v>
                </c:pt>
                <c:pt idx="4">
                  <c:v>0.4</c:v>
                </c:pt>
                <c:pt idx="5">
                  <c:v>0.41000000000000031</c:v>
                </c:pt>
                <c:pt idx="6">
                  <c:v>0.46</c:v>
                </c:pt>
                <c:pt idx="7">
                  <c:v>0.47000000000000008</c:v>
                </c:pt>
                <c:pt idx="8">
                  <c:v>0.59000000000000008</c:v>
                </c:pt>
                <c:pt idx="9">
                  <c:v>0.66000000000000103</c:v>
                </c:pt>
                <c:pt idx="10">
                  <c:v>0.70000000000000062</c:v>
                </c:pt>
                <c:pt idx="11">
                  <c:v>0.7600000000000009</c:v>
                </c:pt>
              </c:numCache>
            </c:numRef>
          </c:val>
        </c:ser>
        <c:dLbls>
          <c:showLegendKey val="0"/>
          <c:showVal val="0"/>
          <c:showCatName val="0"/>
          <c:showSerName val="0"/>
          <c:showPercent val="0"/>
          <c:showBubbleSize val="0"/>
        </c:dLbls>
        <c:gapWidth val="150"/>
        <c:axId val="232467984"/>
        <c:axId val="232468376"/>
      </c:barChart>
      <c:catAx>
        <c:axId val="232467984"/>
        <c:scaling>
          <c:orientation val="minMax"/>
        </c:scaling>
        <c:delete val="0"/>
        <c:axPos val="l"/>
        <c:numFmt formatCode="General" sourceLinked="0"/>
        <c:majorTickMark val="out"/>
        <c:minorTickMark val="none"/>
        <c:tickLblPos val="nextTo"/>
        <c:txPr>
          <a:bodyPr/>
          <a:lstStyle/>
          <a:p>
            <a:pPr>
              <a:defRPr sz="1000" baseline="0"/>
            </a:pPr>
            <a:endParaRPr lang="en-US"/>
          </a:p>
        </c:txPr>
        <c:crossAx val="232468376"/>
        <c:crosses val="autoZero"/>
        <c:auto val="1"/>
        <c:lblAlgn val="ctr"/>
        <c:lblOffset val="100"/>
        <c:noMultiLvlLbl val="0"/>
      </c:catAx>
      <c:valAx>
        <c:axId val="232468376"/>
        <c:scaling>
          <c:orientation val="minMax"/>
        </c:scaling>
        <c:delete val="0"/>
        <c:axPos val="b"/>
        <c:numFmt formatCode="0%" sourceLinked="1"/>
        <c:majorTickMark val="out"/>
        <c:minorTickMark val="none"/>
        <c:tickLblPos val="nextTo"/>
        <c:txPr>
          <a:bodyPr/>
          <a:lstStyle/>
          <a:p>
            <a:pPr>
              <a:defRPr sz="1000" baseline="0"/>
            </a:pPr>
            <a:endParaRPr lang="en-US"/>
          </a:p>
        </c:txPr>
        <c:crossAx val="232467984"/>
        <c:crosses val="autoZero"/>
        <c:crossBetween val="between"/>
      </c:valAx>
    </c:plotArea>
    <c:legend>
      <c:legendPos val="r"/>
      <c:overlay val="0"/>
      <c:txPr>
        <a:bodyPr/>
        <a:lstStyle/>
        <a:p>
          <a:pPr>
            <a:defRPr sz="1000" baseline="0"/>
          </a:pPr>
          <a:endParaRPr lang="en-US"/>
        </a:p>
      </c:txPr>
    </c:legend>
    <c:plotVisOnly val="1"/>
    <c:dispBlanksAs val="gap"/>
    <c:showDLblsOverMax val="0"/>
  </c:chart>
  <c:txPr>
    <a:bodyPr/>
    <a:lstStyle/>
    <a:p>
      <a:pPr>
        <a:defRPr sz="1800"/>
      </a:pPr>
      <a:endParaRPr lang="en-US"/>
    </a:p>
  </c:txPr>
  <c:externalData r:id="rId2">
    <c:autoUpdate val="0"/>
  </c:externalData>
  <c:userShapes r:id="rId3"/>
</c:chartSpace>
</file>

<file path=ppt/drawings/_rels/vmlDrawing1.v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image" Target="../media/image5.pn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6.png"/></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7.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image" Target="../media/image9.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2.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3.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4.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5.png"/></Relationships>
</file>

<file path=ppt/drawings/drawing1.xml><?xml version="1.0" encoding="utf-8"?>
<c:userShapes xmlns:c="http://schemas.openxmlformats.org/drawingml/2006/chart">
  <cdr:relSizeAnchor xmlns:cdr="http://schemas.openxmlformats.org/drawingml/2006/chartDrawing">
    <cdr:from>
      <cdr:x>0.69456</cdr:x>
      <cdr:y>0.37385</cdr:y>
    </cdr:from>
    <cdr:to>
      <cdr:x>0.74905</cdr:x>
      <cdr:y>0.40784</cdr:y>
    </cdr:to>
    <cdr:sp macro="" textlink="">
      <cdr:nvSpPr>
        <cdr:cNvPr id="3" name="Oval 2"/>
        <cdr:cNvSpPr/>
      </cdr:nvSpPr>
      <cdr:spPr>
        <a:xfrm xmlns:a="http://schemas.openxmlformats.org/drawingml/2006/main">
          <a:off x="5507620" y="1584177"/>
          <a:ext cx="432048" cy="144016"/>
        </a:xfrm>
        <a:prstGeom xmlns:a="http://schemas.openxmlformats.org/drawingml/2006/main" prst="ellipse">
          <a:avLst/>
        </a:prstGeom>
        <a:noFill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noFill/>
          </a:endParaRPr>
        </a:p>
      </cdr:txBody>
    </cdr:sp>
  </cdr:relSizeAnchor>
  <cdr:relSizeAnchor xmlns:cdr="http://schemas.openxmlformats.org/drawingml/2006/chartDrawing">
    <cdr:from>
      <cdr:x>0.65824</cdr:x>
      <cdr:y>0.52679</cdr:y>
    </cdr:from>
    <cdr:to>
      <cdr:x>0.71272</cdr:x>
      <cdr:y>0.56078</cdr:y>
    </cdr:to>
    <cdr:sp macro="" textlink="">
      <cdr:nvSpPr>
        <cdr:cNvPr id="4" name="Oval 3"/>
        <cdr:cNvSpPr/>
      </cdr:nvSpPr>
      <cdr:spPr>
        <a:xfrm xmlns:a="http://schemas.openxmlformats.org/drawingml/2006/main">
          <a:off x="5219588" y="2232249"/>
          <a:ext cx="432048" cy="144016"/>
        </a:xfrm>
        <a:prstGeom xmlns:a="http://schemas.openxmlformats.org/drawingml/2006/main" prst="ellipse">
          <a:avLst/>
        </a:prstGeom>
        <a:noFill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noFill/>
          </a:endParaRPr>
        </a:p>
      </cdr:txBody>
    </cdr:sp>
  </cdr:relSizeAnchor>
  <cdr:relSizeAnchor xmlns:cdr="http://schemas.openxmlformats.org/drawingml/2006/chartDrawing">
    <cdr:from>
      <cdr:x>0.65824</cdr:x>
      <cdr:y>0.59477</cdr:y>
    </cdr:from>
    <cdr:to>
      <cdr:x>0.71272</cdr:x>
      <cdr:y>0.62875</cdr:y>
    </cdr:to>
    <cdr:sp macro="" textlink="">
      <cdr:nvSpPr>
        <cdr:cNvPr id="5" name="Oval 4"/>
        <cdr:cNvSpPr/>
      </cdr:nvSpPr>
      <cdr:spPr>
        <a:xfrm xmlns:a="http://schemas.openxmlformats.org/drawingml/2006/main">
          <a:off x="5219588" y="2520281"/>
          <a:ext cx="432048" cy="144016"/>
        </a:xfrm>
        <a:prstGeom xmlns:a="http://schemas.openxmlformats.org/drawingml/2006/main" prst="ellipse">
          <a:avLst/>
        </a:prstGeom>
        <a:noFill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noFill/>
          </a:endParaRPr>
        </a:p>
      </cdr:txBody>
    </cdr:sp>
  </cdr:relSizeAnchor>
  <cdr:relSizeAnchor xmlns:cdr="http://schemas.openxmlformats.org/drawingml/2006/chartDrawing">
    <cdr:from>
      <cdr:x>0.55835</cdr:x>
      <cdr:y>0.7477</cdr:y>
    </cdr:from>
    <cdr:to>
      <cdr:x>0.61284</cdr:x>
      <cdr:y>0.78169</cdr:y>
    </cdr:to>
    <cdr:sp macro="" textlink="">
      <cdr:nvSpPr>
        <cdr:cNvPr id="6" name="Oval 5"/>
        <cdr:cNvSpPr/>
      </cdr:nvSpPr>
      <cdr:spPr>
        <a:xfrm xmlns:a="http://schemas.openxmlformats.org/drawingml/2006/main">
          <a:off x="4427500" y="3168353"/>
          <a:ext cx="432048" cy="144016"/>
        </a:xfrm>
        <a:prstGeom xmlns:a="http://schemas.openxmlformats.org/drawingml/2006/main" prst="ellipse">
          <a:avLst/>
        </a:prstGeom>
        <a:noFill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noFill/>
          </a:endParaRPr>
        </a:p>
      </cdr:txBody>
    </cdr:sp>
  </cdr:relSizeAnchor>
  <cdr:relSizeAnchor xmlns:cdr="http://schemas.openxmlformats.org/drawingml/2006/chartDrawing">
    <cdr:from>
      <cdr:x>0.50386</cdr:x>
      <cdr:y>0.88365</cdr:y>
    </cdr:from>
    <cdr:to>
      <cdr:x>0.55835</cdr:x>
      <cdr:y>0.91764</cdr:y>
    </cdr:to>
    <cdr:sp macro="" textlink="">
      <cdr:nvSpPr>
        <cdr:cNvPr id="7" name="Oval 6"/>
        <cdr:cNvSpPr/>
      </cdr:nvSpPr>
      <cdr:spPr>
        <a:xfrm xmlns:a="http://schemas.openxmlformats.org/drawingml/2006/main">
          <a:off x="3995452" y="3744417"/>
          <a:ext cx="432048" cy="144016"/>
        </a:xfrm>
        <a:prstGeom xmlns:a="http://schemas.openxmlformats.org/drawingml/2006/main" prst="ellipse">
          <a:avLst/>
        </a:prstGeom>
        <a:noFill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noFill/>
          </a:endParaRPr>
        </a:p>
      </cdr:txBody>
    </cdr:sp>
  </cdr:relSizeAnchor>
  <cdr:relSizeAnchor xmlns:cdr="http://schemas.openxmlformats.org/drawingml/2006/chartDrawing">
    <cdr:from>
      <cdr:x>0.68548</cdr:x>
      <cdr:y>0.78169</cdr:y>
    </cdr:from>
    <cdr:to>
      <cdr:x>0.83078</cdr:x>
      <cdr:y>0.78169</cdr:y>
    </cdr:to>
    <cdr:cxnSp macro="">
      <cdr:nvCxnSpPr>
        <cdr:cNvPr id="9" name="Straight Arrow Connector 8"/>
        <cdr:cNvCxnSpPr/>
      </cdr:nvCxnSpPr>
      <cdr:spPr>
        <a:xfrm xmlns:a="http://schemas.openxmlformats.org/drawingml/2006/main">
          <a:off x="5435612" y="3312369"/>
          <a:ext cx="1152128" cy="0"/>
        </a:xfrm>
        <a:prstGeom xmlns:a="http://schemas.openxmlformats.org/drawingml/2006/main" prst="straightConnector1">
          <a:avLst/>
        </a:prstGeom>
        <a:ln xmlns:a="http://schemas.openxmlformats.org/drawingml/2006/main" w="25400">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0" y="0"/>
            <a:ext cx="2944813"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cs typeface="+mn-cs"/>
              </a:defRPr>
            </a:lvl1pPr>
          </a:lstStyle>
          <a:p>
            <a:pPr>
              <a:defRPr/>
            </a:pPr>
            <a:endParaRPr lang="en-US"/>
          </a:p>
        </p:txBody>
      </p:sp>
      <p:sp>
        <p:nvSpPr>
          <p:cNvPr id="33795" name="Rectangle 3"/>
          <p:cNvSpPr>
            <a:spLocks noGrp="1" noChangeArrowheads="1"/>
          </p:cNvSpPr>
          <p:nvPr>
            <p:ph type="dt" sz="quarter" idx="1"/>
          </p:nvPr>
        </p:nvSpPr>
        <p:spPr bwMode="auto">
          <a:xfrm>
            <a:off x="3851275" y="0"/>
            <a:ext cx="2944813"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cs typeface="+mn-cs"/>
              </a:defRPr>
            </a:lvl1pPr>
          </a:lstStyle>
          <a:p>
            <a:pPr>
              <a:defRPr/>
            </a:pPr>
            <a:endParaRPr lang="en-US"/>
          </a:p>
        </p:txBody>
      </p:sp>
      <p:sp>
        <p:nvSpPr>
          <p:cNvPr id="33796" name="Rectangle 4"/>
          <p:cNvSpPr>
            <a:spLocks noGrp="1" noChangeArrowheads="1"/>
          </p:cNvSpPr>
          <p:nvPr>
            <p:ph type="ftr" sz="quarter" idx="2"/>
          </p:nvPr>
        </p:nvSpPr>
        <p:spPr bwMode="auto">
          <a:xfrm>
            <a:off x="0" y="9428163"/>
            <a:ext cx="2944813"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cs typeface="+mn-cs"/>
              </a:defRPr>
            </a:lvl1pPr>
          </a:lstStyle>
          <a:p>
            <a:pPr>
              <a:defRPr/>
            </a:pPr>
            <a:endParaRPr lang="en-US"/>
          </a:p>
        </p:txBody>
      </p:sp>
      <p:sp>
        <p:nvSpPr>
          <p:cNvPr id="33797" name="Rectangle 5"/>
          <p:cNvSpPr>
            <a:spLocks noGrp="1" noChangeArrowheads="1"/>
          </p:cNvSpPr>
          <p:nvPr>
            <p:ph type="sldNum" sz="quarter" idx="3"/>
          </p:nvPr>
        </p:nvSpPr>
        <p:spPr bwMode="auto">
          <a:xfrm>
            <a:off x="3851275" y="9428163"/>
            <a:ext cx="2944813"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cs typeface="+mn-cs"/>
              </a:defRPr>
            </a:lvl1pPr>
          </a:lstStyle>
          <a:p>
            <a:pPr>
              <a:defRPr/>
            </a:pPr>
            <a:fld id="{C4ABE603-2E09-4F44-BFA6-5D863914882F}" type="slidenum">
              <a:rPr lang="en-US"/>
              <a:pPr>
                <a:defRPr/>
              </a:pPr>
              <a:t>‹#›</a:t>
            </a:fld>
            <a:endParaRPr lang="en-US"/>
          </a:p>
        </p:txBody>
      </p:sp>
    </p:spTree>
    <p:extLst>
      <p:ext uri="{BB962C8B-B14F-4D97-AF65-F5344CB8AC3E}">
        <p14:creationId xmlns:p14="http://schemas.microsoft.com/office/powerpoint/2010/main" val="17971840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813" cy="496888"/>
          </a:xfrm>
          <a:prstGeom prst="rect">
            <a:avLst/>
          </a:prstGeom>
        </p:spPr>
        <p:txBody>
          <a:bodyPr vert="horz" lIns="91440" tIns="45720" rIns="91440" bIns="45720" rtlCol="0"/>
          <a:lstStyle>
            <a:lvl1pPr algn="l" eaLnBrk="0" hangingPunct="0">
              <a:defRPr sz="1200">
                <a:latin typeface="Tahoma" charset="0"/>
                <a:cs typeface="+mn-cs"/>
              </a:defRPr>
            </a:lvl1pPr>
          </a:lstStyle>
          <a:p>
            <a:pPr>
              <a:defRPr/>
            </a:pPr>
            <a:endParaRPr lang="en-NZ"/>
          </a:p>
        </p:txBody>
      </p:sp>
      <p:sp>
        <p:nvSpPr>
          <p:cNvPr id="3" name="Date Placeholder 2"/>
          <p:cNvSpPr>
            <a:spLocks noGrp="1"/>
          </p:cNvSpPr>
          <p:nvPr>
            <p:ph type="dt" idx="1"/>
          </p:nvPr>
        </p:nvSpPr>
        <p:spPr>
          <a:xfrm>
            <a:off x="3851275" y="0"/>
            <a:ext cx="2944813" cy="496888"/>
          </a:xfrm>
          <a:prstGeom prst="rect">
            <a:avLst/>
          </a:prstGeom>
        </p:spPr>
        <p:txBody>
          <a:bodyPr vert="horz" lIns="91440" tIns="45720" rIns="91440" bIns="45720" rtlCol="0"/>
          <a:lstStyle>
            <a:lvl1pPr algn="r" eaLnBrk="0" hangingPunct="0">
              <a:defRPr sz="1200">
                <a:latin typeface="Tahoma" charset="0"/>
                <a:cs typeface="+mn-cs"/>
              </a:defRPr>
            </a:lvl1pPr>
          </a:lstStyle>
          <a:p>
            <a:pPr>
              <a:defRPr/>
            </a:pPr>
            <a:fld id="{B185F24A-6978-478A-BF1C-CAEB3C555911}" type="datetimeFigureOut">
              <a:rPr lang="en-US"/>
              <a:pPr>
                <a:defRPr/>
              </a:pPr>
              <a:t>11/18/2016</a:t>
            </a:fld>
            <a:endParaRPr lang="en-NZ"/>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NZ" noProof="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NZ" noProof="0"/>
          </a:p>
        </p:txBody>
      </p:sp>
      <p:sp>
        <p:nvSpPr>
          <p:cNvPr id="6" name="Footer Placeholder 5"/>
          <p:cNvSpPr>
            <a:spLocks noGrp="1"/>
          </p:cNvSpPr>
          <p:nvPr>
            <p:ph type="ftr" sz="quarter" idx="4"/>
          </p:nvPr>
        </p:nvSpPr>
        <p:spPr>
          <a:xfrm>
            <a:off x="0" y="9428163"/>
            <a:ext cx="2944813" cy="496887"/>
          </a:xfrm>
          <a:prstGeom prst="rect">
            <a:avLst/>
          </a:prstGeom>
        </p:spPr>
        <p:txBody>
          <a:bodyPr vert="horz" lIns="91440" tIns="45720" rIns="91440" bIns="45720" rtlCol="0" anchor="b"/>
          <a:lstStyle>
            <a:lvl1pPr algn="l" eaLnBrk="0" hangingPunct="0">
              <a:defRPr sz="1200">
                <a:latin typeface="Tahoma" charset="0"/>
                <a:cs typeface="+mn-cs"/>
              </a:defRPr>
            </a:lvl1pPr>
          </a:lstStyle>
          <a:p>
            <a:pPr>
              <a:defRPr/>
            </a:pPr>
            <a:endParaRPr lang="en-NZ"/>
          </a:p>
        </p:txBody>
      </p:sp>
      <p:sp>
        <p:nvSpPr>
          <p:cNvPr id="7" name="Slide Number Placeholder 6"/>
          <p:cNvSpPr>
            <a:spLocks noGrp="1"/>
          </p:cNvSpPr>
          <p:nvPr>
            <p:ph type="sldNum" sz="quarter" idx="5"/>
          </p:nvPr>
        </p:nvSpPr>
        <p:spPr>
          <a:xfrm>
            <a:off x="3851275" y="9428163"/>
            <a:ext cx="2944813" cy="496887"/>
          </a:xfrm>
          <a:prstGeom prst="rect">
            <a:avLst/>
          </a:prstGeom>
        </p:spPr>
        <p:txBody>
          <a:bodyPr vert="horz" lIns="91440" tIns="45720" rIns="91440" bIns="45720" rtlCol="0" anchor="b"/>
          <a:lstStyle>
            <a:lvl1pPr algn="r" eaLnBrk="0" hangingPunct="0">
              <a:defRPr sz="1200">
                <a:latin typeface="Tahoma" charset="0"/>
                <a:cs typeface="+mn-cs"/>
              </a:defRPr>
            </a:lvl1pPr>
          </a:lstStyle>
          <a:p>
            <a:pPr>
              <a:defRPr/>
            </a:pPr>
            <a:fld id="{B3A83354-A6AE-4848-BA78-F3B7DE24287B}" type="slidenum">
              <a:rPr lang="en-NZ"/>
              <a:pPr>
                <a:defRPr/>
              </a:pPr>
              <a:t>‹#›</a:t>
            </a:fld>
            <a:endParaRPr lang="en-NZ"/>
          </a:p>
        </p:txBody>
      </p:sp>
    </p:spTree>
    <p:extLst>
      <p:ext uri="{BB962C8B-B14F-4D97-AF65-F5344CB8AC3E}">
        <p14:creationId xmlns:p14="http://schemas.microsoft.com/office/powerpoint/2010/main" val="399366747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latin typeface="+mj-lt"/>
              </a:defRPr>
            </a:lvl1pPr>
          </a:lstStyle>
          <a:p>
            <a:r>
              <a:rPr lang="en-US" smtClean="0"/>
              <a:t>Click to edit Master title style</a:t>
            </a:r>
            <a:endParaRPr lang="en-AU"/>
          </a:p>
        </p:txBody>
      </p:sp>
      <p:sp>
        <p:nvSpPr>
          <p:cNvPr id="5" name="Text Placeholder 4"/>
          <p:cNvSpPr>
            <a:spLocks noGrp="1"/>
          </p:cNvSpPr>
          <p:nvPr>
            <p:ph type="body" sz="quarter" idx="11"/>
          </p:nvPr>
        </p:nvSpPr>
        <p:spPr>
          <a:xfrm>
            <a:off x="714348" y="3786190"/>
            <a:ext cx="4643470" cy="285752"/>
          </a:xfrm>
        </p:spPr>
        <p:txBody>
          <a:bodyPr>
            <a:noAutofit/>
          </a:bodyPr>
          <a:lstStyle>
            <a:lvl1pPr>
              <a:defRPr sz="1400"/>
            </a:lvl1pPr>
          </a:lstStyle>
          <a:p>
            <a:pPr lvl="0"/>
            <a:r>
              <a:rPr lang="en-US" dirty="0" smtClean="0"/>
              <a:t>Click to edit Master text styles</a:t>
            </a:r>
          </a:p>
        </p:txBody>
      </p:sp>
      <p:sp>
        <p:nvSpPr>
          <p:cNvPr id="7" name="Text Placeholder 6"/>
          <p:cNvSpPr>
            <a:spLocks noGrp="1"/>
          </p:cNvSpPr>
          <p:nvPr>
            <p:ph type="body" sz="quarter" idx="12"/>
          </p:nvPr>
        </p:nvSpPr>
        <p:spPr>
          <a:xfrm>
            <a:off x="714348" y="4143380"/>
            <a:ext cx="4643470" cy="285752"/>
          </a:xfrm>
        </p:spPr>
        <p:txBody>
          <a:bodyPr>
            <a:normAutofit/>
          </a:bodyPr>
          <a:lstStyle>
            <a:lvl1pPr>
              <a:defRPr sz="1400" i="0"/>
            </a:lvl1pPr>
          </a:lstStyle>
          <a:p>
            <a:pPr lvl="0"/>
            <a:r>
              <a:rPr lang="en-US" smtClean="0"/>
              <a:t>Click to edit Master text styles</a:t>
            </a:r>
          </a:p>
        </p:txBody>
      </p:sp>
      <p:sp>
        <p:nvSpPr>
          <p:cNvPr id="8" name="Text Placeholder 7"/>
          <p:cNvSpPr>
            <a:spLocks noGrp="1"/>
          </p:cNvSpPr>
          <p:nvPr>
            <p:ph type="body" sz="quarter" idx="13"/>
          </p:nvPr>
        </p:nvSpPr>
        <p:spPr>
          <a:xfrm>
            <a:off x="4572000" y="5786454"/>
            <a:ext cx="4286248" cy="928706"/>
          </a:xfrm>
        </p:spPr>
        <p:txBody>
          <a:bodyPr>
            <a:noAutofit/>
          </a:bodyPr>
          <a:lstStyle>
            <a:lvl1pPr>
              <a:spcBef>
                <a:spcPts val="50"/>
              </a:spcBef>
              <a:defRPr sz="1200" i="0" baseline="0">
                <a:solidFill>
                  <a:schemeClr val="bg1">
                    <a:lumMod val="50000"/>
                  </a:schemeClr>
                </a:solidFill>
                <a:latin typeface="Arial Narrow" pitchFamily="34" charset="0"/>
              </a:defRPr>
            </a:lvl1pPr>
            <a:lvl2pPr>
              <a:defRPr sz="1300" i="0">
                <a:solidFill>
                  <a:schemeClr val="bg1">
                    <a:lumMod val="50000"/>
                  </a:schemeClr>
                </a:solidFill>
                <a:latin typeface="Arial Narrow" pitchFamily="34" charset="0"/>
              </a:defRPr>
            </a:lvl2pPr>
            <a:lvl3pPr>
              <a:defRPr sz="1300" i="0">
                <a:solidFill>
                  <a:schemeClr val="bg1">
                    <a:lumMod val="50000"/>
                  </a:schemeClr>
                </a:solidFill>
                <a:latin typeface="Arial Narrow" pitchFamily="34" charset="0"/>
              </a:defRPr>
            </a:lvl3pPr>
            <a:lvl4pPr algn="l">
              <a:buNone/>
              <a:defRPr sz="1300" i="0">
                <a:solidFill>
                  <a:schemeClr val="bg1">
                    <a:lumMod val="50000"/>
                  </a:schemeClr>
                </a:solidFill>
                <a:latin typeface="Arial Narrow" pitchFamily="34" charset="0"/>
              </a:defRPr>
            </a:lvl4pPr>
            <a:lvl5pPr>
              <a:defRPr sz="1300" i="0">
                <a:latin typeface="Arial Narrow"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valuation Pag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57224" y="785794"/>
            <a:ext cx="4643470" cy="428628"/>
          </a:xfrm>
        </p:spPr>
        <p:txBody>
          <a:bodyPr/>
          <a:lstStyle/>
          <a:p>
            <a:r>
              <a:rPr lang="en-US" smtClean="0"/>
              <a:t>Click to edit Master title style</a:t>
            </a:r>
            <a:endParaRPr lang="en-AU"/>
          </a:p>
        </p:txBody>
      </p:sp>
      <p:sp>
        <p:nvSpPr>
          <p:cNvPr id="6" name="Text Placeholder 14"/>
          <p:cNvSpPr>
            <a:spLocks noGrp="1"/>
          </p:cNvSpPr>
          <p:nvPr>
            <p:ph type="body" sz="quarter" idx="14"/>
          </p:nvPr>
        </p:nvSpPr>
        <p:spPr>
          <a:xfrm>
            <a:off x="857250" y="1500188"/>
            <a:ext cx="4643444" cy="357187"/>
          </a:xfrm>
          <a:prstGeom prst="rect">
            <a:avLst/>
          </a:prstGeom>
        </p:spPr>
        <p:txBody>
          <a:bodyPr/>
          <a:lstStyle>
            <a:lvl1pPr>
              <a:buFontTx/>
              <a:buNone/>
              <a:defRPr b="1"/>
            </a:lvl1pPr>
            <a:lvl2pPr>
              <a:buFontTx/>
              <a:buNone/>
              <a:defRPr b="1"/>
            </a:lvl2pPr>
            <a:lvl3pPr>
              <a:buFontTx/>
              <a:buNone/>
              <a:defRPr b="1"/>
            </a:lvl3pPr>
            <a:lvl4pPr>
              <a:buFontTx/>
              <a:buNone/>
              <a:defRPr b="1"/>
            </a:lvl4pPr>
            <a:lvl5pPr>
              <a:buFontTx/>
              <a:buNone/>
              <a:defRPr b="1"/>
            </a:lvl5pPr>
          </a:lstStyle>
          <a:p>
            <a:pPr lvl="0"/>
            <a:r>
              <a:rPr lang="en-US" dirty="0" smtClean="0"/>
              <a:t>Click to edit Master text styles</a:t>
            </a:r>
            <a:endParaRPr lang="en-AU" dirty="0"/>
          </a:p>
        </p:txBody>
      </p:sp>
      <p:sp>
        <p:nvSpPr>
          <p:cNvPr id="8" name="Text Placeholder 7"/>
          <p:cNvSpPr>
            <a:spLocks noGrp="1"/>
          </p:cNvSpPr>
          <p:nvPr>
            <p:ph type="body" sz="quarter" idx="15"/>
          </p:nvPr>
        </p:nvSpPr>
        <p:spPr>
          <a:xfrm>
            <a:off x="857224" y="1857364"/>
            <a:ext cx="4643438" cy="2000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Footer Placeholder 2"/>
          <p:cNvSpPr>
            <a:spLocks noGrp="1"/>
          </p:cNvSpPr>
          <p:nvPr>
            <p:ph type="ftr" sz="quarter" idx="16"/>
          </p:nvPr>
        </p:nvSpPr>
        <p:spPr>
          <a:xfrm>
            <a:off x="1000125" y="6215063"/>
            <a:ext cx="4500563" cy="365125"/>
          </a:xfrm>
        </p:spPr>
        <p:txBody>
          <a:bodyPr/>
          <a:lstStyle>
            <a:lvl1pPr>
              <a:defRPr/>
            </a:lvl1pPr>
          </a:lstStyle>
          <a:p>
            <a:pPr>
              <a:defRPr/>
            </a:pPr>
            <a:r>
              <a:rPr lang="en-AU"/>
              <a:t>Concept Evaluation</a:t>
            </a:r>
          </a:p>
        </p:txBody>
      </p:sp>
      <p:sp>
        <p:nvSpPr>
          <p:cNvPr id="7" name="Slide Number Placeholder 3"/>
          <p:cNvSpPr>
            <a:spLocks noGrp="1"/>
          </p:cNvSpPr>
          <p:nvPr>
            <p:ph type="sldNum" sz="quarter" idx="17"/>
          </p:nvPr>
        </p:nvSpPr>
        <p:spPr/>
        <p:txBody>
          <a:bodyPr/>
          <a:lstStyle>
            <a:lvl1pPr>
              <a:defRPr/>
            </a:lvl1pPr>
          </a:lstStyle>
          <a:p>
            <a:pPr>
              <a:defRPr/>
            </a:pPr>
            <a:fld id="{6A764782-6C14-4B2E-8C82-1D12ACD4A6F0}" type="slidenum">
              <a:rPr lang="en-AU"/>
              <a:pPr>
                <a:defRPr/>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nternal Page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6" name="Text Placeholder 5"/>
          <p:cNvSpPr>
            <a:spLocks noGrp="1"/>
          </p:cNvSpPr>
          <p:nvPr>
            <p:ph type="body" sz="quarter" idx="12"/>
          </p:nvPr>
        </p:nvSpPr>
        <p:spPr>
          <a:xfrm>
            <a:off x="857250" y="1428750"/>
            <a:ext cx="7786688" cy="4000500"/>
          </a:xfrm>
        </p:spPr>
        <p:txBody>
          <a:bodyPr/>
          <a:lstStyle>
            <a:lvl1pPr>
              <a:spcAft>
                <a:spcPts val="200"/>
              </a:spcAft>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NZ" dirty="0"/>
          </a:p>
        </p:txBody>
      </p:sp>
      <p:sp>
        <p:nvSpPr>
          <p:cNvPr id="4" name="Footer Placeholder 4"/>
          <p:cNvSpPr>
            <a:spLocks noGrp="1"/>
          </p:cNvSpPr>
          <p:nvPr>
            <p:ph type="ftr" sz="quarter" idx="13"/>
          </p:nvPr>
        </p:nvSpPr>
        <p:spPr/>
        <p:txBody>
          <a:bodyPr/>
          <a:lstStyle>
            <a:lvl1pPr>
              <a:defRPr/>
            </a:lvl1pPr>
          </a:lstStyle>
          <a:p>
            <a:pPr>
              <a:defRPr/>
            </a:pPr>
            <a:r>
              <a:rPr lang="en-AU"/>
              <a:t>Concept Evaluation</a:t>
            </a:r>
          </a:p>
        </p:txBody>
      </p:sp>
      <p:sp>
        <p:nvSpPr>
          <p:cNvPr id="5" name="Slide Number Placeholder 5"/>
          <p:cNvSpPr>
            <a:spLocks noGrp="1"/>
          </p:cNvSpPr>
          <p:nvPr>
            <p:ph type="sldNum" sz="quarter" idx="14"/>
          </p:nvPr>
        </p:nvSpPr>
        <p:spPr/>
        <p:txBody>
          <a:bodyPr/>
          <a:lstStyle>
            <a:lvl1pPr>
              <a:defRPr/>
            </a:lvl1pPr>
          </a:lstStyle>
          <a:p>
            <a:pPr>
              <a:defRPr/>
            </a:pPr>
            <a:fld id="{A442C1FB-B1DE-4061-9448-D62798893E89}" type="slidenum">
              <a:rPr lang="en-AU"/>
              <a:pPr>
                <a:defRPr/>
              </a:pPr>
              <a:t>‹#›</a:t>
            </a:fld>
            <a:endParaRPr lang="en-A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nternal Page Subtitle &amp; Bullets">
    <p:spTree>
      <p:nvGrpSpPr>
        <p:cNvPr id="1" name=""/>
        <p:cNvGrpSpPr/>
        <p:nvPr/>
      </p:nvGrpSpPr>
      <p:grpSpPr>
        <a:xfrm>
          <a:off x="0" y="0"/>
          <a:ext cx="0" cy="0"/>
          <a:chOff x="0" y="0"/>
          <a:chExt cx="0" cy="0"/>
        </a:xfrm>
      </p:grpSpPr>
      <p:sp>
        <p:nvSpPr>
          <p:cNvPr id="2" name="Title 1"/>
          <p:cNvSpPr>
            <a:spLocks noGrp="1"/>
          </p:cNvSpPr>
          <p:nvPr>
            <p:ph type="ctrTitle"/>
          </p:nvPr>
        </p:nvSpPr>
        <p:spPr>
          <a:xfrm>
            <a:off x="857224" y="785795"/>
            <a:ext cx="7500990" cy="428628"/>
          </a:xfrm>
        </p:spPr>
        <p:txBody>
          <a:bodyPr/>
          <a:lstStyle/>
          <a:p>
            <a:r>
              <a:rPr lang="en-US" dirty="0" smtClean="0"/>
              <a:t>Click to edit Master title style</a:t>
            </a:r>
            <a:endParaRPr lang="en-AU" dirty="0"/>
          </a:p>
        </p:txBody>
      </p:sp>
      <p:sp>
        <p:nvSpPr>
          <p:cNvPr id="15" name="Text Placeholder 14"/>
          <p:cNvSpPr>
            <a:spLocks noGrp="1"/>
          </p:cNvSpPr>
          <p:nvPr>
            <p:ph type="body" sz="quarter" idx="14"/>
          </p:nvPr>
        </p:nvSpPr>
        <p:spPr>
          <a:xfrm>
            <a:off x="857250" y="1500188"/>
            <a:ext cx="7500938" cy="357187"/>
          </a:xfrm>
          <a:prstGeom prst="rect">
            <a:avLst/>
          </a:prstGeom>
        </p:spPr>
        <p:txBody>
          <a:bodyPr/>
          <a:lstStyle>
            <a:lvl1pPr>
              <a:buFontTx/>
              <a:buNone/>
              <a:defRPr b="1"/>
            </a:lvl1pPr>
            <a:lvl2pPr>
              <a:buFontTx/>
              <a:buNone/>
              <a:defRPr b="1"/>
            </a:lvl2pPr>
            <a:lvl3pPr>
              <a:buFontTx/>
              <a:buNone/>
              <a:defRPr b="1"/>
            </a:lvl3pPr>
            <a:lvl4pPr>
              <a:buFontTx/>
              <a:buNone/>
              <a:defRPr b="1"/>
            </a:lvl4pPr>
            <a:lvl5pPr>
              <a:buFontTx/>
              <a:buNone/>
              <a:defRPr b="1"/>
            </a:lvl5pPr>
          </a:lstStyle>
          <a:p>
            <a:pPr lvl="0"/>
            <a:r>
              <a:rPr lang="en-US" dirty="0" smtClean="0"/>
              <a:t>Click to edit Master text styles</a:t>
            </a:r>
            <a:endParaRPr lang="en-AU" dirty="0"/>
          </a:p>
        </p:txBody>
      </p:sp>
      <p:sp>
        <p:nvSpPr>
          <p:cNvPr id="8" name="Text Placeholder 7"/>
          <p:cNvSpPr>
            <a:spLocks noGrp="1"/>
          </p:cNvSpPr>
          <p:nvPr>
            <p:ph type="body" sz="quarter" idx="15"/>
          </p:nvPr>
        </p:nvSpPr>
        <p:spPr>
          <a:xfrm>
            <a:off x="857224" y="1857364"/>
            <a:ext cx="7500938" cy="392909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Footer Placeholder 4"/>
          <p:cNvSpPr>
            <a:spLocks noGrp="1"/>
          </p:cNvSpPr>
          <p:nvPr>
            <p:ph type="ftr" sz="quarter" idx="16"/>
          </p:nvPr>
        </p:nvSpPr>
        <p:spPr/>
        <p:txBody>
          <a:bodyPr/>
          <a:lstStyle>
            <a:lvl1pPr>
              <a:defRPr/>
            </a:lvl1pPr>
          </a:lstStyle>
          <a:p>
            <a:pPr>
              <a:defRPr/>
            </a:pPr>
            <a:r>
              <a:rPr lang="en-AU"/>
              <a:t>Concept Evaluation</a:t>
            </a:r>
          </a:p>
        </p:txBody>
      </p:sp>
      <p:sp>
        <p:nvSpPr>
          <p:cNvPr id="6" name="Slide Number Placeholder 5"/>
          <p:cNvSpPr>
            <a:spLocks noGrp="1"/>
          </p:cNvSpPr>
          <p:nvPr>
            <p:ph type="sldNum" sz="quarter" idx="17"/>
          </p:nvPr>
        </p:nvSpPr>
        <p:spPr/>
        <p:txBody>
          <a:bodyPr/>
          <a:lstStyle>
            <a:lvl1pPr>
              <a:defRPr/>
            </a:lvl1pPr>
          </a:lstStyle>
          <a:p>
            <a:pPr>
              <a:defRPr/>
            </a:pPr>
            <a:fld id="{42F7F8BE-1D25-4F3C-A324-A4B595192FE9}" type="slidenum">
              <a:rPr lang="en-AU"/>
              <a:pPr>
                <a:defRPr/>
              </a:pPr>
              <a:t>‹#›</a:t>
            </a:fld>
            <a:endParaRPr lang="en-A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nternal Page Flow Chart">
    <p:spTree>
      <p:nvGrpSpPr>
        <p:cNvPr id="1" name=""/>
        <p:cNvGrpSpPr/>
        <p:nvPr/>
      </p:nvGrpSpPr>
      <p:grpSpPr>
        <a:xfrm>
          <a:off x="0" y="0"/>
          <a:ext cx="0" cy="0"/>
          <a:chOff x="0" y="0"/>
          <a:chExt cx="0" cy="0"/>
        </a:xfrm>
      </p:grpSpPr>
      <p:sp>
        <p:nvSpPr>
          <p:cNvPr id="8" name="Rectangle 6"/>
          <p:cNvSpPr/>
          <p:nvPr/>
        </p:nvSpPr>
        <p:spPr>
          <a:xfrm>
            <a:off x="2928938" y="2357438"/>
            <a:ext cx="3786187" cy="857250"/>
          </a:xfrm>
          <a:prstGeom prst="rect">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AU">
              <a:solidFill>
                <a:srgbClr val="FFFFFF"/>
              </a:solidFill>
            </a:endParaRPr>
          </a:p>
        </p:txBody>
      </p:sp>
      <p:sp>
        <p:nvSpPr>
          <p:cNvPr id="9" name="Rectangle 7"/>
          <p:cNvSpPr/>
          <p:nvPr/>
        </p:nvSpPr>
        <p:spPr>
          <a:xfrm>
            <a:off x="2928938" y="3714750"/>
            <a:ext cx="3786187" cy="1071563"/>
          </a:xfrm>
          <a:prstGeom prst="rect">
            <a:avLst/>
          </a:prstGeom>
          <a:solidFill>
            <a:srgbClr val="FF99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AU">
              <a:solidFill>
                <a:srgbClr val="FFFFFF"/>
              </a:solidFill>
            </a:endParaRPr>
          </a:p>
        </p:txBody>
      </p:sp>
      <p:cxnSp>
        <p:nvCxnSpPr>
          <p:cNvPr id="10" name="Straight Arrow Connector 8"/>
          <p:cNvCxnSpPr/>
          <p:nvPr/>
        </p:nvCxnSpPr>
        <p:spPr>
          <a:xfrm rot="5400000">
            <a:off x="4108450" y="2106613"/>
            <a:ext cx="357187"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9"/>
          <p:cNvCxnSpPr/>
          <p:nvPr/>
        </p:nvCxnSpPr>
        <p:spPr>
          <a:xfrm rot="5400000">
            <a:off x="5108575" y="2106613"/>
            <a:ext cx="357187"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0"/>
          <p:cNvCxnSpPr/>
          <p:nvPr/>
        </p:nvCxnSpPr>
        <p:spPr>
          <a:xfrm rot="5400000">
            <a:off x="4608513" y="3463925"/>
            <a:ext cx="357188" cy="15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AU"/>
          </a:p>
        </p:txBody>
      </p:sp>
      <p:sp>
        <p:nvSpPr>
          <p:cNvPr id="5" name="Text Placeholder 14"/>
          <p:cNvSpPr>
            <a:spLocks noGrp="1"/>
          </p:cNvSpPr>
          <p:nvPr>
            <p:ph type="body" sz="quarter" idx="14"/>
          </p:nvPr>
        </p:nvSpPr>
        <p:spPr>
          <a:xfrm>
            <a:off x="857250" y="1500188"/>
            <a:ext cx="3714750" cy="357187"/>
          </a:xfrm>
          <a:prstGeom prst="rect">
            <a:avLst/>
          </a:prstGeom>
        </p:spPr>
        <p:txBody>
          <a:bodyPr/>
          <a:lstStyle>
            <a:lvl1pPr>
              <a:buFontTx/>
              <a:buNone/>
              <a:defRPr b="1">
                <a:solidFill>
                  <a:schemeClr val="tx1">
                    <a:lumMod val="65000"/>
                    <a:lumOff val="35000"/>
                  </a:schemeClr>
                </a:solidFill>
              </a:defRPr>
            </a:lvl1pPr>
            <a:lvl2pPr>
              <a:buFontTx/>
              <a:buNone/>
              <a:defRPr b="1"/>
            </a:lvl2pPr>
            <a:lvl3pPr>
              <a:buFontTx/>
              <a:buNone/>
              <a:defRPr b="1"/>
            </a:lvl3pPr>
            <a:lvl4pPr>
              <a:buFontTx/>
              <a:buNone/>
              <a:defRPr b="1"/>
            </a:lvl4pPr>
            <a:lvl5pPr>
              <a:buFontTx/>
              <a:buNone/>
              <a:defRPr b="1"/>
            </a:lvl5pPr>
          </a:lstStyle>
          <a:p>
            <a:pPr lvl="0"/>
            <a:r>
              <a:rPr lang="en-US" dirty="0" smtClean="0"/>
              <a:t>Click to edit Master text styles</a:t>
            </a:r>
            <a:endParaRPr lang="en-AU" dirty="0"/>
          </a:p>
        </p:txBody>
      </p:sp>
      <p:sp>
        <p:nvSpPr>
          <p:cNvPr id="6" name="Text Placeholder 14"/>
          <p:cNvSpPr>
            <a:spLocks noGrp="1"/>
          </p:cNvSpPr>
          <p:nvPr>
            <p:ph type="body" sz="quarter" idx="15"/>
          </p:nvPr>
        </p:nvSpPr>
        <p:spPr>
          <a:xfrm>
            <a:off x="4929216" y="1500174"/>
            <a:ext cx="3714750" cy="357187"/>
          </a:xfrm>
          <a:prstGeom prst="rect">
            <a:avLst/>
          </a:prstGeom>
        </p:spPr>
        <p:txBody>
          <a:bodyPr/>
          <a:lstStyle>
            <a:lvl1pPr>
              <a:buFontTx/>
              <a:buNone/>
              <a:defRPr b="1">
                <a:solidFill>
                  <a:schemeClr val="tx1">
                    <a:lumMod val="65000"/>
                    <a:lumOff val="35000"/>
                  </a:schemeClr>
                </a:solidFill>
              </a:defRPr>
            </a:lvl1pPr>
            <a:lvl2pPr>
              <a:buFontTx/>
              <a:buNone/>
              <a:defRPr b="1"/>
            </a:lvl2pPr>
            <a:lvl3pPr>
              <a:buFontTx/>
              <a:buNone/>
              <a:defRPr b="1"/>
            </a:lvl3pPr>
            <a:lvl4pPr>
              <a:buFontTx/>
              <a:buNone/>
              <a:defRPr b="1"/>
            </a:lvl4pPr>
            <a:lvl5pPr>
              <a:buFontTx/>
              <a:buNone/>
              <a:defRPr b="1"/>
            </a:lvl5pPr>
          </a:lstStyle>
          <a:p>
            <a:pPr lvl="0"/>
            <a:r>
              <a:rPr lang="en-US" dirty="0" smtClean="0"/>
              <a:t>Click to edit Master text styles</a:t>
            </a:r>
            <a:endParaRPr lang="en-AU" dirty="0"/>
          </a:p>
        </p:txBody>
      </p:sp>
      <p:sp>
        <p:nvSpPr>
          <p:cNvPr id="14" name="Text Placeholder 14"/>
          <p:cNvSpPr>
            <a:spLocks noGrp="1"/>
          </p:cNvSpPr>
          <p:nvPr>
            <p:ph type="body" sz="quarter" idx="16"/>
          </p:nvPr>
        </p:nvSpPr>
        <p:spPr>
          <a:xfrm>
            <a:off x="3071802" y="2500306"/>
            <a:ext cx="3500462" cy="571504"/>
          </a:xfrm>
          <a:prstGeom prst="rect">
            <a:avLst/>
          </a:prstGeom>
        </p:spPr>
        <p:txBody>
          <a:bodyPr/>
          <a:lstStyle>
            <a:lvl1pPr>
              <a:buFontTx/>
              <a:buNone/>
              <a:defRPr b="0"/>
            </a:lvl1pPr>
            <a:lvl2pPr>
              <a:buFontTx/>
              <a:buNone/>
              <a:defRPr b="1"/>
            </a:lvl2pPr>
            <a:lvl3pPr>
              <a:buFontTx/>
              <a:buNone/>
              <a:defRPr b="1"/>
            </a:lvl3pPr>
            <a:lvl4pPr>
              <a:buFontTx/>
              <a:buNone/>
              <a:defRPr b="1"/>
            </a:lvl4pPr>
            <a:lvl5pPr>
              <a:buFontTx/>
              <a:buNone/>
              <a:defRPr b="1"/>
            </a:lvl5pPr>
          </a:lstStyle>
          <a:p>
            <a:pPr lvl="0"/>
            <a:r>
              <a:rPr lang="en-US" dirty="0" smtClean="0"/>
              <a:t>Click to edit Master text styles</a:t>
            </a:r>
            <a:endParaRPr lang="en-AU" dirty="0"/>
          </a:p>
        </p:txBody>
      </p:sp>
      <p:sp>
        <p:nvSpPr>
          <p:cNvPr id="15" name="Text Placeholder 14"/>
          <p:cNvSpPr>
            <a:spLocks noGrp="1"/>
          </p:cNvSpPr>
          <p:nvPr>
            <p:ph type="body" sz="quarter" idx="17"/>
          </p:nvPr>
        </p:nvSpPr>
        <p:spPr>
          <a:xfrm>
            <a:off x="3071802" y="3786190"/>
            <a:ext cx="3500462" cy="214314"/>
          </a:xfrm>
          <a:prstGeom prst="rect">
            <a:avLst/>
          </a:prstGeom>
        </p:spPr>
        <p:txBody>
          <a:bodyPr/>
          <a:lstStyle>
            <a:lvl1pPr>
              <a:buFontTx/>
              <a:buNone/>
              <a:defRPr b="1"/>
            </a:lvl1pPr>
            <a:lvl2pPr>
              <a:buFontTx/>
              <a:buNone/>
              <a:defRPr b="1"/>
            </a:lvl2pPr>
            <a:lvl3pPr>
              <a:buFontTx/>
              <a:buNone/>
              <a:defRPr b="1"/>
            </a:lvl3pPr>
            <a:lvl4pPr>
              <a:buFontTx/>
              <a:buNone/>
              <a:defRPr b="1"/>
            </a:lvl4pPr>
            <a:lvl5pPr>
              <a:buFontTx/>
              <a:buNone/>
              <a:defRPr b="1"/>
            </a:lvl5pPr>
          </a:lstStyle>
          <a:p>
            <a:pPr lvl="0"/>
            <a:r>
              <a:rPr lang="en-US" dirty="0" smtClean="0"/>
              <a:t>Click to edit Master text styles</a:t>
            </a:r>
          </a:p>
        </p:txBody>
      </p:sp>
      <p:sp>
        <p:nvSpPr>
          <p:cNvPr id="17" name="Text Placeholder 16"/>
          <p:cNvSpPr>
            <a:spLocks noGrp="1"/>
          </p:cNvSpPr>
          <p:nvPr>
            <p:ph type="body" sz="quarter" idx="19"/>
          </p:nvPr>
        </p:nvSpPr>
        <p:spPr>
          <a:xfrm>
            <a:off x="3071803" y="4000504"/>
            <a:ext cx="3500462" cy="642942"/>
          </a:xfrm>
        </p:spPr>
        <p:txBody>
          <a:bodyPr/>
          <a:lstStyle>
            <a:lvl1pPr>
              <a:buClr>
                <a:schemeClr val="bg1"/>
              </a:buClr>
              <a:defRPr/>
            </a:lvl1pPr>
            <a:lvl2pPr>
              <a:buClr>
                <a:schemeClr val="bg1"/>
              </a:buClr>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13" name="Footer Placeholder 2"/>
          <p:cNvSpPr>
            <a:spLocks noGrp="1"/>
          </p:cNvSpPr>
          <p:nvPr>
            <p:ph type="ftr" sz="quarter" idx="20"/>
          </p:nvPr>
        </p:nvSpPr>
        <p:spPr/>
        <p:txBody>
          <a:bodyPr/>
          <a:lstStyle>
            <a:lvl1pPr>
              <a:defRPr/>
            </a:lvl1pPr>
          </a:lstStyle>
          <a:p>
            <a:pPr>
              <a:defRPr/>
            </a:pPr>
            <a:r>
              <a:rPr lang="en-AU"/>
              <a:t>Concept Evaluation</a:t>
            </a:r>
          </a:p>
        </p:txBody>
      </p:sp>
      <p:sp>
        <p:nvSpPr>
          <p:cNvPr id="16" name="Slide Number Placeholder 3"/>
          <p:cNvSpPr>
            <a:spLocks noGrp="1"/>
          </p:cNvSpPr>
          <p:nvPr>
            <p:ph type="sldNum" sz="quarter" idx="21"/>
          </p:nvPr>
        </p:nvSpPr>
        <p:spPr/>
        <p:txBody>
          <a:bodyPr/>
          <a:lstStyle>
            <a:lvl1pPr>
              <a:defRPr/>
            </a:lvl1pPr>
          </a:lstStyle>
          <a:p>
            <a:pPr>
              <a:defRPr/>
            </a:pPr>
            <a:fld id="{3976966D-AECD-4CD2-846E-53D36F3C2D4B}" type="slidenum">
              <a:rPr lang="en-AU"/>
              <a:pPr>
                <a:defRPr/>
              </a:pPr>
              <a:t>‹#›</a:t>
            </a:fld>
            <a:endParaRPr lang="en-A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nternal Page 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5" name="Text Placeholder 14"/>
          <p:cNvSpPr>
            <a:spLocks noGrp="1"/>
          </p:cNvSpPr>
          <p:nvPr>
            <p:ph type="body" sz="quarter" idx="14"/>
          </p:nvPr>
        </p:nvSpPr>
        <p:spPr>
          <a:xfrm>
            <a:off x="857250" y="1500188"/>
            <a:ext cx="3714750" cy="357187"/>
          </a:xfrm>
          <a:prstGeom prst="rect">
            <a:avLst/>
          </a:prstGeom>
          <a:solidFill>
            <a:srgbClr val="FF9900"/>
          </a:solidFill>
        </p:spPr>
        <p:txBody>
          <a:bodyPr/>
          <a:lstStyle>
            <a:lvl1pPr>
              <a:buFontTx/>
              <a:buNone/>
              <a:defRPr b="1">
                <a:solidFill>
                  <a:schemeClr val="bg1"/>
                </a:solidFill>
              </a:defRPr>
            </a:lvl1pPr>
            <a:lvl2pPr>
              <a:buFontTx/>
              <a:buNone/>
              <a:defRPr b="1"/>
            </a:lvl2pPr>
            <a:lvl3pPr>
              <a:buFontTx/>
              <a:buNone/>
              <a:defRPr b="1"/>
            </a:lvl3pPr>
            <a:lvl4pPr>
              <a:buFontTx/>
              <a:buNone/>
              <a:defRPr b="1"/>
            </a:lvl4pPr>
            <a:lvl5pPr>
              <a:buFontTx/>
              <a:buNone/>
              <a:defRPr b="1"/>
            </a:lvl5pPr>
          </a:lstStyle>
          <a:p>
            <a:pPr lvl="0"/>
            <a:r>
              <a:rPr lang="en-US" dirty="0" smtClean="0"/>
              <a:t>Click to edit Master text styles</a:t>
            </a:r>
            <a:endParaRPr lang="en-AU" dirty="0"/>
          </a:p>
        </p:txBody>
      </p:sp>
      <p:sp>
        <p:nvSpPr>
          <p:cNvPr id="6" name="Text Placeholder 14"/>
          <p:cNvSpPr>
            <a:spLocks noGrp="1"/>
          </p:cNvSpPr>
          <p:nvPr>
            <p:ph type="body" sz="quarter" idx="15"/>
          </p:nvPr>
        </p:nvSpPr>
        <p:spPr>
          <a:xfrm>
            <a:off x="4929216" y="1500174"/>
            <a:ext cx="3714750" cy="357187"/>
          </a:xfrm>
          <a:prstGeom prst="rect">
            <a:avLst/>
          </a:prstGeom>
          <a:solidFill>
            <a:srgbClr val="FF9900"/>
          </a:solidFill>
        </p:spPr>
        <p:txBody>
          <a:bodyPr/>
          <a:lstStyle>
            <a:lvl1pPr>
              <a:buFontTx/>
              <a:buNone/>
              <a:defRPr b="1">
                <a:solidFill>
                  <a:schemeClr val="bg1"/>
                </a:solidFill>
              </a:defRPr>
            </a:lvl1pPr>
            <a:lvl2pPr>
              <a:buFontTx/>
              <a:buNone/>
              <a:defRPr b="1"/>
            </a:lvl2pPr>
            <a:lvl3pPr>
              <a:buFontTx/>
              <a:buNone/>
              <a:defRPr b="1"/>
            </a:lvl3pPr>
            <a:lvl4pPr>
              <a:buFontTx/>
              <a:buNone/>
              <a:defRPr b="1"/>
            </a:lvl4pPr>
            <a:lvl5pPr>
              <a:buFontTx/>
              <a:buNone/>
              <a:defRPr b="1"/>
            </a:lvl5pPr>
          </a:lstStyle>
          <a:p>
            <a:pPr lvl="0"/>
            <a:r>
              <a:rPr lang="en-US" dirty="0" smtClean="0"/>
              <a:t>Click to edit Master text styles</a:t>
            </a:r>
            <a:endParaRPr lang="en-AU" dirty="0"/>
          </a:p>
        </p:txBody>
      </p:sp>
      <p:sp>
        <p:nvSpPr>
          <p:cNvPr id="17" name="Text Placeholder 16"/>
          <p:cNvSpPr>
            <a:spLocks noGrp="1"/>
          </p:cNvSpPr>
          <p:nvPr>
            <p:ph type="body" sz="quarter" idx="19"/>
          </p:nvPr>
        </p:nvSpPr>
        <p:spPr>
          <a:xfrm>
            <a:off x="857224" y="1928802"/>
            <a:ext cx="3714776" cy="3429024"/>
          </a:xfrm>
          <a:ln>
            <a:solidFill>
              <a:srgbClr val="FF9900"/>
            </a:solidFill>
          </a:ln>
        </p:spPr>
        <p:txBody>
          <a:bodyPr/>
          <a:lstStyle>
            <a:lvl1pPr>
              <a:buClr>
                <a:srgbClr val="FF9900"/>
              </a:buClr>
              <a:defRPr/>
            </a:lvl1pPr>
            <a:lvl2pPr>
              <a:buClr>
                <a:srgbClr val="FF9900"/>
              </a:buClr>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18" name="Text Placeholder 16"/>
          <p:cNvSpPr>
            <a:spLocks noGrp="1"/>
          </p:cNvSpPr>
          <p:nvPr>
            <p:ph type="body" sz="quarter" idx="22"/>
          </p:nvPr>
        </p:nvSpPr>
        <p:spPr>
          <a:xfrm>
            <a:off x="4929190" y="1928802"/>
            <a:ext cx="3714776" cy="3429024"/>
          </a:xfrm>
          <a:ln>
            <a:solidFill>
              <a:srgbClr val="FF9900"/>
            </a:solidFill>
          </a:ln>
        </p:spPr>
        <p:txBody>
          <a:bodyPr/>
          <a:lstStyle>
            <a:lvl1pPr>
              <a:buClr>
                <a:srgbClr val="FF9900"/>
              </a:buClr>
              <a:defRPr/>
            </a:lvl1pPr>
            <a:lvl2pPr>
              <a:buClr>
                <a:srgbClr val="FF9900"/>
              </a:buClr>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Footer Placeholder 4"/>
          <p:cNvSpPr>
            <a:spLocks noGrp="1"/>
          </p:cNvSpPr>
          <p:nvPr>
            <p:ph type="ftr" sz="quarter" idx="23"/>
          </p:nvPr>
        </p:nvSpPr>
        <p:spPr/>
        <p:txBody>
          <a:bodyPr/>
          <a:lstStyle>
            <a:lvl1pPr>
              <a:defRPr/>
            </a:lvl1pPr>
          </a:lstStyle>
          <a:p>
            <a:pPr>
              <a:defRPr/>
            </a:pPr>
            <a:r>
              <a:rPr lang="en-AU"/>
              <a:t>Concept Evaluation</a:t>
            </a:r>
          </a:p>
        </p:txBody>
      </p:sp>
      <p:sp>
        <p:nvSpPr>
          <p:cNvPr id="8" name="Slide Number Placeholder 5"/>
          <p:cNvSpPr>
            <a:spLocks noGrp="1"/>
          </p:cNvSpPr>
          <p:nvPr>
            <p:ph type="sldNum" sz="quarter" idx="24"/>
          </p:nvPr>
        </p:nvSpPr>
        <p:spPr/>
        <p:txBody>
          <a:bodyPr/>
          <a:lstStyle>
            <a:lvl1pPr>
              <a:defRPr/>
            </a:lvl1pPr>
          </a:lstStyle>
          <a:p>
            <a:pPr>
              <a:defRPr/>
            </a:pPr>
            <a:fld id="{201A0886-C389-46D5-BA86-327E264D5760}" type="slidenum">
              <a:rPr lang="en-AU"/>
              <a:pPr>
                <a:defRPr/>
              </a:pPr>
              <a:t>‹#›</a:t>
            </a:fld>
            <a:endParaRPr lang="en-A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nternal Page Graph">
    <p:spTree>
      <p:nvGrpSpPr>
        <p:cNvPr id="1" name=""/>
        <p:cNvGrpSpPr/>
        <p:nvPr/>
      </p:nvGrpSpPr>
      <p:grpSpPr>
        <a:xfrm>
          <a:off x="0" y="0"/>
          <a:ext cx="0" cy="0"/>
          <a:chOff x="0" y="0"/>
          <a:chExt cx="0" cy="0"/>
        </a:xfrm>
      </p:grpSpPr>
      <p:sp>
        <p:nvSpPr>
          <p:cNvPr id="2" name="Title 1"/>
          <p:cNvSpPr>
            <a:spLocks noGrp="1"/>
          </p:cNvSpPr>
          <p:nvPr>
            <p:ph type="title"/>
          </p:nvPr>
        </p:nvSpPr>
        <p:spPr>
          <a:xfrm>
            <a:off x="857224" y="785794"/>
            <a:ext cx="6715172" cy="428628"/>
          </a:xfrm>
        </p:spPr>
        <p:txBody>
          <a:bodyPr/>
          <a:lstStyle/>
          <a:p>
            <a:r>
              <a:rPr lang="en-US" smtClean="0"/>
              <a:t>Click to edit Master title style</a:t>
            </a:r>
            <a:endParaRPr lang="en-AU"/>
          </a:p>
        </p:txBody>
      </p:sp>
      <p:sp>
        <p:nvSpPr>
          <p:cNvPr id="5" name="Text Placeholder 14"/>
          <p:cNvSpPr>
            <a:spLocks noGrp="1"/>
          </p:cNvSpPr>
          <p:nvPr>
            <p:ph type="body" sz="quarter" idx="14"/>
          </p:nvPr>
        </p:nvSpPr>
        <p:spPr>
          <a:xfrm>
            <a:off x="857250" y="1500188"/>
            <a:ext cx="3714750" cy="357187"/>
          </a:xfrm>
          <a:prstGeom prst="rect">
            <a:avLst/>
          </a:prstGeom>
        </p:spPr>
        <p:txBody>
          <a:bodyPr/>
          <a:lstStyle>
            <a:lvl1pPr>
              <a:buFontTx/>
              <a:buNone/>
              <a:defRPr b="1">
                <a:solidFill>
                  <a:schemeClr val="tx1">
                    <a:lumMod val="65000"/>
                    <a:lumOff val="35000"/>
                  </a:schemeClr>
                </a:solidFill>
              </a:defRPr>
            </a:lvl1pPr>
            <a:lvl2pPr>
              <a:buFontTx/>
              <a:buNone/>
              <a:defRPr b="1"/>
            </a:lvl2pPr>
            <a:lvl3pPr>
              <a:buFontTx/>
              <a:buNone/>
              <a:defRPr b="1"/>
            </a:lvl3pPr>
            <a:lvl4pPr>
              <a:buFontTx/>
              <a:buNone/>
              <a:defRPr b="1"/>
            </a:lvl4pPr>
            <a:lvl5pPr>
              <a:buFontTx/>
              <a:buNone/>
              <a:defRPr b="1"/>
            </a:lvl5pPr>
          </a:lstStyle>
          <a:p>
            <a:pPr lvl="0"/>
            <a:r>
              <a:rPr lang="en-US" dirty="0" smtClean="0"/>
              <a:t>Click to edit Master text styles</a:t>
            </a:r>
            <a:endParaRPr lang="en-AU" dirty="0"/>
          </a:p>
        </p:txBody>
      </p:sp>
      <p:sp>
        <p:nvSpPr>
          <p:cNvPr id="7" name="Picture Placeholder 6"/>
          <p:cNvSpPr>
            <a:spLocks noGrp="1"/>
          </p:cNvSpPr>
          <p:nvPr>
            <p:ph type="pic" sz="quarter" idx="15"/>
          </p:nvPr>
        </p:nvSpPr>
        <p:spPr>
          <a:xfrm>
            <a:off x="857250" y="2071688"/>
            <a:ext cx="6715125" cy="2857500"/>
          </a:xfrm>
          <a:prstGeom prst="rect">
            <a:avLst/>
          </a:prstGeom>
        </p:spPr>
        <p:txBody>
          <a:bodyPr rtlCol="0">
            <a:normAutofit/>
          </a:bodyPr>
          <a:lstStyle>
            <a:lvl1pPr>
              <a:buNone/>
              <a:defRPr baseline="0"/>
            </a:lvl1pPr>
          </a:lstStyle>
          <a:p>
            <a:pPr lvl="0"/>
            <a:r>
              <a:rPr lang="en-US" noProof="0" smtClean="0"/>
              <a:t>Click icon to add picture</a:t>
            </a:r>
            <a:endParaRPr lang="en-AU" noProof="0" dirty="0"/>
          </a:p>
        </p:txBody>
      </p:sp>
      <p:sp>
        <p:nvSpPr>
          <p:cNvPr id="6" name="Footer Placeholder 4"/>
          <p:cNvSpPr>
            <a:spLocks noGrp="1"/>
          </p:cNvSpPr>
          <p:nvPr>
            <p:ph type="ftr" sz="quarter" idx="16"/>
          </p:nvPr>
        </p:nvSpPr>
        <p:spPr/>
        <p:txBody>
          <a:bodyPr/>
          <a:lstStyle>
            <a:lvl1pPr>
              <a:defRPr/>
            </a:lvl1pPr>
          </a:lstStyle>
          <a:p>
            <a:pPr>
              <a:defRPr/>
            </a:pPr>
            <a:r>
              <a:rPr lang="en-AU"/>
              <a:t>Concept Evaluation</a:t>
            </a:r>
          </a:p>
        </p:txBody>
      </p:sp>
      <p:sp>
        <p:nvSpPr>
          <p:cNvPr id="8" name="Slide Number Placeholder 5"/>
          <p:cNvSpPr>
            <a:spLocks noGrp="1"/>
          </p:cNvSpPr>
          <p:nvPr>
            <p:ph type="sldNum" sz="quarter" idx="17"/>
          </p:nvPr>
        </p:nvSpPr>
        <p:spPr/>
        <p:txBody>
          <a:bodyPr/>
          <a:lstStyle>
            <a:lvl1pPr>
              <a:defRPr/>
            </a:lvl1pPr>
          </a:lstStyle>
          <a:p>
            <a:pPr>
              <a:defRPr/>
            </a:pPr>
            <a:fld id="{D83EB8EF-2654-488D-B72F-6E0B2DF91526}" type="slidenum">
              <a:rPr lang="en-AU"/>
              <a:pPr>
                <a:defRPr/>
              </a:pPr>
              <a:t>‹#›</a:t>
            </a:fld>
            <a:endParaRPr lang="en-A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nternal Page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6" name="Chart Placeholder 5"/>
          <p:cNvSpPr>
            <a:spLocks noGrp="1"/>
          </p:cNvSpPr>
          <p:nvPr>
            <p:ph type="chart" sz="quarter" idx="12"/>
          </p:nvPr>
        </p:nvSpPr>
        <p:spPr>
          <a:xfrm>
            <a:off x="857250" y="1571625"/>
            <a:ext cx="7786688" cy="4214813"/>
          </a:xfrm>
        </p:spPr>
        <p:txBody>
          <a:bodyPr/>
          <a:lstStyle/>
          <a:p>
            <a:pPr lvl="0"/>
            <a:endParaRPr lang="en-NZ" noProof="0"/>
          </a:p>
        </p:txBody>
      </p:sp>
      <p:sp>
        <p:nvSpPr>
          <p:cNvPr id="4" name="Footer Placeholder 4"/>
          <p:cNvSpPr>
            <a:spLocks noGrp="1"/>
          </p:cNvSpPr>
          <p:nvPr>
            <p:ph type="ftr" sz="quarter" idx="13"/>
          </p:nvPr>
        </p:nvSpPr>
        <p:spPr/>
        <p:txBody>
          <a:bodyPr/>
          <a:lstStyle>
            <a:lvl1pPr>
              <a:defRPr/>
            </a:lvl1pPr>
          </a:lstStyle>
          <a:p>
            <a:pPr>
              <a:defRPr/>
            </a:pPr>
            <a:r>
              <a:rPr lang="en-AU"/>
              <a:t>Concept Evaluation</a:t>
            </a:r>
          </a:p>
        </p:txBody>
      </p:sp>
      <p:sp>
        <p:nvSpPr>
          <p:cNvPr id="5" name="Slide Number Placeholder 5"/>
          <p:cNvSpPr>
            <a:spLocks noGrp="1"/>
          </p:cNvSpPr>
          <p:nvPr>
            <p:ph type="sldNum" sz="quarter" idx="14"/>
          </p:nvPr>
        </p:nvSpPr>
        <p:spPr/>
        <p:txBody>
          <a:bodyPr/>
          <a:lstStyle>
            <a:lvl1pPr>
              <a:defRPr/>
            </a:lvl1pPr>
          </a:lstStyle>
          <a:p>
            <a:pPr>
              <a:defRPr/>
            </a:pPr>
            <a:fld id="{7560F3F4-38AC-4550-96E1-15E5E883CFDD}" type="slidenum">
              <a:rPr lang="en-AU"/>
              <a:pPr>
                <a:defRPr/>
              </a:pPr>
              <a:t>‹#›</a:t>
            </a:fld>
            <a:endParaRPr lang="en-A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Evaluation Pag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57224" y="785794"/>
            <a:ext cx="4643470" cy="428628"/>
          </a:xfrm>
        </p:spPr>
        <p:txBody>
          <a:bodyPr/>
          <a:lstStyle/>
          <a:p>
            <a:r>
              <a:rPr lang="en-US" smtClean="0"/>
              <a:t>Click to edit Master title style</a:t>
            </a:r>
            <a:endParaRPr lang="en-AU"/>
          </a:p>
        </p:txBody>
      </p:sp>
      <p:sp>
        <p:nvSpPr>
          <p:cNvPr id="6" name="Text Placeholder 14"/>
          <p:cNvSpPr>
            <a:spLocks noGrp="1"/>
          </p:cNvSpPr>
          <p:nvPr>
            <p:ph type="body" sz="quarter" idx="14"/>
          </p:nvPr>
        </p:nvSpPr>
        <p:spPr>
          <a:xfrm>
            <a:off x="857250" y="1500188"/>
            <a:ext cx="4643444" cy="357187"/>
          </a:xfrm>
          <a:prstGeom prst="rect">
            <a:avLst/>
          </a:prstGeom>
        </p:spPr>
        <p:txBody>
          <a:bodyPr/>
          <a:lstStyle>
            <a:lvl1pPr>
              <a:buFontTx/>
              <a:buNone/>
              <a:defRPr b="1"/>
            </a:lvl1pPr>
            <a:lvl2pPr>
              <a:buFontTx/>
              <a:buNone/>
              <a:defRPr b="1"/>
            </a:lvl2pPr>
            <a:lvl3pPr>
              <a:buFontTx/>
              <a:buNone/>
              <a:defRPr b="1"/>
            </a:lvl3pPr>
            <a:lvl4pPr>
              <a:buFontTx/>
              <a:buNone/>
              <a:defRPr b="1"/>
            </a:lvl4pPr>
            <a:lvl5pPr>
              <a:buFontTx/>
              <a:buNone/>
              <a:defRPr b="1"/>
            </a:lvl5pPr>
          </a:lstStyle>
          <a:p>
            <a:pPr lvl="0"/>
            <a:r>
              <a:rPr lang="en-US" dirty="0" smtClean="0"/>
              <a:t>Click to edit Master text styles</a:t>
            </a:r>
            <a:endParaRPr lang="en-AU" dirty="0"/>
          </a:p>
        </p:txBody>
      </p:sp>
      <p:sp>
        <p:nvSpPr>
          <p:cNvPr id="8" name="Text Placeholder 7"/>
          <p:cNvSpPr>
            <a:spLocks noGrp="1"/>
          </p:cNvSpPr>
          <p:nvPr>
            <p:ph type="body" sz="quarter" idx="15"/>
          </p:nvPr>
        </p:nvSpPr>
        <p:spPr>
          <a:xfrm>
            <a:off x="857224" y="1857364"/>
            <a:ext cx="4643438" cy="2000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Footer Placeholder 2"/>
          <p:cNvSpPr>
            <a:spLocks noGrp="1"/>
          </p:cNvSpPr>
          <p:nvPr>
            <p:ph type="ftr" sz="quarter" idx="16"/>
          </p:nvPr>
        </p:nvSpPr>
        <p:spPr>
          <a:xfrm>
            <a:off x="1000125" y="6215063"/>
            <a:ext cx="4500563" cy="365125"/>
          </a:xfrm>
        </p:spPr>
        <p:txBody>
          <a:bodyPr/>
          <a:lstStyle>
            <a:lvl1pPr>
              <a:defRPr/>
            </a:lvl1pPr>
          </a:lstStyle>
          <a:p>
            <a:pPr>
              <a:defRPr/>
            </a:pPr>
            <a:r>
              <a:rPr lang="en-AU"/>
              <a:t>Concept Evaluation</a:t>
            </a:r>
          </a:p>
        </p:txBody>
      </p:sp>
      <p:sp>
        <p:nvSpPr>
          <p:cNvPr id="7" name="Slide Number Placeholder 3"/>
          <p:cNvSpPr>
            <a:spLocks noGrp="1"/>
          </p:cNvSpPr>
          <p:nvPr>
            <p:ph type="sldNum" sz="quarter" idx="17"/>
          </p:nvPr>
        </p:nvSpPr>
        <p:spPr/>
        <p:txBody>
          <a:bodyPr/>
          <a:lstStyle>
            <a:lvl1pPr>
              <a:defRPr/>
            </a:lvl1pPr>
          </a:lstStyle>
          <a:p>
            <a:pPr>
              <a:defRPr/>
            </a:pPr>
            <a:fld id="{05F4610F-966B-4239-B329-CA6DC286360B}" type="slidenum">
              <a:rPr lang="en-AU"/>
              <a:pPr>
                <a:defRPr/>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Divider">
    <p:bg>
      <p:bgPr>
        <a:blipFill dpi="0" rotWithShape="0">
          <a:blip r:embed="rId2" cstate="print">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F9900"/>
                </a:solidFill>
              </a:defRPr>
            </a:lvl1pPr>
          </a:lstStyle>
          <a:p>
            <a:r>
              <a:rPr lang="en-US" smtClean="0"/>
              <a:t>Click to edit Master title style</a:t>
            </a:r>
            <a:endParaRPr lang="en-AU"/>
          </a:p>
        </p:txBody>
      </p:sp>
      <p:sp>
        <p:nvSpPr>
          <p:cNvPr id="4" name="Text Placeholder 4"/>
          <p:cNvSpPr>
            <a:spLocks noGrp="1"/>
          </p:cNvSpPr>
          <p:nvPr>
            <p:ph type="body" sz="quarter" idx="11"/>
          </p:nvPr>
        </p:nvSpPr>
        <p:spPr>
          <a:xfrm>
            <a:off x="714348" y="3786190"/>
            <a:ext cx="4643470" cy="285752"/>
          </a:xfrm>
        </p:spPr>
        <p:txBody>
          <a:bodyPr>
            <a:noAutofit/>
          </a:bodyPr>
          <a:lstStyle>
            <a:lvl1pPr>
              <a:defRPr sz="1400">
                <a:solidFill>
                  <a:srgbClr val="FF9900"/>
                </a:solidFill>
              </a:defRPr>
            </a:lvl1pPr>
          </a:lstStyle>
          <a:p>
            <a:pPr lvl="0"/>
            <a:r>
              <a:rPr lang="en-US" dirty="0" smtClean="0"/>
              <a:t>Click to edit Master text styles</a:t>
            </a:r>
          </a:p>
        </p:txBody>
      </p:sp>
      <p:sp>
        <p:nvSpPr>
          <p:cNvPr id="5" name="Text Placeholder 8"/>
          <p:cNvSpPr>
            <a:spLocks noGrp="1"/>
          </p:cNvSpPr>
          <p:nvPr>
            <p:ph type="body" sz="quarter" idx="13"/>
          </p:nvPr>
        </p:nvSpPr>
        <p:spPr>
          <a:xfrm>
            <a:off x="714348" y="5786454"/>
            <a:ext cx="4643470" cy="857256"/>
          </a:xfrm>
        </p:spPr>
        <p:txBody>
          <a:bodyPr/>
          <a:lstStyle>
            <a:lvl1pPr>
              <a:spcBef>
                <a:spcPts val="0"/>
              </a:spcBef>
              <a:defRPr i="0">
                <a:solidFill>
                  <a:schemeClr val="bg1">
                    <a:lumMod val="50000"/>
                  </a:schemeClr>
                </a:solidFill>
              </a:defRPr>
            </a:lvl1pPr>
            <a:lvl2pPr>
              <a:defRPr>
                <a:solidFill>
                  <a:schemeClr val="bg1">
                    <a:lumMod val="50000"/>
                  </a:schemeClr>
                </a:solidFill>
              </a:defRPr>
            </a:lvl2pPr>
            <a:lvl3pPr>
              <a:defRPr>
                <a:solidFill>
                  <a:schemeClr val="bg1">
                    <a:lumMod val="50000"/>
                  </a:schemeClr>
                </a:solidFill>
              </a:defRPr>
            </a:lvl3pPr>
            <a:lvl4pPr>
              <a:defRPr>
                <a:solidFill>
                  <a:schemeClr val="bg1">
                    <a:lumMod val="50000"/>
                  </a:schemeClr>
                </a:solidFill>
              </a:defRPr>
            </a:lvl4pPr>
            <a:lvl5pPr>
              <a:defRPr>
                <a:solidFill>
                  <a:schemeClr val="bg1">
                    <a:lumMod val="50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6" name="Text Placeholder 6"/>
          <p:cNvSpPr>
            <a:spLocks noGrp="1"/>
          </p:cNvSpPr>
          <p:nvPr>
            <p:ph type="body" sz="quarter" idx="12"/>
          </p:nvPr>
        </p:nvSpPr>
        <p:spPr>
          <a:xfrm>
            <a:off x="714348" y="4143380"/>
            <a:ext cx="4643470" cy="285752"/>
          </a:xfrm>
        </p:spPr>
        <p:txBody>
          <a:bodyPr>
            <a:normAutofit/>
          </a:bodyPr>
          <a:lstStyle>
            <a:lvl1pPr>
              <a:defRPr sz="1400" i="0">
                <a:solidFill>
                  <a:srgbClr val="FF9900"/>
                </a:solidFill>
              </a:defRPr>
            </a:lvl1pPr>
          </a:lstStyle>
          <a:p>
            <a:pPr lvl="0"/>
            <a:r>
              <a:rPr lang="en-US" smtClean="0"/>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5273" name="Rectangle 153"/>
          <p:cNvSpPr>
            <a:spLocks noGrp="1" noChangeArrowheads="1"/>
          </p:cNvSpPr>
          <p:nvPr>
            <p:ph type="ctrTitle" sz="quarter"/>
          </p:nvPr>
        </p:nvSpPr>
        <p:spPr>
          <a:xfrm>
            <a:off x="685800" y="981075"/>
            <a:ext cx="7772400" cy="1736725"/>
          </a:xfrm>
        </p:spPr>
        <p:txBody>
          <a:bodyPr anchor="b" anchorCtr="1"/>
          <a:lstStyle>
            <a:lvl1pPr>
              <a:defRPr sz="5400"/>
            </a:lvl1pPr>
          </a:lstStyle>
          <a:p>
            <a:r>
              <a:rPr lang="en-US"/>
              <a:t>Market Research Report</a:t>
            </a:r>
          </a:p>
        </p:txBody>
      </p:sp>
      <p:sp>
        <p:nvSpPr>
          <p:cNvPr id="5274" name="Rectangle 154"/>
          <p:cNvSpPr>
            <a:spLocks noGrp="1" noChangeArrowheads="1"/>
          </p:cNvSpPr>
          <p:nvPr>
            <p:ph type="subTitle" sz="quarter" idx="1"/>
          </p:nvPr>
        </p:nvSpPr>
        <p:spPr>
          <a:xfrm>
            <a:off x="1371600" y="3886200"/>
            <a:ext cx="6945313" cy="1752600"/>
          </a:xfrm>
        </p:spPr>
        <p:txBody>
          <a:bodyPr/>
          <a:lstStyle>
            <a:lvl1pPr marL="0" indent="0" algn="ctr">
              <a:buFont typeface="Arial" charset="0"/>
              <a:buNone/>
              <a:defRPr/>
            </a:lvl1pPr>
          </a:lstStyle>
          <a:p>
            <a:r>
              <a:rPr lang="en-US"/>
              <a:t>Public Perceptions of Christian Values</a:t>
            </a:r>
          </a:p>
          <a:p>
            <a:r>
              <a:rPr lang="en-US"/>
              <a:t>Prepared for United Future Party by  </a:t>
            </a:r>
          </a:p>
        </p:txBody>
      </p:sp>
      <p:sp>
        <p:nvSpPr>
          <p:cNvPr id="4" name="Rectangle 155"/>
          <p:cNvSpPr>
            <a:spLocks noGrp="1" noChangeArrowheads="1"/>
          </p:cNvSpPr>
          <p:nvPr>
            <p:ph type="dt" sz="quarter" idx="10"/>
          </p:nvPr>
        </p:nvSpPr>
        <p:spPr>
          <a:xfrm>
            <a:off x="304800" y="6248400"/>
            <a:ext cx="2286000" cy="457200"/>
          </a:xfrm>
        </p:spPr>
        <p:txBody>
          <a:bodyPr/>
          <a:lstStyle>
            <a:lvl1pPr>
              <a:defRPr>
                <a:effectLst>
                  <a:outerShdw blurRad="38100" dist="38100" dir="2700000" algn="tl">
                    <a:srgbClr val="C0C0C0"/>
                  </a:outerShdw>
                </a:effectLst>
                <a:latin typeface="Calibri" pitchFamily="34" charset="0"/>
              </a:defRPr>
            </a:lvl1pPr>
          </a:lstStyle>
          <a:p>
            <a:pPr>
              <a:defRPr/>
            </a:pPr>
            <a:endParaRPr lang="en-US"/>
          </a:p>
        </p:txBody>
      </p:sp>
      <p:sp>
        <p:nvSpPr>
          <p:cNvPr id="5" name="Rectangle 156"/>
          <p:cNvSpPr>
            <a:spLocks noGrp="1" noChangeArrowheads="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eaLnBrk="0" hangingPunct="0">
              <a:defRPr>
                <a:effectLst>
                  <a:outerShdw blurRad="38100" dist="38100" dir="2700000" algn="tl">
                    <a:srgbClr val="C0C0C0"/>
                  </a:outerShdw>
                </a:effectLst>
                <a:latin typeface="Calibri" pitchFamily="34" charset="0"/>
                <a:cs typeface="+mn-cs"/>
              </a:defRPr>
            </a:lvl1pPr>
          </a:lstStyle>
          <a:p>
            <a:pPr>
              <a:defRPr/>
            </a:pPr>
            <a:r>
              <a:rPr lang="en-US"/>
              <a:t>Concept Evaluation</a:t>
            </a:r>
          </a:p>
        </p:txBody>
      </p:sp>
      <p:sp>
        <p:nvSpPr>
          <p:cNvPr id="6" name="Rectangle 157"/>
          <p:cNvSpPr>
            <a:spLocks noGrp="1" noChangeArrowheads="1"/>
          </p:cNvSpPr>
          <p:nvPr>
            <p:ph type="sldNum" sz="quarter" idx="12"/>
          </p:nvPr>
        </p:nvSpPr>
        <p:spPr>
          <a:xfrm>
            <a:off x="6553200" y="6248400"/>
            <a:ext cx="2286000" cy="457200"/>
          </a:xfrm>
          <a:prstGeom prst="rect">
            <a:avLst/>
          </a:prstGeom>
        </p:spPr>
        <p:txBody>
          <a:bodyPr vert="horz" wrap="square" lIns="91440" tIns="45720" rIns="91440" bIns="45720" numCol="1" anchor="t" anchorCtr="0" compatLnSpc="1">
            <a:prstTxWarp prst="textNoShape">
              <a:avLst/>
            </a:prstTxWarp>
          </a:bodyPr>
          <a:lstStyle>
            <a:lvl1pPr eaLnBrk="0" hangingPunct="0">
              <a:defRPr>
                <a:effectLst>
                  <a:outerShdw blurRad="38100" dist="38100" dir="2700000" algn="tl">
                    <a:srgbClr val="C0C0C0"/>
                  </a:outerShdw>
                </a:effectLst>
                <a:latin typeface="Calibri" pitchFamily="34" charset="0"/>
                <a:cs typeface="+mn-cs"/>
              </a:defRPr>
            </a:lvl1pPr>
          </a:lstStyle>
          <a:p>
            <a:pPr>
              <a:defRPr/>
            </a:pPr>
            <a:fld id="{5D641487-70E5-46E1-8C38-5D24446146F3}"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ernal Page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6" name="Text Placeholder 5"/>
          <p:cNvSpPr>
            <a:spLocks noGrp="1"/>
          </p:cNvSpPr>
          <p:nvPr>
            <p:ph type="body" sz="quarter" idx="12"/>
          </p:nvPr>
        </p:nvSpPr>
        <p:spPr>
          <a:xfrm>
            <a:off x="857250" y="1428750"/>
            <a:ext cx="7786688" cy="4000500"/>
          </a:xfrm>
        </p:spPr>
        <p:txBody>
          <a:bodyPr/>
          <a:lstStyle>
            <a:lvl1pPr>
              <a:spcAft>
                <a:spcPts val="200"/>
              </a:spcAft>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NZ" dirty="0"/>
          </a:p>
        </p:txBody>
      </p:sp>
      <p:sp>
        <p:nvSpPr>
          <p:cNvPr id="4" name="Footer Placeholder 4"/>
          <p:cNvSpPr>
            <a:spLocks noGrp="1"/>
          </p:cNvSpPr>
          <p:nvPr>
            <p:ph type="ftr" sz="quarter" idx="13"/>
          </p:nvPr>
        </p:nvSpPr>
        <p:spPr/>
        <p:txBody>
          <a:bodyPr/>
          <a:lstStyle>
            <a:lvl1pPr>
              <a:defRPr/>
            </a:lvl1pPr>
          </a:lstStyle>
          <a:p>
            <a:pPr>
              <a:defRPr/>
            </a:pPr>
            <a:r>
              <a:rPr lang="en-AU"/>
              <a:t>Concept Evaluation</a:t>
            </a:r>
          </a:p>
        </p:txBody>
      </p:sp>
      <p:sp>
        <p:nvSpPr>
          <p:cNvPr id="5" name="Slide Number Placeholder 5"/>
          <p:cNvSpPr>
            <a:spLocks noGrp="1"/>
          </p:cNvSpPr>
          <p:nvPr>
            <p:ph type="sldNum" sz="quarter" idx="14"/>
          </p:nvPr>
        </p:nvSpPr>
        <p:spPr/>
        <p:txBody>
          <a:bodyPr/>
          <a:lstStyle>
            <a:lvl1pPr>
              <a:defRPr/>
            </a:lvl1pPr>
          </a:lstStyle>
          <a:p>
            <a:pPr>
              <a:defRPr/>
            </a:pPr>
            <a:fld id="{8067B822-727A-4C03-AD7D-A5B5211235C3}" type="slidenum">
              <a:rPr lang="en-AU"/>
              <a:pPr>
                <a:defRPr/>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ternal Page Subtitle &amp; Bullets">
    <p:spTree>
      <p:nvGrpSpPr>
        <p:cNvPr id="1" name=""/>
        <p:cNvGrpSpPr/>
        <p:nvPr/>
      </p:nvGrpSpPr>
      <p:grpSpPr>
        <a:xfrm>
          <a:off x="0" y="0"/>
          <a:ext cx="0" cy="0"/>
          <a:chOff x="0" y="0"/>
          <a:chExt cx="0" cy="0"/>
        </a:xfrm>
      </p:grpSpPr>
      <p:sp>
        <p:nvSpPr>
          <p:cNvPr id="2" name="Title 1"/>
          <p:cNvSpPr>
            <a:spLocks noGrp="1"/>
          </p:cNvSpPr>
          <p:nvPr>
            <p:ph type="ctrTitle"/>
          </p:nvPr>
        </p:nvSpPr>
        <p:spPr>
          <a:xfrm>
            <a:off x="857224" y="785795"/>
            <a:ext cx="7500990" cy="428628"/>
          </a:xfrm>
        </p:spPr>
        <p:txBody>
          <a:bodyPr/>
          <a:lstStyle/>
          <a:p>
            <a:r>
              <a:rPr lang="en-US" dirty="0" smtClean="0"/>
              <a:t>Click to edit Master title style</a:t>
            </a:r>
            <a:endParaRPr lang="en-AU" dirty="0"/>
          </a:p>
        </p:txBody>
      </p:sp>
      <p:sp>
        <p:nvSpPr>
          <p:cNvPr id="15" name="Text Placeholder 14"/>
          <p:cNvSpPr>
            <a:spLocks noGrp="1"/>
          </p:cNvSpPr>
          <p:nvPr>
            <p:ph type="body" sz="quarter" idx="14"/>
          </p:nvPr>
        </p:nvSpPr>
        <p:spPr>
          <a:xfrm>
            <a:off x="857250" y="1500188"/>
            <a:ext cx="7500938" cy="357187"/>
          </a:xfrm>
          <a:prstGeom prst="rect">
            <a:avLst/>
          </a:prstGeom>
        </p:spPr>
        <p:txBody>
          <a:bodyPr/>
          <a:lstStyle>
            <a:lvl1pPr>
              <a:buFontTx/>
              <a:buNone/>
              <a:defRPr b="1"/>
            </a:lvl1pPr>
            <a:lvl2pPr>
              <a:buFontTx/>
              <a:buNone/>
              <a:defRPr b="1"/>
            </a:lvl2pPr>
            <a:lvl3pPr>
              <a:buFontTx/>
              <a:buNone/>
              <a:defRPr b="1"/>
            </a:lvl3pPr>
            <a:lvl4pPr>
              <a:buFontTx/>
              <a:buNone/>
              <a:defRPr b="1"/>
            </a:lvl4pPr>
            <a:lvl5pPr>
              <a:buFontTx/>
              <a:buNone/>
              <a:defRPr b="1"/>
            </a:lvl5pPr>
          </a:lstStyle>
          <a:p>
            <a:pPr lvl="0"/>
            <a:r>
              <a:rPr lang="en-US" dirty="0" smtClean="0"/>
              <a:t>Click to edit Master text styles</a:t>
            </a:r>
            <a:endParaRPr lang="en-AU" dirty="0"/>
          </a:p>
        </p:txBody>
      </p:sp>
      <p:sp>
        <p:nvSpPr>
          <p:cNvPr id="8" name="Text Placeholder 7"/>
          <p:cNvSpPr>
            <a:spLocks noGrp="1"/>
          </p:cNvSpPr>
          <p:nvPr>
            <p:ph type="body" sz="quarter" idx="15"/>
          </p:nvPr>
        </p:nvSpPr>
        <p:spPr>
          <a:xfrm>
            <a:off x="857224" y="1857364"/>
            <a:ext cx="7500938" cy="392909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Footer Placeholder 4"/>
          <p:cNvSpPr>
            <a:spLocks noGrp="1"/>
          </p:cNvSpPr>
          <p:nvPr>
            <p:ph type="ftr" sz="quarter" idx="16"/>
          </p:nvPr>
        </p:nvSpPr>
        <p:spPr/>
        <p:txBody>
          <a:bodyPr/>
          <a:lstStyle>
            <a:lvl1pPr>
              <a:defRPr/>
            </a:lvl1pPr>
          </a:lstStyle>
          <a:p>
            <a:pPr>
              <a:defRPr/>
            </a:pPr>
            <a:r>
              <a:rPr lang="en-AU"/>
              <a:t>Concept Evaluation</a:t>
            </a:r>
          </a:p>
        </p:txBody>
      </p:sp>
      <p:sp>
        <p:nvSpPr>
          <p:cNvPr id="6" name="Slide Number Placeholder 5"/>
          <p:cNvSpPr>
            <a:spLocks noGrp="1"/>
          </p:cNvSpPr>
          <p:nvPr>
            <p:ph type="sldNum" sz="quarter" idx="17"/>
          </p:nvPr>
        </p:nvSpPr>
        <p:spPr/>
        <p:txBody>
          <a:bodyPr/>
          <a:lstStyle>
            <a:lvl1pPr>
              <a:defRPr/>
            </a:lvl1pPr>
          </a:lstStyle>
          <a:p>
            <a:pPr>
              <a:defRPr/>
            </a:pPr>
            <a:fld id="{31F9ABCF-80FD-480C-8191-9DC9030923E2}" type="slidenum">
              <a:rPr lang="en-AU"/>
              <a:pPr>
                <a:defRPr/>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ternal Page Flow Chart">
    <p:spTree>
      <p:nvGrpSpPr>
        <p:cNvPr id="1" name=""/>
        <p:cNvGrpSpPr/>
        <p:nvPr/>
      </p:nvGrpSpPr>
      <p:grpSpPr>
        <a:xfrm>
          <a:off x="0" y="0"/>
          <a:ext cx="0" cy="0"/>
          <a:chOff x="0" y="0"/>
          <a:chExt cx="0" cy="0"/>
        </a:xfrm>
      </p:grpSpPr>
      <p:sp>
        <p:nvSpPr>
          <p:cNvPr id="8" name="Rectangle 6"/>
          <p:cNvSpPr/>
          <p:nvPr/>
        </p:nvSpPr>
        <p:spPr>
          <a:xfrm>
            <a:off x="2928938" y="2357438"/>
            <a:ext cx="3786187" cy="857250"/>
          </a:xfrm>
          <a:prstGeom prst="rect">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AU">
              <a:solidFill>
                <a:srgbClr val="FFFFFF"/>
              </a:solidFill>
            </a:endParaRPr>
          </a:p>
        </p:txBody>
      </p:sp>
      <p:sp>
        <p:nvSpPr>
          <p:cNvPr id="9" name="Rectangle 7"/>
          <p:cNvSpPr/>
          <p:nvPr/>
        </p:nvSpPr>
        <p:spPr>
          <a:xfrm>
            <a:off x="2928938" y="3714750"/>
            <a:ext cx="3786187" cy="1071563"/>
          </a:xfrm>
          <a:prstGeom prst="rect">
            <a:avLst/>
          </a:prstGeom>
          <a:solidFill>
            <a:srgbClr val="FF99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AU">
              <a:solidFill>
                <a:srgbClr val="FFFFFF"/>
              </a:solidFill>
            </a:endParaRPr>
          </a:p>
        </p:txBody>
      </p:sp>
      <p:cxnSp>
        <p:nvCxnSpPr>
          <p:cNvPr id="10" name="Straight Arrow Connector 8"/>
          <p:cNvCxnSpPr/>
          <p:nvPr/>
        </p:nvCxnSpPr>
        <p:spPr>
          <a:xfrm rot="5400000">
            <a:off x="4108450" y="2106613"/>
            <a:ext cx="357187"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9"/>
          <p:cNvCxnSpPr/>
          <p:nvPr/>
        </p:nvCxnSpPr>
        <p:spPr>
          <a:xfrm rot="5400000">
            <a:off x="5108575" y="2106613"/>
            <a:ext cx="357187"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0"/>
          <p:cNvCxnSpPr/>
          <p:nvPr/>
        </p:nvCxnSpPr>
        <p:spPr>
          <a:xfrm rot="5400000">
            <a:off x="4608513" y="3463925"/>
            <a:ext cx="357188" cy="15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AU"/>
          </a:p>
        </p:txBody>
      </p:sp>
      <p:sp>
        <p:nvSpPr>
          <p:cNvPr id="5" name="Text Placeholder 14"/>
          <p:cNvSpPr>
            <a:spLocks noGrp="1"/>
          </p:cNvSpPr>
          <p:nvPr>
            <p:ph type="body" sz="quarter" idx="14"/>
          </p:nvPr>
        </p:nvSpPr>
        <p:spPr>
          <a:xfrm>
            <a:off x="857250" y="1500188"/>
            <a:ext cx="3714750" cy="357187"/>
          </a:xfrm>
          <a:prstGeom prst="rect">
            <a:avLst/>
          </a:prstGeom>
        </p:spPr>
        <p:txBody>
          <a:bodyPr/>
          <a:lstStyle>
            <a:lvl1pPr>
              <a:buFontTx/>
              <a:buNone/>
              <a:defRPr b="1">
                <a:solidFill>
                  <a:schemeClr val="tx1">
                    <a:lumMod val="65000"/>
                    <a:lumOff val="35000"/>
                  </a:schemeClr>
                </a:solidFill>
              </a:defRPr>
            </a:lvl1pPr>
            <a:lvl2pPr>
              <a:buFontTx/>
              <a:buNone/>
              <a:defRPr b="1"/>
            </a:lvl2pPr>
            <a:lvl3pPr>
              <a:buFontTx/>
              <a:buNone/>
              <a:defRPr b="1"/>
            </a:lvl3pPr>
            <a:lvl4pPr>
              <a:buFontTx/>
              <a:buNone/>
              <a:defRPr b="1"/>
            </a:lvl4pPr>
            <a:lvl5pPr>
              <a:buFontTx/>
              <a:buNone/>
              <a:defRPr b="1"/>
            </a:lvl5pPr>
          </a:lstStyle>
          <a:p>
            <a:pPr lvl="0"/>
            <a:r>
              <a:rPr lang="en-US" dirty="0" smtClean="0"/>
              <a:t>Click to edit Master text styles</a:t>
            </a:r>
            <a:endParaRPr lang="en-AU" dirty="0"/>
          </a:p>
        </p:txBody>
      </p:sp>
      <p:sp>
        <p:nvSpPr>
          <p:cNvPr id="6" name="Text Placeholder 14"/>
          <p:cNvSpPr>
            <a:spLocks noGrp="1"/>
          </p:cNvSpPr>
          <p:nvPr>
            <p:ph type="body" sz="quarter" idx="15"/>
          </p:nvPr>
        </p:nvSpPr>
        <p:spPr>
          <a:xfrm>
            <a:off x="4929216" y="1500174"/>
            <a:ext cx="3714750" cy="357187"/>
          </a:xfrm>
          <a:prstGeom prst="rect">
            <a:avLst/>
          </a:prstGeom>
        </p:spPr>
        <p:txBody>
          <a:bodyPr/>
          <a:lstStyle>
            <a:lvl1pPr>
              <a:buFontTx/>
              <a:buNone/>
              <a:defRPr b="1">
                <a:solidFill>
                  <a:schemeClr val="tx1">
                    <a:lumMod val="65000"/>
                    <a:lumOff val="35000"/>
                  </a:schemeClr>
                </a:solidFill>
              </a:defRPr>
            </a:lvl1pPr>
            <a:lvl2pPr>
              <a:buFontTx/>
              <a:buNone/>
              <a:defRPr b="1"/>
            </a:lvl2pPr>
            <a:lvl3pPr>
              <a:buFontTx/>
              <a:buNone/>
              <a:defRPr b="1"/>
            </a:lvl3pPr>
            <a:lvl4pPr>
              <a:buFontTx/>
              <a:buNone/>
              <a:defRPr b="1"/>
            </a:lvl4pPr>
            <a:lvl5pPr>
              <a:buFontTx/>
              <a:buNone/>
              <a:defRPr b="1"/>
            </a:lvl5pPr>
          </a:lstStyle>
          <a:p>
            <a:pPr lvl="0"/>
            <a:r>
              <a:rPr lang="en-US" dirty="0" smtClean="0"/>
              <a:t>Click to edit Master text styles</a:t>
            </a:r>
            <a:endParaRPr lang="en-AU" dirty="0"/>
          </a:p>
        </p:txBody>
      </p:sp>
      <p:sp>
        <p:nvSpPr>
          <p:cNvPr id="14" name="Text Placeholder 14"/>
          <p:cNvSpPr>
            <a:spLocks noGrp="1"/>
          </p:cNvSpPr>
          <p:nvPr>
            <p:ph type="body" sz="quarter" idx="16"/>
          </p:nvPr>
        </p:nvSpPr>
        <p:spPr>
          <a:xfrm>
            <a:off x="3071802" y="2500306"/>
            <a:ext cx="3500462" cy="571504"/>
          </a:xfrm>
          <a:prstGeom prst="rect">
            <a:avLst/>
          </a:prstGeom>
        </p:spPr>
        <p:txBody>
          <a:bodyPr/>
          <a:lstStyle>
            <a:lvl1pPr>
              <a:buFontTx/>
              <a:buNone/>
              <a:defRPr b="0"/>
            </a:lvl1pPr>
            <a:lvl2pPr>
              <a:buFontTx/>
              <a:buNone/>
              <a:defRPr b="1"/>
            </a:lvl2pPr>
            <a:lvl3pPr>
              <a:buFontTx/>
              <a:buNone/>
              <a:defRPr b="1"/>
            </a:lvl3pPr>
            <a:lvl4pPr>
              <a:buFontTx/>
              <a:buNone/>
              <a:defRPr b="1"/>
            </a:lvl4pPr>
            <a:lvl5pPr>
              <a:buFontTx/>
              <a:buNone/>
              <a:defRPr b="1"/>
            </a:lvl5pPr>
          </a:lstStyle>
          <a:p>
            <a:pPr lvl="0"/>
            <a:r>
              <a:rPr lang="en-US" dirty="0" smtClean="0"/>
              <a:t>Click to edit Master text styles</a:t>
            </a:r>
            <a:endParaRPr lang="en-AU" dirty="0"/>
          </a:p>
        </p:txBody>
      </p:sp>
      <p:sp>
        <p:nvSpPr>
          <p:cNvPr id="15" name="Text Placeholder 14"/>
          <p:cNvSpPr>
            <a:spLocks noGrp="1"/>
          </p:cNvSpPr>
          <p:nvPr>
            <p:ph type="body" sz="quarter" idx="17"/>
          </p:nvPr>
        </p:nvSpPr>
        <p:spPr>
          <a:xfrm>
            <a:off x="3071802" y="3786190"/>
            <a:ext cx="3500462" cy="214314"/>
          </a:xfrm>
          <a:prstGeom prst="rect">
            <a:avLst/>
          </a:prstGeom>
        </p:spPr>
        <p:txBody>
          <a:bodyPr/>
          <a:lstStyle>
            <a:lvl1pPr>
              <a:buFontTx/>
              <a:buNone/>
              <a:defRPr b="1"/>
            </a:lvl1pPr>
            <a:lvl2pPr>
              <a:buFontTx/>
              <a:buNone/>
              <a:defRPr b="1"/>
            </a:lvl2pPr>
            <a:lvl3pPr>
              <a:buFontTx/>
              <a:buNone/>
              <a:defRPr b="1"/>
            </a:lvl3pPr>
            <a:lvl4pPr>
              <a:buFontTx/>
              <a:buNone/>
              <a:defRPr b="1"/>
            </a:lvl4pPr>
            <a:lvl5pPr>
              <a:buFontTx/>
              <a:buNone/>
              <a:defRPr b="1"/>
            </a:lvl5pPr>
          </a:lstStyle>
          <a:p>
            <a:pPr lvl="0"/>
            <a:r>
              <a:rPr lang="en-US" dirty="0" smtClean="0"/>
              <a:t>Click to edit Master text styles</a:t>
            </a:r>
          </a:p>
        </p:txBody>
      </p:sp>
      <p:sp>
        <p:nvSpPr>
          <p:cNvPr id="17" name="Text Placeholder 16"/>
          <p:cNvSpPr>
            <a:spLocks noGrp="1"/>
          </p:cNvSpPr>
          <p:nvPr>
            <p:ph type="body" sz="quarter" idx="19"/>
          </p:nvPr>
        </p:nvSpPr>
        <p:spPr>
          <a:xfrm>
            <a:off x="3071803" y="4000504"/>
            <a:ext cx="3500462" cy="642942"/>
          </a:xfrm>
        </p:spPr>
        <p:txBody>
          <a:bodyPr/>
          <a:lstStyle>
            <a:lvl1pPr>
              <a:buClr>
                <a:schemeClr val="bg1"/>
              </a:buClr>
              <a:defRPr/>
            </a:lvl1pPr>
            <a:lvl2pPr>
              <a:buClr>
                <a:schemeClr val="bg1"/>
              </a:buClr>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13" name="Footer Placeholder 2"/>
          <p:cNvSpPr>
            <a:spLocks noGrp="1"/>
          </p:cNvSpPr>
          <p:nvPr>
            <p:ph type="ftr" sz="quarter" idx="20"/>
          </p:nvPr>
        </p:nvSpPr>
        <p:spPr/>
        <p:txBody>
          <a:bodyPr/>
          <a:lstStyle>
            <a:lvl1pPr>
              <a:defRPr/>
            </a:lvl1pPr>
          </a:lstStyle>
          <a:p>
            <a:pPr>
              <a:defRPr/>
            </a:pPr>
            <a:r>
              <a:rPr lang="en-AU"/>
              <a:t>Concept Evaluation</a:t>
            </a:r>
          </a:p>
        </p:txBody>
      </p:sp>
      <p:sp>
        <p:nvSpPr>
          <p:cNvPr id="16" name="Slide Number Placeholder 3"/>
          <p:cNvSpPr>
            <a:spLocks noGrp="1"/>
          </p:cNvSpPr>
          <p:nvPr>
            <p:ph type="sldNum" sz="quarter" idx="21"/>
          </p:nvPr>
        </p:nvSpPr>
        <p:spPr/>
        <p:txBody>
          <a:bodyPr/>
          <a:lstStyle>
            <a:lvl1pPr>
              <a:defRPr/>
            </a:lvl1pPr>
          </a:lstStyle>
          <a:p>
            <a:pPr>
              <a:defRPr/>
            </a:pPr>
            <a:fld id="{CD2B6497-5229-4406-8A17-4EF22617D0E7}" type="slidenum">
              <a:rPr lang="en-AU"/>
              <a:pPr>
                <a:defRPr/>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ternal Page 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5" name="Text Placeholder 14"/>
          <p:cNvSpPr>
            <a:spLocks noGrp="1"/>
          </p:cNvSpPr>
          <p:nvPr>
            <p:ph type="body" sz="quarter" idx="14"/>
          </p:nvPr>
        </p:nvSpPr>
        <p:spPr>
          <a:xfrm>
            <a:off x="857250" y="1500188"/>
            <a:ext cx="3714750" cy="357187"/>
          </a:xfrm>
          <a:prstGeom prst="rect">
            <a:avLst/>
          </a:prstGeom>
          <a:solidFill>
            <a:srgbClr val="FF9900"/>
          </a:solidFill>
        </p:spPr>
        <p:txBody>
          <a:bodyPr/>
          <a:lstStyle>
            <a:lvl1pPr>
              <a:buFontTx/>
              <a:buNone/>
              <a:defRPr b="1">
                <a:solidFill>
                  <a:schemeClr val="bg1"/>
                </a:solidFill>
              </a:defRPr>
            </a:lvl1pPr>
            <a:lvl2pPr>
              <a:buFontTx/>
              <a:buNone/>
              <a:defRPr b="1"/>
            </a:lvl2pPr>
            <a:lvl3pPr>
              <a:buFontTx/>
              <a:buNone/>
              <a:defRPr b="1"/>
            </a:lvl3pPr>
            <a:lvl4pPr>
              <a:buFontTx/>
              <a:buNone/>
              <a:defRPr b="1"/>
            </a:lvl4pPr>
            <a:lvl5pPr>
              <a:buFontTx/>
              <a:buNone/>
              <a:defRPr b="1"/>
            </a:lvl5pPr>
          </a:lstStyle>
          <a:p>
            <a:pPr lvl="0"/>
            <a:r>
              <a:rPr lang="en-US" dirty="0" smtClean="0"/>
              <a:t>Click to edit Master text styles</a:t>
            </a:r>
            <a:endParaRPr lang="en-AU" dirty="0"/>
          </a:p>
        </p:txBody>
      </p:sp>
      <p:sp>
        <p:nvSpPr>
          <p:cNvPr id="6" name="Text Placeholder 14"/>
          <p:cNvSpPr>
            <a:spLocks noGrp="1"/>
          </p:cNvSpPr>
          <p:nvPr>
            <p:ph type="body" sz="quarter" idx="15"/>
          </p:nvPr>
        </p:nvSpPr>
        <p:spPr>
          <a:xfrm>
            <a:off x="4929216" y="1500174"/>
            <a:ext cx="3714750" cy="357187"/>
          </a:xfrm>
          <a:prstGeom prst="rect">
            <a:avLst/>
          </a:prstGeom>
          <a:solidFill>
            <a:srgbClr val="FF9900"/>
          </a:solidFill>
        </p:spPr>
        <p:txBody>
          <a:bodyPr/>
          <a:lstStyle>
            <a:lvl1pPr>
              <a:buFontTx/>
              <a:buNone/>
              <a:defRPr b="1">
                <a:solidFill>
                  <a:schemeClr val="bg1"/>
                </a:solidFill>
              </a:defRPr>
            </a:lvl1pPr>
            <a:lvl2pPr>
              <a:buFontTx/>
              <a:buNone/>
              <a:defRPr b="1"/>
            </a:lvl2pPr>
            <a:lvl3pPr>
              <a:buFontTx/>
              <a:buNone/>
              <a:defRPr b="1"/>
            </a:lvl3pPr>
            <a:lvl4pPr>
              <a:buFontTx/>
              <a:buNone/>
              <a:defRPr b="1"/>
            </a:lvl4pPr>
            <a:lvl5pPr>
              <a:buFontTx/>
              <a:buNone/>
              <a:defRPr b="1"/>
            </a:lvl5pPr>
          </a:lstStyle>
          <a:p>
            <a:pPr lvl="0"/>
            <a:r>
              <a:rPr lang="en-US" dirty="0" smtClean="0"/>
              <a:t>Click to edit Master text styles</a:t>
            </a:r>
            <a:endParaRPr lang="en-AU" dirty="0"/>
          </a:p>
        </p:txBody>
      </p:sp>
      <p:sp>
        <p:nvSpPr>
          <p:cNvPr id="17" name="Text Placeholder 16"/>
          <p:cNvSpPr>
            <a:spLocks noGrp="1"/>
          </p:cNvSpPr>
          <p:nvPr>
            <p:ph type="body" sz="quarter" idx="19"/>
          </p:nvPr>
        </p:nvSpPr>
        <p:spPr>
          <a:xfrm>
            <a:off x="857224" y="1928802"/>
            <a:ext cx="3714776" cy="3429024"/>
          </a:xfrm>
          <a:ln>
            <a:solidFill>
              <a:srgbClr val="FF9900"/>
            </a:solidFill>
          </a:ln>
        </p:spPr>
        <p:txBody>
          <a:bodyPr/>
          <a:lstStyle>
            <a:lvl1pPr>
              <a:buClr>
                <a:srgbClr val="FF9900"/>
              </a:buClr>
              <a:defRPr/>
            </a:lvl1pPr>
            <a:lvl2pPr>
              <a:buClr>
                <a:srgbClr val="FF9900"/>
              </a:buClr>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18" name="Text Placeholder 16"/>
          <p:cNvSpPr>
            <a:spLocks noGrp="1"/>
          </p:cNvSpPr>
          <p:nvPr>
            <p:ph type="body" sz="quarter" idx="22"/>
          </p:nvPr>
        </p:nvSpPr>
        <p:spPr>
          <a:xfrm>
            <a:off x="4929190" y="1928802"/>
            <a:ext cx="3714776" cy="3429024"/>
          </a:xfrm>
          <a:ln>
            <a:solidFill>
              <a:srgbClr val="FF9900"/>
            </a:solidFill>
          </a:ln>
        </p:spPr>
        <p:txBody>
          <a:bodyPr/>
          <a:lstStyle>
            <a:lvl1pPr>
              <a:buClr>
                <a:srgbClr val="FF9900"/>
              </a:buClr>
              <a:defRPr/>
            </a:lvl1pPr>
            <a:lvl2pPr>
              <a:buClr>
                <a:srgbClr val="FF9900"/>
              </a:buClr>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Footer Placeholder 4"/>
          <p:cNvSpPr>
            <a:spLocks noGrp="1"/>
          </p:cNvSpPr>
          <p:nvPr>
            <p:ph type="ftr" sz="quarter" idx="23"/>
          </p:nvPr>
        </p:nvSpPr>
        <p:spPr/>
        <p:txBody>
          <a:bodyPr/>
          <a:lstStyle>
            <a:lvl1pPr>
              <a:defRPr/>
            </a:lvl1pPr>
          </a:lstStyle>
          <a:p>
            <a:pPr>
              <a:defRPr/>
            </a:pPr>
            <a:r>
              <a:rPr lang="en-AU"/>
              <a:t>Concept Evaluation</a:t>
            </a:r>
          </a:p>
        </p:txBody>
      </p:sp>
      <p:sp>
        <p:nvSpPr>
          <p:cNvPr id="8" name="Slide Number Placeholder 5"/>
          <p:cNvSpPr>
            <a:spLocks noGrp="1"/>
          </p:cNvSpPr>
          <p:nvPr>
            <p:ph type="sldNum" sz="quarter" idx="24"/>
          </p:nvPr>
        </p:nvSpPr>
        <p:spPr/>
        <p:txBody>
          <a:bodyPr/>
          <a:lstStyle>
            <a:lvl1pPr>
              <a:defRPr/>
            </a:lvl1pPr>
          </a:lstStyle>
          <a:p>
            <a:pPr>
              <a:defRPr/>
            </a:pPr>
            <a:fld id="{CAB03B19-5B6C-4EA0-A58A-F03DF27AF454}" type="slidenum">
              <a:rPr lang="en-AU"/>
              <a:pPr>
                <a:defRPr/>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nternal Page Graph">
    <p:spTree>
      <p:nvGrpSpPr>
        <p:cNvPr id="1" name=""/>
        <p:cNvGrpSpPr/>
        <p:nvPr/>
      </p:nvGrpSpPr>
      <p:grpSpPr>
        <a:xfrm>
          <a:off x="0" y="0"/>
          <a:ext cx="0" cy="0"/>
          <a:chOff x="0" y="0"/>
          <a:chExt cx="0" cy="0"/>
        </a:xfrm>
      </p:grpSpPr>
      <p:sp>
        <p:nvSpPr>
          <p:cNvPr id="2" name="Title 1"/>
          <p:cNvSpPr>
            <a:spLocks noGrp="1"/>
          </p:cNvSpPr>
          <p:nvPr>
            <p:ph type="title"/>
          </p:nvPr>
        </p:nvSpPr>
        <p:spPr>
          <a:xfrm>
            <a:off x="857224" y="785794"/>
            <a:ext cx="6715172" cy="428628"/>
          </a:xfrm>
        </p:spPr>
        <p:txBody>
          <a:bodyPr/>
          <a:lstStyle/>
          <a:p>
            <a:r>
              <a:rPr lang="en-US" smtClean="0"/>
              <a:t>Click to edit Master title style</a:t>
            </a:r>
            <a:endParaRPr lang="en-AU"/>
          </a:p>
        </p:txBody>
      </p:sp>
      <p:sp>
        <p:nvSpPr>
          <p:cNvPr id="5" name="Text Placeholder 14"/>
          <p:cNvSpPr>
            <a:spLocks noGrp="1"/>
          </p:cNvSpPr>
          <p:nvPr>
            <p:ph type="body" sz="quarter" idx="14"/>
          </p:nvPr>
        </p:nvSpPr>
        <p:spPr>
          <a:xfrm>
            <a:off x="857250" y="1500188"/>
            <a:ext cx="3714750" cy="357187"/>
          </a:xfrm>
          <a:prstGeom prst="rect">
            <a:avLst/>
          </a:prstGeom>
        </p:spPr>
        <p:txBody>
          <a:bodyPr/>
          <a:lstStyle>
            <a:lvl1pPr>
              <a:buFontTx/>
              <a:buNone/>
              <a:defRPr b="1">
                <a:solidFill>
                  <a:schemeClr val="tx1">
                    <a:lumMod val="65000"/>
                    <a:lumOff val="35000"/>
                  </a:schemeClr>
                </a:solidFill>
              </a:defRPr>
            </a:lvl1pPr>
            <a:lvl2pPr>
              <a:buFontTx/>
              <a:buNone/>
              <a:defRPr b="1"/>
            </a:lvl2pPr>
            <a:lvl3pPr>
              <a:buFontTx/>
              <a:buNone/>
              <a:defRPr b="1"/>
            </a:lvl3pPr>
            <a:lvl4pPr>
              <a:buFontTx/>
              <a:buNone/>
              <a:defRPr b="1"/>
            </a:lvl4pPr>
            <a:lvl5pPr>
              <a:buFontTx/>
              <a:buNone/>
              <a:defRPr b="1"/>
            </a:lvl5pPr>
          </a:lstStyle>
          <a:p>
            <a:pPr lvl="0"/>
            <a:r>
              <a:rPr lang="en-US" dirty="0" smtClean="0"/>
              <a:t>Click to edit Master text styles</a:t>
            </a:r>
            <a:endParaRPr lang="en-AU" dirty="0"/>
          </a:p>
        </p:txBody>
      </p:sp>
      <p:sp>
        <p:nvSpPr>
          <p:cNvPr id="7" name="Picture Placeholder 6"/>
          <p:cNvSpPr>
            <a:spLocks noGrp="1"/>
          </p:cNvSpPr>
          <p:nvPr>
            <p:ph type="pic" sz="quarter" idx="15"/>
          </p:nvPr>
        </p:nvSpPr>
        <p:spPr>
          <a:xfrm>
            <a:off x="857250" y="2071688"/>
            <a:ext cx="6715125" cy="2857500"/>
          </a:xfrm>
          <a:prstGeom prst="rect">
            <a:avLst/>
          </a:prstGeom>
        </p:spPr>
        <p:txBody>
          <a:bodyPr rtlCol="0">
            <a:normAutofit/>
          </a:bodyPr>
          <a:lstStyle>
            <a:lvl1pPr>
              <a:buNone/>
              <a:defRPr baseline="0"/>
            </a:lvl1pPr>
          </a:lstStyle>
          <a:p>
            <a:pPr lvl="0"/>
            <a:r>
              <a:rPr lang="en-US" noProof="0" smtClean="0"/>
              <a:t>Click icon to add picture</a:t>
            </a:r>
            <a:endParaRPr lang="en-AU" noProof="0" dirty="0"/>
          </a:p>
        </p:txBody>
      </p:sp>
      <p:sp>
        <p:nvSpPr>
          <p:cNvPr id="6" name="Footer Placeholder 4"/>
          <p:cNvSpPr>
            <a:spLocks noGrp="1"/>
          </p:cNvSpPr>
          <p:nvPr>
            <p:ph type="ftr" sz="quarter" idx="16"/>
          </p:nvPr>
        </p:nvSpPr>
        <p:spPr/>
        <p:txBody>
          <a:bodyPr/>
          <a:lstStyle>
            <a:lvl1pPr>
              <a:defRPr/>
            </a:lvl1pPr>
          </a:lstStyle>
          <a:p>
            <a:pPr>
              <a:defRPr/>
            </a:pPr>
            <a:r>
              <a:rPr lang="en-AU"/>
              <a:t>Concept Evaluation</a:t>
            </a:r>
          </a:p>
        </p:txBody>
      </p:sp>
      <p:sp>
        <p:nvSpPr>
          <p:cNvPr id="8" name="Slide Number Placeholder 5"/>
          <p:cNvSpPr>
            <a:spLocks noGrp="1"/>
          </p:cNvSpPr>
          <p:nvPr>
            <p:ph type="sldNum" sz="quarter" idx="17"/>
          </p:nvPr>
        </p:nvSpPr>
        <p:spPr/>
        <p:txBody>
          <a:bodyPr/>
          <a:lstStyle>
            <a:lvl1pPr>
              <a:defRPr/>
            </a:lvl1pPr>
          </a:lstStyle>
          <a:p>
            <a:pPr>
              <a:defRPr/>
            </a:pPr>
            <a:fld id="{AFDF27D7-D8E3-456A-858B-002F83DCF7FB}" type="slidenum">
              <a:rPr lang="en-AU"/>
              <a:pPr>
                <a:defRPr/>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nternal Page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6" name="Chart Placeholder 5"/>
          <p:cNvSpPr>
            <a:spLocks noGrp="1"/>
          </p:cNvSpPr>
          <p:nvPr>
            <p:ph type="chart" sz="quarter" idx="12"/>
          </p:nvPr>
        </p:nvSpPr>
        <p:spPr>
          <a:xfrm>
            <a:off x="857250" y="1571625"/>
            <a:ext cx="7786688" cy="4214813"/>
          </a:xfrm>
        </p:spPr>
        <p:txBody>
          <a:bodyPr/>
          <a:lstStyle/>
          <a:p>
            <a:pPr lvl="0"/>
            <a:endParaRPr lang="en-NZ" noProof="0"/>
          </a:p>
        </p:txBody>
      </p:sp>
      <p:sp>
        <p:nvSpPr>
          <p:cNvPr id="4" name="Footer Placeholder 4"/>
          <p:cNvSpPr>
            <a:spLocks noGrp="1"/>
          </p:cNvSpPr>
          <p:nvPr>
            <p:ph type="ftr" sz="quarter" idx="13"/>
          </p:nvPr>
        </p:nvSpPr>
        <p:spPr/>
        <p:txBody>
          <a:bodyPr/>
          <a:lstStyle>
            <a:lvl1pPr>
              <a:defRPr/>
            </a:lvl1pPr>
          </a:lstStyle>
          <a:p>
            <a:pPr>
              <a:defRPr/>
            </a:pPr>
            <a:r>
              <a:rPr lang="en-AU"/>
              <a:t>Concept Evaluation</a:t>
            </a:r>
          </a:p>
        </p:txBody>
      </p:sp>
      <p:sp>
        <p:nvSpPr>
          <p:cNvPr id="5" name="Slide Number Placeholder 5"/>
          <p:cNvSpPr>
            <a:spLocks noGrp="1"/>
          </p:cNvSpPr>
          <p:nvPr>
            <p:ph type="sldNum" sz="quarter" idx="14"/>
          </p:nvPr>
        </p:nvSpPr>
        <p:spPr/>
        <p:txBody>
          <a:bodyPr/>
          <a:lstStyle>
            <a:lvl1pPr>
              <a:defRPr/>
            </a:lvl1pPr>
          </a:lstStyle>
          <a:p>
            <a:pPr>
              <a:defRPr/>
            </a:pPr>
            <a:fld id="{F8411BC9-B66F-4CC2-945C-25D4A8987EA8}" type="slidenum">
              <a:rPr lang="en-AU"/>
              <a:pPr>
                <a:defRPr/>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6.xml"/><Relationship Id="rId7" Type="http://schemas.openxmlformats.org/officeDocument/2006/relationships/slideLayout" Target="../slideLayouts/slideLayout10.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5" Type="http://schemas.openxmlformats.org/officeDocument/2006/relationships/slideLayout" Target="../slideLayouts/slideLayout8.xml"/><Relationship Id="rId4" Type="http://schemas.openxmlformats.org/officeDocument/2006/relationships/slideLayout" Target="../slideLayouts/slideLayout7.xml"/><Relationship Id="rId9" Type="http://schemas.openxmlformats.org/officeDocument/2006/relationships/image" Target="../media/image3.jpeg"/></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9"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12290" name="Title Placeholder 1"/>
          <p:cNvSpPr>
            <a:spLocks noGrp="1"/>
          </p:cNvSpPr>
          <p:nvPr>
            <p:ph type="title"/>
          </p:nvPr>
        </p:nvSpPr>
        <p:spPr bwMode="auto">
          <a:xfrm>
            <a:off x="714375" y="3071813"/>
            <a:ext cx="4643438" cy="7143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endParaRPr lang="en-AU" smtClean="0"/>
          </a:p>
        </p:txBody>
      </p:sp>
      <p:sp>
        <p:nvSpPr>
          <p:cNvPr id="12291" name="Text Placeholder 2"/>
          <p:cNvSpPr>
            <a:spLocks noGrp="1"/>
          </p:cNvSpPr>
          <p:nvPr>
            <p:ph type="body" idx="1"/>
          </p:nvPr>
        </p:nvSpPr>
        <p:spPr bwMode="auto">
          <a:xfrm>
            <a:off x="714375" y="3786188"/>
            <a:ext cx="4643438" cy="3571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a:t>
            </a:r>
          </a:p>
        </p:txBody>
      </p:sp>
      <p:sp>
        <p:nvSpPr>
          <p:cNvPr id="4" name="Date Placeholder 3"/>
          <p:cNvSpPr>
            <a:spLocks noGrp="1"/>
          </p:cNvSpPr>
          <p:nvPr>
            <p:ph type="dt" sz="half" idx="2"/>
          </p:nvPr>
        </p:nvSpPr>
        <p:spPr>
          <a:xfrm>
            <a:off x="714375" y="4143375"/>
            <a:ext cx="2133600" cy="365125"/>
          </a:xfrm>
          <a:prstGeom prst="rect">
            <a:avLst/>
          </a:prstGeom>
        </p:spPr>
        <p:txBody>
          <a:bodyPr vert="horz" wrap="square" lIns="91440" tIns="45720" rIns="91440" bIns="45720" numCol="1" anchor="ctr" anchorCtr="0" compatLnSpc="1">
            <a:prstTxWarp prst="textNoShape">
              <a:avLst/>
            </a:prstTxWarp>
          </a:bodyPr>
          <a:lstStyle>
            <a:lvl1pPr eaLnBrk="0" hangingPunct="0">
              <a:defRPr sz="1400">
                <a:solidFill>
                  <a:schemeClr val="bg1"/>
                </a:solidFill>
                <a:latin typeface="Arial" charset="0"/>
                <a:cs typeface="Arial" charset="0"/>
              </a:defRPr>
            </a:lvl1pPr>
          </a:lstStyle>
          <a:p>
            <a:pPr>
              <a:defRPr/>
            </a:pPr>
            <a:endParaRPr lang="en-AU"/>
          </a:p>
        </p:txBody>
      </p:sp>
    </p:spTree>
  </p:cSld>
  <p:clrMap bg1="lt1" tx1="dk1" bg2="lt2" tx2="dk2" accent1="accent1" accent2="accent2" accent3="accent3" accent4="accent4" accent5="accent5" accent6="accent6" hlink="hlink" folHlink="folHlink"/>
  <p:sldLayoutIdLst>
    <p:sldLayoutId id="2147483831" r:id="rId1"/>
    <p:sldLayoutId id="2147483832" r:id="rId2"/>
    <p:sldLayoutId id="2147483833" r:id="rId3"/>
  </p:sldLayoutIdLst>
  <p:hf hdr="0" dt="0"/>
  <p:txStyles>
    <p:titleStyle>
      <a:lvl1pPr algn="l" rtl="0" eaLnBrk="0" fontAlgn="base" hangingPunct="0">
        <a:spcBef>
          <a:spcPct val="0"/>
        </a:spcBef>
        <a:spcAft>
          <a:spcPct val="0"/>
        </a:spcAft>
        <a:defRPr sz="2400" b="1" kern="1200">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Calibri" pitchFamily="34" charset="0"/>
        </a:defRPr>
      </a:lvl2pPr>
      <a:lvl3pPr algn="l" rtl="0" eaLnBrk="0" fontAlgn="base" hangingPunct="0">
        <a:spcBef>
          <a:spcPct val="0"/>
        </a:spcBef>
        <a:spcAft>
          <a:spcPct val="0"/>
        </a:spcAft>
        <a:defRPr sz="2400" b="1">
          <a:solidFill>
            <a:schemeClr val="bg1"/>
          </a:solidFill>
          <a:latin typeface="Calibri" pitchFamily="34" charset="0"/>
        </a:defRPr>
      </a:lvl3pPr>
      <a:lvl4pPr algn="l" rtl="0" eaLnBrk="0" fontAlgn="base" hangingPunct="0">
        <a:spcBef>
          <a:spcPct val="0"/>
        </a:spcBef>
        <a:spcAft>
          <a:spcPct val="0"/>
        </a:spcAft>
        <a:defRPr sz="2400" b="1">
          <a:solidFill>
            <a:schemeClr val="bg1"/>
          </a:solidFill>
          <a:latin typeface="Calibri" pitchFamily="34" charset="0"/>
        </a:defRPr>
      </a:lvl4pPr>
      <a:lvl5pPr algn="l" rtl="0" eaLnBrk="0" fontAlgn="base" hangingPunct="0">
        <a:spcBef>
          <a:spcPct val="0"/>
        </a:spcBef>
        <a:spcAft>
          <a:spcPct val="0"/>
        </a:spcAft>
        <a:defRPr sz="2400" b="1">
          <a:solidFill>
            <a:schemeClr val="bg1"/>
          </a:solidFill>
          <a:latin typeface="Calibri" pitchFamily="34" charset="0"/>
        </a:defRPr>
      </a:lvl5pPr>
      <a:lvl6pPr marL="457200" algn="l" rtl="0" fontAlgn="base">
        <a:spcBef>
          <a:spcPct val="0"/>
        </a:spcBef>
        <a:spcAft>
          <a:spcPct val="0"/>
        </a:spcAft>
        <a:defRPr sz="2000" b="1">
          <a:solidFill>
            <a:schemeClr val="bg1"/>
          </a:solidFill>
          <a:latin typeface="Century" pitchFamily="18" charset="0"/>
        </a:defRPr>
      </a:lvl6pPr>
      <a:lvl7pPr marL="914400" algn="l" rtl="0" fontAlgn="base">
        <a:spcBef>
          <a:spcPct val="0"/>
        </a:spcBef>
        <a:spcAft>
          <a:spcPct val="0"/>
        </a:spcAft>
        <a:defRPr sz="2000" b="1">
          <a:solidFill>
            <a:schemeClr val="bg1"/>
          </a:solidFill>
          <a:latin typeface="Century" pitchFamily="18" charset="0"/>
        </a:defRPr>
      </a:lvl7pPr>
      <a:lvl8pPr marL="1371600" algn="l" rtl="0" fontAlgn="base">
        <a:spcBef>
          <a:spcPct val="0"/>
        </a:spcBef>
        <a:spcAft>
          <a:spcPct val="0"/>
        </a:spcAft>
        <a:defRPr sz="2000" b="1">
          <a:solidFill>
            <a:schemeClr val="bg1"/>
          </a:solidFill>
          <a:latin typeface="Century" pitchFamily="18" charset="0"/>
        </a:defRPr>
      </a:lvl8pPr>
      <a:lvl9pPr marL="1828800" algn="l" rtl="0" fontAlgn="base">
        <a:spcBef>
          <a:spcPct val="0"/>
        </a:spcBef>
        <a:spcAft>
          <a:spcPct val="0"/>
        </a:spcAft>
        <a:defRPr sz="2000" b="1">
          <a:solidFill>
            <a:schemeClr val="bg1"/>
          </a:solidFill>
          <a:latin typeface="Century" pitchFamily="18" charset="0"/>
        </a:defRPr>
      </a:lvl9pPr>
    </p:titleStyle>
    <p:bodyStyle>
      <a:lvl1pPr marL="342900" indent="-342900" algn="l" rtl="0" eaLnBrk="0" fontAlgn="base" hangingPunct="0">
        <a:spcBef>
          <a:spcPct val="20000"/>
        </a:spcBef>
        <a:spcAft>
          <a:spcPct val="0"/>
        </a:spcAft>
        <a:buFont typeface="Arial" charset="0"/>
        <a:defRPr sz="1200" i="1" kern="1200">
          <a:solidFill>
            <a:schemeClr val="bg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1200" kern="1200">
          <a:solidFill>
            <a:schemeClr val="bg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1200" kern="1200">
          <a:solidFill>
            <a:schemeClr val="bg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1200" kern="1200">
          <a:solidFill>
            <a:schemeClr val="bg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1200" kern="1200">
          <a:solidFill>
            <a:schemeClr val="bg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9"/>
          <a:srcRect/>
          <a:stretch>
            <a:fillRect/>
          </a:stretch>
        </a:blipFill>
        <a:effectLst/>
      </p:bgPr>
    </p:bg>
    <p:spTree>
      <p:nvGrpSpPr>
        <p:cNvPr id="1" name=""/>
        <p:cNvGrpSpPr/>
        <p:nvPr/>
      </p:nvGrpSpPr>
      <p:grpSpPr>
        <a:xfrm>
          <a:off x="0" y="0"/>
          <a:ext cx="0" cy="0"/>
          <a:chOff x="0" y="0"/>
          <a:chExt cx="0" cy="0"/>
        </a:xfrm>
      </p:grpSpPr>
      <p:sp>
        <p:nvSpPr>
          <p:cNvPr id="13314" name="Title Placeholder 1"/>
          <p:cNvSpPr>
            <a:spLocks noGrp="1"/>
          </p:cNvSpPr>
          <p:nvPr>
            <p:ph type="title"/>
          </p:nvPr>
        </p:nvSpPr>
        <p:spPr bwMode="auto">
          <a:xfrm>
            <a:off x="857250" y="785813"/>
            <a:ext cx="7786688" cy="428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endParaRPr lang="en-AU" smtClean="0"/>
          </a:p>
        </p:txBody>
      </p:sp>
      <p:sp>
        <p:nvSpPr>
          <p:cNvPr id="5" name="Footer Placeholder 4"/>
          <p:cNvSpPr>
            <a:spLocks noGrp="1"/>
          </p:cNvSpPr>
          <p:nvPr>
            <p:ph type="ftr" sz="quarter" idx="3"/>
          </p:nvPr>
        </p:nvSpPr>
        <p:spPr>
          <a:xfrm>
            <a:off x="1000125" y="6215063"/>
            <a:ext cx="4000500" cy="365125"/>
          </a:xfrm>
          <a:prstGeom prst="rect">
            <a:avLst/>
          </a:prstGeom>
        </p:spPr>
        <p:txBody>
          <a:bodyPr vert="horz" lIns="91440" tIns="45720" rIns="91440" bIns="45720" rtlCol="0" anchor="ctr"/>
          <a:lstStyle>
            <a:lvl1pPr algn="l" eaLnBrk="0" fontAlgn="auto" hangingPunct="0">
              <a:spcBef>
                <a:spcPts val="0"/>
              </a:spcBef>
              <a:spcAft>
                <a:spcPts val="0"/>
              </a:spcAft>
              <a:defRPr sz="1000">
                <a:solidFill>
                  <a:schemeClr val="bg1">
                    <a:lumMod val="50000"/>
                  </a:schemeClr>
                </a:solidFill>
                <a:latin typeface="Arial" pitchFamily="34" charset="0"/>
                <a:cs typeface="Arial" pitchFamily="34" charset="0"/>
              </a:defRPr>
            </a:lvl1pPr>
          </a:lstStyle>
          <a:p>
            <a:pPr>
              <a:defRPr/>
            </a:pPr>
            <a:r>
              <a:rPr lang="en-AU"/>
              <a:t>Concept Evaluation</a:t>
            </a:r>
          </a:p>
        </p:txBody>
      </p:sp>
      <p:sp>
        <p:nvSpPr>
          <p:cNvPr id="6" name="Slide Number Placeholder 5"/>
          <p:cNvSpPr>
            <a:spLocks noGrp="1"/>
          </p:cNvSpPr>
          <p:nvPr>
            <p:ph type="sldNum" sz="quarter" idx="4"/>
          </p:nvPr>
        </p:nvSpPr>
        <p:spPr>
          <a:xfrm>
            <a:off x="571500" y="6215063"/>
            <a:ext cx="419100" cy="365125"/>
          </a:xfrm>
          <a:prstGeom prst="rect">
            <a:avLst/>
          </a:prstGeom>
        </p:spPr>
        <p:txBody>
          <a:bodyPr vert="horz" wrap="square" lIns="91440" tIns="45720" rIns="91440" bIns="45720" numCol="1" anchor="ctr" anchorCtr="0" compatLnSpc="1">
            <a:prstTxWarp prst="textNoShape">
              <a:avLst/>
            </a:prstTxWarp>
          </a:bodyPr>
          <a:lstStyle>
            <a:lvl1pPr eaLnBrk="0" hangingPunct="0">
              <a:defRPr sz="1000">
                <a:solidFill>
                  <a:srgbClr val="FF9900"/>
                </a:solidFill>
                <a:latin typeface="Arial" charset="0"/>
                <a:cs typeface="Arial" charset="0"/>
              </a:defRPr>
            </a:lvl1pPr>
          </a:lstStyle>
          <a:p>
            <a:pPr>
              <a:defRPr/>
            </a:pPr>
            <a:fld id="{C829FD37-CB5F-495F-AB6B-1A32069E7879}" type="slidenum">
              <a:rPr lang="en-AU"/>
              <a:pPr>
                <a:defRPr/>
              </a:pPr>
              <a:t>‹#›</a:t>
            </a:fld>
            <a:endParaRPr lang="en-AU"/>
          </a:p>
        </p:txBody>
      </p:sp>
      <p:sp>
        <p:nvSpPr>
          <p:cNvPr id="13317" name="Text Placeholder 6"/>
          <p:cNvSpPr>
            <a:spLocks noGrp="1"/>
          </p:cNvSpPr>
          <p:nvPr>
            <p:ph type="body" idx="1"/>
          </p:nvPr>
        </p:nvSpPr>
        <p:spPr bwMode="auto">
          <a:xfrm>
            <a:off x="857250" y="1500188"/>
            <a:ext cx="7829550" cy="41433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Tree>
  </p:cSld>
  <p:clrMap bg1="lt1" tx1="dk1" bg2="lt2" tx2="dk2" accent1="accent1" accent2="accent2" accent3="accent3" accent4="accent4" accent5="accent5" accent6="accent6" hlink="hlink" folHlink="folHlink"/>
  <p:sldLayoutIdLst>
    <p:sldLayoutId id="2147483821" r:id="rId1"/>
    <p:sldLayoutId id="2147483822" r:id="rId2"/>
    <p:sldLayoutId id="2147483834" r:id="rId3"/>
    <p:sldLayoutId id="2147483823" r:id="rId4"/>
    <p:sldLayoutId id="2147483824" r:id="rId5"/>
    <p:sldLayoutId id="2147483825" r:id="rId6"/>
    <p:sldLayoutId id="2147483835" r:id="rId7"/>
  </p:sldLayoutIdLst>
  <p:hf hdr="0" dt="0"/>
  <p:txStyles>
    <p:titleStyle>
      <a:lvl1pPr algn="l" rtl="0" eaLnBrk="0" fontAlgn="base" hangingPunct="0">
        <a:spcBef>
          <a:spcPct val="0"/>
        </a:spcBef>
        <a:spcAft>
          <a:spcPct val="0"/>
        </a:spcAft>
        <a:defRPr sz="2400" b="1" kern="1200">
          <a:solidFill>
            <a:srgbClr val="FF9900"/>
          </a:solidFill>
          <a:latin typeface="+mj-lt"/>
          <a:ea typeface="+mj-ea"/>
          <a:cs typeface="+mj-cs"/>
        </a:defRPr>
      </a:lvl1pPr>
      <a:lvl2pPr algn="l" rtl="0" eaLnBrk="0" fontAlgn="base" hangingPunct="0">
        <a:spcBef>
          <a:spcPct val="0"/>
        </a:spcBef>
        <a:spcAft>
          <a:spcPct val="0"/>
        </a:spcAft>
        <a:defRPr sz="2400" b="1">
          <a:solidFill>
            <a:srgbClr val="FF9900"/>
          </a:solidFill>
          <a:latin typeface="Calibri" pitchFamily="34" charset="0"/>
        </a:defRPr>
      </a:lvl2pPr>
      <a:lvl3pPr algn="l" rtl="0" eaLnBrk="0" fontAlgn="base" hangingPunct="0">
        <a:spcBef>
          <a:spcPct val="0"/>
        </a:spcBef>
        <a:spcAft>
          <a:spcPct val="0"/>
        </a:spcAft>
        <a:defRPr sz="2400" b="1">
          <a:solidFill>
            <a:srgbClr val="FF9900"/>
          </a:solidFill>
          <a:latin typeface="Calibri" pitchFamily="34" charset="0"/>
        </a:defRPr>
      </a:lvl3pPr>
      <a:lvl4pPr algn="l" rtl="0" eaLnBrk="0" fontAlgn="base" hangingPunct="0">
        <a:spcBef>
          <a:spcPct val="0"/>
        </a:spcBef>
        <a:spcAft>
          <a:spcPct val="0"/>
        </a:spcAft>
        <a:defRPr sz="2400" b="1">
          <a:solidFill>
            <a:srgbClr val="FF9900"/>
          </a:solidFill>
          <a:latin typeface="Calibri" pitchFamily="34" charset="0"/>
        </a:defRPr>
      </a:lvl4pPr>
      <a:lvl5pPr algn="l" rtl="0" eaLnBrk="0" fontAlgn="base" hangingPunct="0">
        <a:spcBef>
          <a:spcPct val="0"/>
        </a:spcBef>
        <a:spcAft>
          <a:spcPct val="0"/>
        </a:spcAft>
        <a:defRPr sz="2400" b="1">
          <a:solidFill>
            <a:srgbClr val="FF9900"/>
          </a:solidFill>
          <a:latin typeface="Calibri" pitchFamily="34" charset="0"/>
        </a:defRPr>
      </a:lvl5pPr>
      <a:lvl6pPr marL="457200" algn="l" rtl="0" fontAlgn="base">
        <a:spcBef>
          <a:spcPct val="0"/>
        </a:spcBef>
        <a:spcAft>
          <a:spcPct val="0"/>
        </a:spcAft>
        <a:defRPr sz="2000" b="1">
          <a:solidFill>
            <a:srgbClr val="B77A00"/>
          </a:solidFill>
          <a:latin typeface="Century" pitchFamily="18" charset="0"/>
        </a:defRPr>
      </a:lvl6pPr>
      <a:lvl7pPr marL="914400" algn="l" rtl="0" fontAlgn="base">
        <a:spcBef>
          <a:spcPct val="0"/>
        </a:spcBef>
        <a:spcAft>
          <a:spcPct val="0"/>
        </a:spcAft>
        <a:defRPr sz="2000" b="1">
          <a:solidFill>
            <a:srgbClr val="B77A00"/>
          </a:solidFill>
          <a:latin typeface="Century" pitchFamily="18" charset="0"/>
        </a:defRPr>
      </a:lvl7pPr>
      <a:lvl8pPr marL="1371600" algn="l" rtl="0" fontAlgn="base">
        <a:spcBef>
          <a:spcPct val="0"/>
        </a:spcBef>
        <a:spcAft>
          <a:spcPct val="0"/>
        </a:spcAft>
        <a:defRPr sz="2000" b="1">
          <a:solidFill>
            <a:srgbClr val="B77A00"/>
          </a:solidFill>
          <a:latin typeface="Century" pitchFamily="18" charset="0"/>
        </a:defRPr>
      </a:lvl8pPr>
      <a:lvl9pPr marL="1828800" algn="l" rtl="0" fontAlgn="base">
        <a:spcBef>
          <a:spcPct val="0"/>
        </a:spcBef>
        <a:spcAft>
          <a:spcPct val="0"/>
        </a:spcAft>
        <a:defRPr sz="2000" b="1">
          <a:solidFill>
            <a:srgbClr val="B77A00"/>
          </a:solidFill>
          <a:latin typeface="Century" pitchFamily="18" charset="0"/>
        </a:defRPr>
      </a:lvl9pPr>
    </p:titleStyle>
    <p:bodyStyle>
      <a:lvl1pPr marL="180975" indent="-180975" algn="l" rtl="0" eaLnBrk="0" fontAlgn="base" hangingPunct="0">
        <a:spcBef>
          <a:spcPts val="300"/>
        </a:spcBef>
        <a:spcAft>
          <a:spcPts val="200"/>
        </a:spcAft>
        <a:buClr>
          <a:srgbClr val="FF9900"/>
        </a:buClr>
        <a:buSzPct val="100000"/>
        <a:buFont typeface="Arial" charset="0"/>
        <a:buChar char="►"/>
        <a:defRPr sz="1200" kern="1200">
          <a:solidFill>
            <a:schemeClr val="tx1"/>
          </a:solidFill>
          <a:latin typeface="Arial" pitchFamily="34" charset="0"/>
          <a:ea typeface="+mn-ea"/>
          <a:cs typeface="Arial" pitchFamily="34" charset="0"/>
        </a:defRPr>
      </a:lvl1pPr>
      <a:lvl2pPr marL="442913" indent="-261938" algn="l" rtl="0" eaLnBrk="0" fontAlgn="base" hangingPunct="0">
        <a:spcBef>
          <a:spcPts val="300"/>
        </a:spcBef>
        <a:spcAft>
          <a:spcPct val="0"/>
        </a:spcAft>
        <a:buClr>
          <a:srgbClr val="FF9900"/>
        </a:buClr>
        <a:buFont typeface="Wingdings" pitchFamily="2" charset="2"/>
        <a:buChar char="Ø"/>
        <a:defRPr sz="1200" kern="1200">
          <a:solidFill>
            <a:schemeClr val="tx1"/>
          </a:solidFill>
          <a:latin typeface="Arial" pitchFamily="34" charset="0"/>
          <a:ea typeface="+mn-ea"/>
          <a:cs typeface="Arial" pitchFamily="34" charset="0"/>
        </a:defRPr>
      </a:lvl2pPr>
      <a:lvl3pPr marL="715963" indent="-273050" algn="l" rtl="0" eaLnBrk="0" fontAlgn="base" hangingPunct="0">
        <a:spcBef>
          <a:spcPts val="300"/>
        </a:spcBef>
        <a:spcAft>
          <a:spcPct val="0"/>
        </a:spcAft>
        <a:buClr>
          <a:srgbClr val="7F7F7F"/>
        </a:buClr>
        <a:buSzPct val="100000"/>
        <a:buFont typeface="Arial" charset="0"/>
        <a:buChar char="►"/>
        <a:defRPr sz="1200" kern="1200">
          <a:solidFill>
            <a:schemeClr val="tx1"/>
          </a:solidFill>
          <a:latin typeface="Arial" pitchFamily="34" charset="0"/>
          <a:ea typeface="+mn-ea"/>
          <a:cs typeface="Arial" pitchFamily="34" charset="0"/>
        </a:defRPr>
      </a:lvl3pPr>
      <a:lvl4pPr marL="987425" indent="-271463" algn="l" rtl="0" eaLnBrk="0" fontAlgn="base" hangingPunct="0">
        <a:spcBef>
          <a:spcPts val="300"/>
        </a:spcBef>
        <a:spcAft>
          <a:spcPct val="0"/>
        </a:spcAft>
        <a:buClr>
          <a:srgbClr val="7F7F7F"/>
        </a:buClr>
        <a:buFont typeface="Wingdings" pitchFamily="2" charset="2"/>
        <a:buChar char="Ø"/>
        <a:defRPr sz="1200" kern="1200">
          <a:solidFill>
            <a:schemeClr val="tx1"/>
          </a:solidFill>
          <a:latin typeface="Arial" pitchFamily="34" charset="0"/>
          <a:ea typeface="+mn-ea"/>
          <a:cs typeface="Arial" pitchFamily="34" charset="0"/>
        </a:defRPr>
      </a:lvl4pPr>
      <a:lvl5pPr marL="1258888" indent="-276225" algn="l" rtl="0" eaLnBrk="0" fontAlgn="base" hangingPunct="0">
        <a:spcBef>
          <a:spcPct val="20000"/>
        </a:spcBef>
        <a:spcAft>
          <a:spcPct val="0"/>
        </a:spcAft>
        <a:buClr>
          <a:srgbClr val="7F7F7F"/>
        </a:buClr>
        <a:buFont typeface="Arial"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9"/>
          <a:srcRect/>
          <a:stretch>
            <a:fillRect/>
          </a:stretch>
        </a:blipFill>
        <a:effectLst/>
      </p:bgPr>
    </p:bg>
    <p:spTree>
      <p:nvGrpSpPr>
        <p:cNvPr id="1" name=""/>
        <p:cNvGrpSpPr/>
        <p:nvPr/>
      </p:nvGrpSpPr>
      <p:grpSpPr>
        <a:xfrm>
          <a:off x="0" y="0"/>
          <a:ext cx="0" cy="0"/>
          <a:chOff x="0" y="0"/>
          <a:chExt cx="0" cy="0"/>
        </a:xfrm>
      </p:grpSpPr>
      <p:sp>
        <p:nvSpPr>
          <p:cNvPr id="14338" name="Title Placeholder 1"/>
          <p:cNvSpPr>
            <a:spLocks noGrp="1"/>
          </p:cNvSpPr>
          <p:nvPr>
            <p:ph type="title"/>
          </p:nvPr>
        </p:nvSpPr>
        <p:spPr bwMode="auto">
          <a:xfrm>
            <a:off x="857250" y="785813"/>
            <a:ext cx="7786688" cy="428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endParaRPr lang="en-AU" smtClean="0"/>
          </a:p>
        </p:txBody>
      </p:sp>
      <p:sp>
        <p:nvSpPr>
          <p:cNvPr id="5" name="Footer Placeholder 4"/>
          <p:cNvSpPr>
            <a:spLocks noGrp="1"/>
          </p:cNvSpPr>
          <p:nvPr>
            <p:ph type="ftr" sz="quarter" idx="3"/>
          </p:nvPr>
        </p:nvSpPr>
        <p:spPr>
          <a:xfrm>
            <a:off x="1000125" y="6215063"/>
            <a:ext cx="4000500" cy="365125"/>
          </a:xfrm>
          <a:prstGeom prst="rect">
            <a:avLst/>
          </a:prstGeom>
        </p:spPr>
        <p:txBody>
          <a:bodyPr vert="horz" lIns="91440" tIns="45720" rIns="91440" bIns="45720" rtlCol="0" anchor="ctr"/>
          <a:lstStyle>
            <a:lvl1pPr algn="l" eaLnBrk="0" fontAlgn="auto" hangingPunct="0">
              <a:spcBef>
                <a:spcPts val="0"/>
              </a:spcBef>
              <a:spcAft>
                <a:spcPts val="0"/>
              </a:spcAft>
              <a:defRPr sz="1000">
                <a:solidFill>
                  <a:prstClr val="white">
                    <a:lumMod val="50000"/>
                  </a:prstClr>
                </a:solidFill>
                <a:latin typeface="Arial" pitchFamily="34" charset="0"/>
                <a:cs typeface="Arial" pitchFamily="34" charset="0"/>
              </a:defRPr>
            </a:lvl1pPr>
          </a:lstStyle>
          <a:p>
            <a:pPr>
              <a:defRPr/>
            </a:pPr>
            <a:r>
              <a:rPr lang="en-AU"/>
              <a:t>Concept Evaluation</a:t>
            </a:r>
          </a:p>
        </p:txBody>
      </p:sp>
      <p:sp>
        <p:nvSpPr>
          <p:cNvPr id="6" name="Slide Number Placeholder 5"/>
          <p:cNvSpPr>
            <a:spLocks noGrp="1"/>
          </p:cNvSpPr>
          <p:nvPr>
            <p:ph type="sldNum" sz="quarter" idx="4"/>
          </p:nvPr>
        </p:nvSpPr>
        <p:spPr>
          <a:xfrm>
            <a:off x="571500" y="6215063"/>
            <a:ext cx="419100" cy="365125"/>
          </a:xfrm>
          <a:prstGeom prst="rect">
            <a:avLst/>
          </a:prstGeom>
        </p:spPr>
        <p:txBody>
          <a:bodyPr vert="horz" wrap="square" lIns="91440" tIns="45720" rIns="91440" bIns="45720" numCol="1" anchor="ctr" anchorCtr="0" compatLnSpc="1">
            <a:prstTxWarp prst="textNoShape">
              <a:avLst/>
            </a:prstTxWarp>
          </a:bodyPr>
          <a:lstStyle>
            <a:lvl1pPr eaLnBrk="0" hangingPunct="0">
              <a:defRPr sz="1000">
                <a:solidFill>
                  <a:srgbClr val="FF9900"/>
                </a:solidFill>
                <a:latin typeface="Arial" charset="0"/>
                <a:cs typeface="Arial" charset="0"/>
              </a:defRPr>
            </a:lvl1pPr>
          </a:lstStyle>
          <a:p>
            <a:pPr>
              <a:defRPr/>
            </a:pPr>
            <a:fld id="{6CAF10A7-0411-499A-BACE-82B2A4770DEF}" type="slidenum">
              <a:rPr lang="en-AU"/>
              <a:pPr>
                <a:defRPr/>
              </a:pPr>
              <a:t>‹#›</a:t>
            </a:fld>
            <a:endParaRPr lang="en-AU"/>
          </a:p>
        </p:txBody>
      </p:sp>
      <p:sp>
        <p:nvSpPr>
          <p:cNvPr id="14341" name="Text Placeholder 6"/>
          <p:cNvSpPr>
            <a:spLocks noGrp="1"/>
          </p:cNvSpPr>
          <p:nvPr>
            <p:ph type="body" idx="1"/>
          </p:nvPr>
        </p:nvSpPr>
        <p:spPr bwMode="auto">
          <a:xfrm>
            <a:off x="857250" y="1500188"/>
            <a:ext cx="7829550" cy="41433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Tree>
  </p:cSld>
  <p:clrMap bg1="lt1" tx1="dk1" bg2="lt2" tx2="dk2" accent1="accent1" accent2="accent2" accent3="accent3" accent4="accent4" accent5="accent5" accent6="accent6" hlink="hlink" folHlink="folHlink"/>
  <p:sldLayoutIdLst>
    <p:sldLayoutId id="2147483826" r:id="rId1"/>
    <p:sldLayoutId id="2147483827" r:id="rId2"/>
    <p:sldLayoutId id="2147483836" r:id="rId3"/>
    <p:sldLayoutId id="2147483828" r:id="rId4"/>
    <p:sldLayoutId id="2147483829" r:id="rId5"/>
    <p:sldLayoutId id="2147483830" r:id="rId6"/>
    <p:sldLayoutId id="2147483837" r:id="rId7"/>
  </p:sldLayoutIdLst>
  <p:hf hdr="0" dt="0"/>
  <p:txStyles>
    <p:titleStyle>
      <a:lvl1pPr algn="l" rtl="0" eaLnBrk="0" fontAlgn="base" hangingPunct="0">
        <a:spcBef>
          <a:spcPct val="0"/>
        </a:spcBef>
        <a:spcAft>
          <a:spcPct val="0"/>
        </a:spcAft>
        <a:defRPr sz="2400" b="1" kern="1200">
          <a:solidFill>
            <a:srgbClr val="FF9900"/>
          </a:solidFill>
          <a:latin typeface="+mj-lt"/>
          <a:ea typeface="+mj-ea"/>
          <a:cs typeface="+mj-cs"/>
        </a:defRPr>
      </a:lvl1pPr>
      <a:lvl2pPr algn="l" rtl="0" eaLnBrk="0" fontAlgn="base" hangingPunct="0">
        <a:spcBef>
          <a:spcPct val="0"/>
        </a:spcBef>
        <a:spcAft>
          <a:spcPct val="0"/>
        </a:spcAft>
        <a:defRPr sz="2400" b="1">
          <a:solidFill>
            <a:srgbClr val="FF9900"/>
          </a:solidFill>
          <a:latin typeface="Calibri" pitchFamily="34" charset="0"/>
        </a:defRPr>
      </a:lvl2pPr>
      <a:lvl3pPr algn="l" rtl="0" eaLnBrk="0" fontAlgn="base" hangingPunct="0">
        <a:spcBef>
          <a:spcPct val="0"/>
        </a:spcBef>
        <a:spcAft>
          <a:spcPct val="0"/>
        </a:spcAft>
        <a:defRPr sz="2400" b="1">
          <a:solidFill>
            <a:srgbClr val="FF9900"/>
          </a:solidFill>
          <a:latin typeface="Calibri" pitchFamily="34" charset="0"/>
        </a:defRPr>
      </a:lvl3pPr>
      <a:lvl4pPr algn="l" rtl="0" eaLnBrk="0" fontAlgn="base" hangingPunct="0">
        <a:spcBef>
          <a:spcPct val="0"/>
        </a:spcBef>
        <a:spcAft>
          <a:spcPct val="0"/>
        </a:spcAft>
        <a:defRPr sz="2400" b="1">
          <a:solidFill>
            <a:srgbClr val="FF9900"/>
          </a:solidFill>
          <a:latin typeface="Calibri" pitchFamily="34" charset="0"/>
        </a:defRPr>
      </a:lvl4pPr>
      <a:lvl5pPr algn="l" rtl="0" eaLnBrk="0" fontAlgn="base" hangingPunct="0">
        <a:spcBef>
          <a:spcPct val="0"/>
        </a:spcBef>
        <a:spcAft>
          <a:spcPct val="0"/>
        </a:spcAft>
        <a:defRPr sz="2400" b="1">
          <a:solidFill>
            <a:srgbClr val="FF9900"/>
          </a:solidFill>
          <a:latin typeface="Calibri" pitchFamily="34" charset="0"/>
        </a:defRPr>
      </a:lvl5pPr>
      <a:lvl6pPr marL="457200" algn="l" rtl="0" fontAlgn="base">
        <a:spcBef>
          <a:spcPct val="0"/>
        </a:spcBef>
        <a:spcAft>
          <a:spcPct val="0"/>
        </a:spcAft>
        <a:defRPr sz="2000" b="1">
          <a:solidFill>
            <a:srgbClr val="B77A00"/>
          </a:solidFill>
          <a:latin typeface="Century" pitchFamily="18" charset="0"/>
        </a:defRPr>
      </a:lvl6pPr>
      <a:lvl7pPr marL="914400" algn="l" rtl="0" fontAlgn="base">
        <a:spcBef>
          <a:spcPct val="0"/>
        </a:spcBef>
        <a:spcAft>
          <a:spcPct val="0"/>
        </a:spcAft>
        <a:defRPr sz="2000" b="1">
          <a:solidFill>
            <a:srgbClr val="B77A00"/>
          </a:solidFill>
          <a:latin typeface="Century" pitchFamily="18" charset="0"/>
        </a:defRPr>
      </a:lvl7pPr>
      <a:lvl8pPr marL="1371600" algn="l" rtl="0" fontAlgn="base">
        <a:spcBef>
          <a:spcPct val="0"/>
        </a:spcBef>
        <a:spcAft>
          <a:spcPct val="0"/>
        </a:spcAft>
        <a:defRPr sz="2000" b="1">
          <a:solidFill>
            <a:srgbClr val="B77A00"/>
          </a:solidFill>
          <a:latin typeface="Century" pitchFamily="18" charset="0"/>
        </a:defRPr>
      </a:lvl8pPr>
      <a:lvl9pPr marL="1828800" algn="l" rtl="0" fontAlgn="base">
        <a:spcBef>
          <a:spcPct val="0"/>
        </a:spcBef>
        <a:spcAft>
          <a:spcPct val="0"/>
        </a:spcAft>
        <a:defRPr sz="2000" b="1">
          <a:solidFill>
            <a:srgbClr val="B77A00"/>
          </a:solidFill>
          <a:latin typeface="Century" pitchFamily="18" charset="0"/>
        </a:defRPr>
      </a:lvl9pPr>
    </p:titleStyle>
    <p:bodyStyle>
      <a:lvl1pPr marL="180975" indent="-180975" algn="l" rtl="0" eaLnBrk="0" fontAlgn="base" hangingPunct="0">
        <a:spcBef>
          <a:spcPts val="300"/>
        </a:spcBef>
        <a:spcAft>
          <a:spcPts val="200"/>
        </a:spcAft>
        <a:buClr>
          <a:srgbClr val="FF9900"/>
        </a:buClr>
        <a:buSzPct val="100000"/>
        <a:buFont typeface="Arial" charset="0"/>
        <a:buChar char="►"/>
        <a:defRPr sz="1200" kern="1200">
          <a:solidFill>
            <a:schemeClr val="tx1"/>
          </a:solidFill>
          <a:latin typeface="Arial" pitchFamily="34" charset="0"/>
          <a:ea typeface="+mn-ea"/>
          <a:cs typeface="Arial" pitchFamily="34" charset="0"/>
        </a:defRPr>
      </a:lvl1pPr>
      <a:lvl2pPr marL="442913" indent="-261938" algn="l" rtl="0" eaLnBrk="0" fontAlgn="base" hangingPunct="0">
        <a:spcBef>
          <a:spcPts val="300"/>
        </a:spcBef>
        <a:spcAft>
          <a:spcPct val="0"/>
        </a:spcAft>
        <a:buClr>
          <a:srgbClr val="FF9900"/>
        </a:buClr>
        <a:buFont typeface="Wingdings" pitchFamily="2" charset="2"/>
        <a:buChar char="Ø"/>
        <a:defRPr sz="1200" kern="1200">
          <a:solidFill>
            <a:schemeClr val="tx1"/>
          </a:solidFill>
          <a:latin typeface="Arial" pitchFamily="34" charset="0"/>
          <a:ea typeface="+mn-ea"/>
          <a:cs typeface="Arial" pitchFamily="34" charset="0"/>
        </a:defRPr>
      </a:lvl2pPr>
      <a:lvl3pPr marL="715963" indent="-273050" algn="l" rtl="0" eaLnBrk="0" fontAlgn="base" hangingPunct="0">
        <a:spcBef>
          <a:spcPts val="300"/>
        </a:spcBef>
        <a:spcAft>
          <a:spcPct val="0"/>
        </a:spcAft>
        <a:buClr>
          <a:srgbClr val="7F7F7F"/>
        </a:buClr>
        <a:buSzPct val="100000"/>
        <a:buFont typeface="Arial" charset="0"/>
        <a:buChar char="►"/>
        <a:defRPr sz="1200" kern="1200">
          <a:solidFill>
            <a:schemeClr val="tx1"/>
          </a:solidFill>
          <a:latin typeface="Arial" pitchFamily="34" charset="0"/>
          <a:ea typeface="+mn-ea"/>
          <a:cs typeface="Arial" pitchFamily="34" charset="0"/>
        </a:defRPr>
      </a:lvl3pPr>
      <a:lvl4pPr marL="987425" indent="-271463" algn="l" rtl="0" eaLnBrk="0" fontAlgn="base" hangingPunct="0">
        <a:spcBef>
          <a:spcPts val="300"/>
        </a:spcBef>
        <a:spcAft>
          <a:spcPct val="0"/>
        </a:spcAft>
        <a:buClr>
          <a:srgbClr val="7F7F7F"/>
        </a:buClr>
        <a:buFont typeface="Wingdings" pitchFamily="2" charset="2"/>
        <a:buChar char="Ø"/>
        <a:defRPr sz="1200" kern="1200">
          <a:solidFill>
            <a:schemeClr val="tx1"/>
          </a:solidFill>
          <a:latin typeface="Arial" pitchFamily="34" charset="0"/>
          <a:ea typeface="+mn-ea"/>
          <a:cs typeface="Arial" pitchFamily="34" charset="0"/>
        </a:defRPr>
      </a:lvl4pPr>
      <a:lvl5pPr marL="1258888" indent="-276225" algn="l" rtl="0" eaLnBrk="0" fontAlgn="base" hangingPunct="0">
        <a:spcBef>
          <a:spcPct val="20000"/>
        </a:spcBef>
        <a:spcAft>
          <a:spcPct val="0"/>
        </a:spcAft>
        <a:buClr>
          <a:srgbClr val="7F7F7F"/>
        </a:buClr>
        <a:buFont typeface="Arial"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5.xml"/><Relationship Id="rId1" Type="http://schemas.openxmlformats.org/officeDocument/2006/relationships/vmlDrawing" Target="../drawings/vmlDrawing6.v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5.xml"/><Relationship Id="rId1" Type="http://schemas.openxmlformats.org/officeDocument/2006/relationships/vmlDrawing" Target="../drawings/vmlDrawing7.v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5.xml"/><Relationship Id="rId1" Type="http://schemas.openxmlformats.org/officeDocument/2006/relationships/vmlDrawing" Target="../drawings/vmlDrawing8.v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5.xml"/><Relationship Id="rId1" Type="http://schemas.openxmlformats.org/officeDocument/2006/relationships/vmlDrawing" Target="../drawings/vmlDrawing9.v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5.xml"/><Relationship Id="rId1" Type="http://schemas.openxmlformats.org/officeDocument/2006/relationships/vmlDrawing" Target="../drawings/vmlDrawing10.vml"/><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5.xml"/><Relationship Id="rId1" Type="http://schemas.openxmlformats.org/officeDocument/2006/relationships/vmlDrawing" Target="../drawings/vmlDrawing11.vml"/><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5.xml"/><Relationship Id="rId1" Type="http://schemas.openxmlformats.org/officeDocument/2006/relationships/vmlDrawing" Target="../drawings/vmlDrawing1.vml"/><Relationship Id="rId6" Type="http://schemas.openxmlformats.org/officeDocument/2006/relationships/image" Target="../media/image6.png"/><Relationship Id="rId5" Type="http://schemas.openxmlformats.org/officeDocument/2006/relationships/oleObject" Target="../embeddings/oleObject2.bin"/><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5.xml"/><Relationship Id="rId1" Type="http://schemas.openxmlformats.org/officeDocument/2006/relationships/vmlDrawing" Target="../drawings/vmlDrawing2.v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5.xml"/><Relationship Id="rId1" Type="http://schemas.openxmlformats.org/officeDocument/2006/relationships/vmlDrawing" Target="../drawings/vmlDrawing3.v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5.xml"/><Relationship Id="rId1" Type="http://schemas.openxmlformats.org/officeDocument/2006/relationships/vmlDrawing" Target="../drawings/vmlDrawing4.vml"/><Relationship Id="rId6" Type="http://schemas.openxmlformats.org/officeDocument/2006/relationships/image" Target="../media/image10.png"/><Relationship Id="rId5" Type="http://schemas.openxmlformats.org/officeDocument/2006/relationships/oleObject" Target="../embeddings/oleObject6.bin"/><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5.xml"/><Relationship Id="rId1" Type="http://schemas.openxmlformats.org/officeDocument/2006/relationships/vmlDrawing" Target="../drawings/vmlDrawing5.v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84213" y="2852738"/>
            <a:ext cx="6664325" cy="1143000"/>
          </a:xfrm>
        </p:spPr>
        <p:txBody>
          <a:bodyPr/>
          <a:lstStyle/>
          <a:p>
            <a:r>
              <a:rPr lang="en-US" sz="3200" smtClean="0"/>
              <a:t>Strategic Research</a:t>
            </a:r>
            <a:br>
              <a:rPr lang="en-US" sz="3200" smtClean="0"/>
            </a:br>
            <a:r>
              <a:rPr lang="en-US" smtClean="0"/>
              <a:t>Findings from 2014 Public survey</a:t>
            </a:r>
            <a:r>
              <a:rPr lang="en-US" sz="3200" smtClean="0"/>
              <a:t/>
            </a:r>
            <a:br>
              <a:rPr lang="en-US" sz="3200" smtClean="0"/>
            </a:br>
            <a:endParaRPr lang="en-US" sz="3200" smtClean="0"/>
          </a:p>
        </p:txBody>
      </p:sp>
      <p:sp>
        <p:nvSpPr>
          <p:cNvPr id="22531" name="Rectangle 3"/>
          <p:cNvSpPr>
            <a:spLocks noGrp="1" noChangeArrowheads="1"/>
          </p:cNvSpPr>
          <p:nvPr>
            <p:ph type="body" sz="quarter" idx="11"/>
          </p:nvPr>
        </p:nvSpPr>
        <p:spPr>
          <a:xfrm>
            <a:off x="684213" y="3500438"/>
            <a:ext cx="6072187" cy="1428750"/>
          </a:xfrm>
        </p:spPr>
        <p:txBody>
          <a:bodyPr/>
          <a:lstStyle/>
          <a:p>
            <a:pPr marL="0" indent="0"/>
            <a:endParaRPr lang="en-US" smtClean="0">
              <a:latin typeface="Arial" charset="0"/>
              <a:cs typeface="Arial" charset="0"/>
            </a:endParaRPr>
          </a:p>
          <a:p>
            <a:pPr marL="0" indent="0"/>
            <a:endParaRPr lang="en-US" smtClean="0">
              <a:latin typeface="Arial" charset="0"/>
              <a:cs typeface="Arial" charset="0"/>
            </a:endParaRPr>
          </a:p>
          <a:p>
            <a:pPr marL="0" indent="0"/>
            <a:r>
              <a:rPr lang="en-US" sz="2000" smtClean="0">
                <a:latin typeface="Arial" charset="0"/>
                <a:cs typeface="Arial" charset="0"/>
              </a:rPr>
              <a:t>Prepared for Motor Trade Association</a:t>
            </a:r>
          </a:p>
          <a:p>
            <a:pPr marL="0" indent="0"/>
            <a:r>
              <a:rPr lang="en-US" smtClean="0">
                <a:latin typeface="Arial" charset="0"/>
                <a:cs typeface="Arial" charset="0"/>
              </a:rPr>
              <a:t> May 2014</a:t>
            </a:r>
          </a:p>
        </p:txBody>
      </p:sp>
      <p:sp>
        <p:nvSpPr>
          <p:cNvPr id="22532"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eaLnBrk="0" hangingPunct="0"/>
            <a:endParaRPr lang="en-US"/>
          </a:p>
        </p:txBody>
      </p:sp>
      <p:pic>
        <p:nvPicPr>
          <p:cNvPr id="22533" name="Picture 7" descr="Crown range- header.jpg"/>
          <p:cNvPicPr>
            <a:picLocks noChangeAspect="1"/>
          </p:cNvPicPr>
          <p:nvPr/>
        </p:nvPicPr>
        <p:blipFill>
          <a:blip r:embed="rId2"/>
          <a:srcRect/>
          <a:stretch>
            <a:fillRect/>
          </a:stretch>
        </p:blipFill>
        <p:spPr bwMode="auto">
          <a:xfrm>
            <a:off x="179388" y="188913"/>
            <a:ext cx="8785225" cy="1755775"/>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Slide Number Placeholder 6"/>
          <p:cNvSpPr>
            <a:spLocks noGrp="1"/>
          </p:cNvSpPr>
          <p:nvPr>
            <p:ph type="sldNum" sz="quarter" idx="17"/>
          </p:nvPr>
        </p:nvSpPr>
        <p:spPr bwMode="auto">
          <a:noFill/>
          <a:ln>
            <a:miter lim="800000"/>
            <a:headEnd/>
            <a:tailEnd/>
          </a:ln>
        </p:spPr>
        <p:txBody>
          <a:bodyPr/>
          <a:lstStyle/>
          <a:p>
            <a:fld id="{B42634F2-F66A-4A30-98AF-B60450DF0296}" type="slidenum">
              <a:rPr lang="en-AU" smtClean="0"/>
              <a:pPr/>
              <a:t>10</a:t>
            </a:fld>
            <a:endParaRPr lang="en-AU" smtClean="0"/>
          </a:p>
        </p:txBody>
      </p:sp>
      <p:sp>
        <p:nvSpPr>
          <p:cNvPr id="6148" name="TextBox 7"/>
          <p:cNvSpPr txBox="1">
            <a:spLocks noChangeArrowheads="1"/>
          </p:cNvSpPr>
          <p:nvPr/>
        </p:nvSpPr>
        <p:spPr bwMode="auto">
          <a:xfrm>
            <a:off x="1476375" y="2032000"/>
            <a:ext cx="5572125" cy="277813"/>
          </a:xfrm>
          <a:prstGeom prst="rect">
            <a:avLst/>
          </a:prstGeom>
          <a:noFill/>
          <a:ln w="9525">
            <a:noFill/>
            <a:miter lim="800000"/>
            <a:headEnd/>
            <a:tailEnd/>
          </a:ln>
        </p:spPr>
        <p:txBody>
          <a:bodyPr>
            <a:spAutoFit/>
          </a:bodyPr>
          <a:lstStyle/>
          <a:p>
            <a:pPr algn="ctr" eaLnBrk="0" hangingPunct="0"/>
            <a:r>
              <a:rPr lang="en-NZ" sz="1200" u="sng"/>
              <a:t>Which of the following do you associate with Motor Trade Association?</a:t>
            </a:r>
          </a:p>
        </p:txBody>
      </p:sp>
      <p:sp>
        <p:nvSpPr>
          <p:cNvPr id="6149" name="Title 10"/>
          <p:cNvSpPr>
            <a:spLocks noGrp="1"/>
          </p:cNvSpPr>
          <p:nvPr>
            <p:ph type="ctrTitle"/>
          </p:nvPr>
        </p:nvSpPr>
        <p:spPr>
          <a:xfrm>
            <a:off x="755650" y="188913"/>
            <a:ext cx="8388350" cy="936625"/>
          </a:xfrm>
        </p:spPr>
        <p:txBody>
          <a:bodyPr/>
          <a:lstStyle/>
          <a:p>
            <a:r>
              <a:rPr lang="en-NZ" smtClean="0"/>
              <a:t>Image development, particularly in areas of professionalism, trust, respect, quality. </a:t>
            </a:r>
          </a:p>
        </p:txBody>
      </p:sp>
      <p:graphicFrame>
        <p:nvGraphicFramePr>
          <p:cNvPr id="6146" name="Chart 7"/>
          <p:cNvGraphicFramePr>
            <a:graphicFrameLocks/>
          </p:cNvGraphicFramePr>
          <p:nvPr/>
        </p:nvGraphicFramePr>
        <p:xfrm>
          <a:off x="1258888" y="2103438"/>
          <a:ext cx="5937250" cy="4754562"/>
        </p:xfrm>
        <a:graphic>
          <a:graphicData uri="http://schemas.openxmlformats.org/presentationml/2006/ole">
            <mc:AlternateContent xmlns:mc="http://schemas.openxmlformats.org/markup-compatibility/2006">
              <mc:Choice xmlns:v="urn:schemas-microsoft-com:vml" Requires="v">
                <p:oleObj spid="_x0000_s6148" r:id="rId3" imgW="5938019" imgH="4755292" progId="Excel.Chart.8">
                  <p:embed/>
                </p:oleObj>
              </mc:Choice>
              <mc:Fallback>
                <p:oleObj r:id="rId3" imgW="5938019" imgH="4755292" progId="Excel.Chart.8">
                  <p:embed/>
                  <p:pic>
                    <p:nvPicPr>
                      <p:cNvPr id="0" name="Chart 7"/>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8888" y="2103438"/>
                        <a:ext cx="5937250" cy="47545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150" name="Text Placeholder 8"/>
          <p:cNvSpPr txBox="1">
            <a:spLocks/>
          </p:cNvSpPr>
          <p:nvPr/>
        </p:nvSpPr>
        <p:spPr bwMode="auto">
          <a:xfrm>
            <a:off x="593725" y="1052513"/>
            <a:ext cx="7599363" cy="1439862"/>
          </a:xfrm>
          <a:prstGeom prst="rect">
            <a:avLst/>
          </a:prstGeom>
          <a:noFill/>
          <a:ln w="9525">
            <a:noFill/>
            <a:miter lim="800000"/>
            <a:headEnd/>
            <a:tailEnd/>
          </a:ln>
        </p:spPr>
        <p:txBody>
          <a:bodyPr/>
          <a:lstStyle/>
          <a:p>
            <a:pPr marL="180975" indent="-180975">
              <a:spcBef>
                <a:spcPts val="300"/>
              </a:spcBef>
              <a:buClr>
                <a:srgbClr val="FF9900"/>
              </a:buClr>
              <a:buSzPct val="100000"/>
              <a:buFont typeface="Arial" charset="0"/>
              <a:buChar char="►"/>
            </a:pPr>
            <a:r>
              <a:rPr lang="en-AU" sz="1200">
                <a:latin typeface="Arial" charset="0"/>
              </a:rPr>
              <a:t>Overall, there has been an improvement in MTA brand image, based on the different strategic focus and lack of negative publicity. Specific gains are seen in professionalism, trust, respect, and quality.</a:t>
            </a:r>
          </a:p>
          <a:p>
            <a:pPr marL="180975" indent="-180975">
              <a:spcBef>
                <a:spcPts val="300"/>
              </a:spcBef>
              <a:buClr>
                <a:srgbClr val="FF9900"/>
              </a:buClr>
              <a:buSzPct val="100000"/>
              <a:buFont typeface="Arial" charset="0"/>
              <a:buChar char="►"/>
            </a:pPr>
            <a:r>
              <a:rPr lang="en-AU" sz="1200">
                <a:latin typeface="Arial" charset="0"/>
              </a:rPr>
              <a:t>MTA is regarded as showing more leadership and being a more progressive organisation (though there is considerable room to develop these further).  </a:t>
            </a:r>
          </a:p>
        </p:txBody>
      </p:sp>
      <p:sp>
        <p:nvSpPr>
          <p:cNvPr id="7" name="TextBox 7"/>
          <p:cNvSpPr txBox="1">
            <a:spLocks noChangeArrowheads="1"/>
          </p:cNvSpPr>
          <p:nvPr/>
        </p:nvSpPr>
        <p:spPr bwMode="auto">
          <a:xfrm>
            <a:off x="6372225" y="2387600"/>
            <a:ext cx="2592388" cy="1385888"/>
          </a:xfrm>
          <a:prstGeom prst="rect">
            <a:avLst/>
          </a:prstGeom>
          <a:noFill/>
          <a:ln w="9525">
            <a:noFill/>
            <a:miter lim="800000"/>
            <a:headEnd/>
            <a:tailEnd/>
          </a:ln>
        </p:spPr>
        <p:txBody>
          <a:bodyPr>
            <a:spAutoFit/>
          </a:bodyPr>
          <a:lstStyle/>
          <a:p>
            <a:pPr algn="ctr" eaLnBrk="0" hangingPunct="0">
              <a:defRPr/>
            </a:pPr>
            <a:r>
              <a:rPr lang="en-NZ" sz="1000" u="sng" dirty="0"/>
              <a:t>What else, if anything, comes to mind when you think about MTA?</a:t>
            </a:r>
          </a:p>
          <a:p>
            <a:pPr algn="ctr" eaLnBrk="0" hangingPunct="0">
              <a:defRPr/>
            </a:pPr>
            <a:endParaRPr lang="en-NZ" sz="1000" u="sng" dirty="0"/>
          </a:p>
          <a:p>
            <a:pPr marL="171450" indent="-171450" eaLnBrk="0" hangingPunct="0">
              <a:buFont typeface="Wingdings" pitchFamily="2" charset="2"/>
              <a:buChar char="§"/>
              <a:defRPr/>
            </a:pPr>
            <a:r>
              <a:rPr lang="en-NZ" sz="900" dirty="0"/>
              <a:t>Vouchers/cards e.g. petrol, gift</a:t>
            </a:r>
          </a:p>
          <a:p>
            <a:pPr marL="171450" indent="-171450" eaLnBrk="0" hangingPunct="0">
              <a:buFont typeface="Wingdings" pitchFamily="2" charset="2"/>
              <a:buChar char="§"/>
              <a:defRPr/>
            </a:pPr>
            <a:r>
              <a:rPr lang="en-NZ" sz="900" dirty="0"/>
              <a:t>A national regulatory body for the motor industry/ lobby group</a:t>
            </a:r>
          </a:p>
          <a:p>
            <a:pPr marL="171450" indent="-171450" eaLnBrk="0" hangingPunct="0">
              <a:buFont typeface="Wingdings" pitchFamily="2" charset="2"/>
              <a:buChar char="§"/>
              <a:defRPr/>
            </a:pPr>
            <a:r>
              <a:rPr lang="en-NZ" sz="900" dirty="0"/>
              <a:t>Greg Murphy</a:t>
            </a:r>
          </a:p>
          <a:p>
            <a:pPr marL="171450" indent="-171450" eaLnBrk="0" hangingPunct="0">
              <a:buFont typeface="Wingdings" pitchFamily="2" charset="2"/>
              <a:buChar char="§"/>
              <a:defRPr/>
            </a:pPr>
            <a:r>
              <a:rPr lang="en-NZ" sz="900" dirty="0"/>
              <a:t>Established, good reputation</a:t>
            </a:r>
          </a:p>
          <a:p>
            <a:pPr marL="171450" indent="-171450" eaLnBrk="0" hangingPunct="0">
              <a:buFont typeface="Wingdings" pitchFamily="2" charset="2"/>
              <a:buChar char="§"/>
              <a:defRPr/>
            </a:pPr>
            <a:r>
              <a:rPr lang="en-NZ" sz="900" dirty="0"/>
              <a:t>Mediates disputes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6"/>
          </p:nvPr>
        </p:nvSpPr>
        <p:spPr>
          <a:xfrm>
            <a:off x="1042988" y="6165850"/>
            <a:ext cx="4000500" cy="365125"/>
          </a:xfrm>
        </p:spPr>
        <p:txBody>
          <a:bodyPr/>
          <a:lstStyle/>
          <a:p>
            <a:pPr>
              <a:defRPr/>
            </a:pPr>
            <a:r>
              <a:rPr lang="en-AU" dirty="0" smtClean="0"/>
              <a:t>MTA Strategic Research</a:t>
            </a:r>
            <a:endParaRPr lang="en-AU" dirty="0"/>
          </a:p>
        </p:txBody>
      </p:sp>
      <p:sp>
        <p:nvSpPr>
          <p:cNvPr id="26627" name="Slide Number Placeholder 6"/>
          <p:cNvSpPr>
            <a:spLocks noGrp="1"/>
          </p:cNvSpPr>
          <p:nvPr>
            <p:ph type="sldNum" sz="quarter" idx="17"/>
          </p:nvPr>
        </p:nvSpPr>
        <p:spPr bwMode="auto">
          <a:noFill/>
          <a:ln>
            <a:miter lim="800000"/>
            <a:headEnd/>
            <a:tailEnd/>
          </a:ln>
        </p:spPr>
        <p:txBody>
          <a:bodyPr/>
          <a:lstStyle/>
          <a:p>
            <a:fld id="{1FC41482-EA49-42C2-8745-7C23798F1842}" type="slidenum">
              <a:rPr lang="en-AU" smtClean="0"/>
              <a:pPr/>
              <a:t>11</a:t>
            </a:fld>
            <a:endParaRPr lang="en-AU" smtClean="0"/>
          </a:p>
        </p:txBody>
      </p:sp>
      <p:sp>
        <p:nvSpPr>
          <p:cNvPr id="26628" name="TextBox 7"/>
          <p:cNvSpPr txBox="1">
            <a:spLocks noChangeArrowheads="1"/>
          </p:cNvSpPr>
          <p:nvPr/>
        </p:nvSpPr>
        <p:spPr bwMode="auto">
          <a:xfrm>
            <a:off x="534988" y="1784350"/>
            <a:ext cx="8145462" cy="276225"/>
          </a:xfrm>
          <a:prstGeom prst="rect">
            <a:avLst/>
          </a:prstGeom>
          <a:noFill/>
          <a:ln w="9525">
            <a:noFill/>
            <a:miter lim="800000"/>
            <a:headEnd/>
            <a:tailEnd/>
          </a:ln>
        </p:spPr>
        <p:txBody>
          <a:bodyPr>
            <a:spAutoFit/>
          </a:bodyPr>
          <a:lstStyle/>
          <a:p>
            <a:pPr algn="ctr" eaLnBrk="0" hangingPunct="0"/>
            <a:r>
              <a:rPr lang="en-NZ" sz="1200" u="sng"/>
              <a:t>Please indicate which attributes you associate with repairers, dealers and service stations who are members of MTA?</a:t>
            </a:r>
          </a:p>
        </p:txBody>
      </p:sp>
      <p:sp>
        <p:nvSpPr>
          <p:cNvPr id="26629" name="Title 10"/>
          <p:cNvSpPr>
            <a:spLocks noGrp="1"/>
          </p:cNvSpPr>
          <p:nvPr>
            <p:ph type="ctrTitle"/>
          </p:nvPr>
        </p:nvSpPr>
        <p:spPr>
          <a:xfrm>
            <a:off x="857250" y="285750"/>
            <a:ext cx="7500938" cy="550863"/>
          </a:xfrm>
        </p:spPr>
        <p:txBody>
          <a:bodyPr/>
          <a:lstStyle/>
          <a:p>
            <a:r>
              <a:rPr lang="en-NZ" smtClean="0"/>
              <a:t>Members also have higher public perceptions</a:t>
            </a:r>
          </a:p>
        </p:txBody>
      </p:sp>
      <p:graphicFrame>
        <p:nvGraphicFramePr>
          <p:cNvPr id="9" name="Chart 8"/>
          <p:cNvGraphicFramePr/>
          <p:nvPr/>
        </p:nvGraphicFramePr>
        <p:xfrm>
          <a:off x="504540" y="1988839"/>
          <a:ext cx="7929618" cy="4237439"/>
        </p:xfrm>
        <a:graphic>
          <a:graphicData uri="http://schemas.openxmlformats.org/drawingml/2006/chart">
            <c:chart xmlns:c="http://schemas.openxmlformats.org/drawingml/2006/chart" xmlns:r="http://schemas.openxmlformats.org/officeDocument/2006/relationships" r:id="rId2"/>
          </a:graphicData>
        </a:graphic>
      </p:graphicFrame>
      <p:sp>
        <p:nvSpPr>
          <p:cNvPr id="26631" name="Text Placeholder 8"/>
          <p:cNvSpPr txBox="1">
            <a:spLocks/>
          </p:cNvSpPr>
          <p:nvPr/>
        </p:nvSpPr>
        <p:spPr bwMode="auto">
          <a:xfrm>
            <a:off x="534988" y="836613"/>
            <a:ext cx="8069262" cy="792162"/>
          </a:xfrm>
          <a:prstGeom prst="rect">
            <a:avLst/>
          </a:prstGeom>
          <a:noFill/>
          <a:ln w="9525">
            <a:noFill/>
            <a:miter lim="800000"/>
            <a:headEnd/>
            <a:tailEnd/>
          </a:ln>
        </p:spPr>
        <p:txBody>
          <a:bodyPr/>
          <a:lstStyle/>
          <a:p>
            <a:pPr marL="180975" indent="-180975">
              <a:spcBef>
                <a:spcPts val="300"/>
              </a:spcBef>
              <a:buClr>
                <a:srgbClr val="FF9900"/>
              </a:buClr>
              <a:buSzPct val="100000"/>
              <a:buFont typeface="Arial" charset="0"/>
              <a:buChar char="►"/>
            </a:pPr>
            <a:r>
              <a:rPr lang="en-AU" sz="1200">
                <a:latin typeface="Arial" charset="0"/>
              </a:rPr>
              <a:t>In line with the MTA brand, members have also experienced a reversal of image. There are now stronger associations with professional, high standards of workmanship, fewer problems, mediation service and value for money. However, there is also considerable room to grow.</a:t>
            </a:r>
          </a:p>
          <a:p>
            <a:pPr marL="180975" indent="-180975">
              <a:spcBef>
                <a:spcPts val="300"/>
              </a:spcBef>
              <a:buClr>
                <a:srgbClr val="FF9900"/>
              </a:buClr>
              <a:buSzPct val="100000"/>
              <a:buFont typeface="Arial" charset="0"/>
              <a:buChar char="►"/>
            </a:pPr>
            <a:r>
              <a:rPr lang="en-AU" sz="1200">
                <a:latin typeface="Arial" charset="0"/>
              </a:rPr>
              <a:t>The circles in the chart below show improvements of 3% or more.</a:t>
            </a:r>
          </a:p>
        </p:txBody>
      </p:sp>
      <p:cxnSp>
        <p:nvCxnSpPr>
          <p:cNvPr id="6" name="Straight Connector 5"/>
          <p:cNvCxnSpPr/>
          <p:nvPr/>
        </p:nvCxnSpPr>
        <p:spPr>
          <a:xfrm>
            <a:off x="7308850" y="2492375"/>
            <a:ext cx="0" cy="3457575"/>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6"/>
          </p:nvPr>
        </p:nvSpPr>
        <p:spPr>
          <a:xfrm>
            <a:off x="1042988" y="6237288"/>
            <a:ext cx="4000500" cy="365125"/>
          </a:xfrm>
        </p:spPr>
        <p:txBody>
          <a:bodyPr/>
          <a:lstStyle/>
          <a:p>
            <a:pPr>
              <a:defRPr/>
            </a:pPr>
            <a:r>
              <a:rPr lang="en-AU" dirty="0" smtClean="0"/>
              <a:t>MTA Strategic Research</a:t>
            </a:r>
            <a:endParaRPr lang="en-AU" dirty="0"/>
          </a:p>
        </p:txBody>
      </p:sp>
      <p:sp>
        <p:nvSpPr>
          <p:cNvPr id="7172" name="Slide Number Placeholder 6"/>
          <p:cNvSpPr>
            <a:spLocks noGrp="1"/>
          </p:cNvSpPr>
          <p:nvPr>
            <p:ph type="sldNum" sz="quarter" idx="17"/>
          </p:nvPr>
        </p:nvSpPr>
        <p:spPr bwMode="auto">
          <a:noFill/>
          <a:ln>
            <a:miter lim="800000"/>
            <a:headEnd/>
            <a:tailEnd/>
          </a:ln>
        </p:spPr>
        <p:txBody>
          <a:bodyPr/>
          <a:lstStyle/>
          <a:p>
            <a:fld id="{B8A6AD5D-E4D5-40AD-A3E1-45081C688B70}" type="slidenum">
              <a:rPr lang="en-AU" smtClean="0"/>
              <a:pPr/>
              <a:t>12</a:t>
            </a:fld>
            <a:endParaRPr lang="en-AU" smtClean="0"/>
          </a:p>
        </p:txBody>
      </p:sp>
      <p:sp>
        <p:nvSpPr>
          <p:cNvPr id="7173" name="TextBox 7"/>
          <p:cNvSpPr txBox="1">
            <a:spLocks noChangeArrowheads="1"/>
          </p:cNvSpPr>
          <p:nvPr/>
        </p:nvSpPr>
        <p:spPr bwMode="auto">
          <a:xfrm>
            <a:off x="1963738" y="2103438"/>
            <a:ext cx="4465637" cy="461962"/>
          </a:xfrm>
          <a:prstGeom prst="rect">
            <a:avLst/>
          </a:prstGeom>
          <a:noFill/>
          <a:ln w="9525">
            <a:noFill/>
            <a:miter lim="800000"/>
            <a:headEnd/>
            <a:tailEnd/>
          </a:ln>
        </p:spPr>
        <p:txBody>
          <a:bodyPr>
            <a:spAutoFit/>
          </a:bodyPr>
          <a:lstStyle/>
          <a:p>
            <a:pPr algn="ctr" eaLnBrk="0" hangingPunct="0"/>
            <a:r>
              <a:rPr lang="en-NZ" sz="1200" u="sng"/>
              <a:t>To obtain benefits such as these, would you be prepared to pay a little more to use a MTA member over a non-member?</a:t>
            </a:r>
          </a:p>
        </p:txBody>
      </p:sp>
      <p:sp>
        <p:nvSpPr>
          <p:cNvPr id="7174" name="Title 10"/>
          <p:cNvSpPr>
            <a:spLocks noGrp="1"/>
          </p:cNvSpPr>
          <p:nvPr>
            <p:ph type="ctrTitle"/>
          </p:nvPr>
        </p:nvSpPr>
        <p:spPr>
          <a:xfrm>
            <a:off x="827088" y="333375"/>
            <a:ext cx="7820025" cy="428625"/>
          </a:xfrm>
        </p:spPr>
        <p:txBody>
          <a:bodyPr/>
          <a:lstStyle/>
          <a:p>
            <a:r>
              <a:rPr lang="en-NZ" smtClean="0"/>
              <a:t>Decline in ability to charge a premium has been arrested</a:t>
            </a:r>
          </a:p>
        </p:txBody>
      </p:sp>
      <p:graphicFrame>
        <p:nvGraphicFramePr>
          <p:cNvPr id="7170" name="Chart 8"/>
          <p:cNvGraphicFramePr>
            <a:graphicFrameLocks/>
          </p:cNvGraphicFramePr>
          <p:nvPr/>
        </p:nvGraphicFramePr>
        <p:xfrm>
          <a:off x="1497013" y="2514600"/>
          <a:ext cx="5526087" cy="3860800"/>
        </p:xfrm>
        <a:graphic>
          <a:graphicData uri="http://schemas.openxmlformats.org/presentationml/2006/ole">
            <mc:AlternateContent xmlns:mc="http://schemas.openxmlformats.org/markup-compatibility/2006">
              <mc:Choice xmlns:v="urn:schemas-microsoft-com:vml" Requires="v">
                <p:oleObj spid="_x0000_s7172" r:id="rId3" imgW="5523455" imgH="3865199" progId="Excel.Chart.8">
                  <p:embed/>
                </p:oleObj>
              </mc:Choice>
              <mc:Fallback>
                <p:oleObj r:id="rId3" imgW="5523455" imgH="3865199" progId="Excel.Chart.8">
                  <p:embed/>
                  <p:pic>
                    <p:nvPicPr>
                      <p:cNvPr id="0" name="Chart 8"/>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97013" y="2514600"/>
                        <a:ext cx="5526087" cy="3860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175" name="Text Placeholder 8"/>
          <p:cNvSpPr txBox="1">
            <a:spLocks/>
          </p:cNvSpPr>
          <p:nvPr/>
        </p:nvSpPr>
        <p:spPr bwMode="auto">
          <a:xfrm>
            <a:off x="539750" y="1058863"/>
            <a:ext cx="7993063" cy="857250"/>
          </a:xfrm>
          <a:prstGeom prst="rect">
            <a:avLst/>
          </a:prstGeom>
          <a:noFill/>
          <a:ln w="9525">
            <a:noFill/>
            <a:miter lim="800000"/>
            <a:headEnd/>
            <a:tailEnd/>
          </a:ln>
        </p:spPr>
        <p:txBody>
          <a:bodyPr/>
          <a:lstStyle/>
          <a:p>
            <a:pPr marL="180975" indent="-180975">
              <a:spcBef>
                <a:spcPts val="300"/>
              </a:spcBef>
              <a:buClr>
                <a:srgbClr val="FF9900"/>
              </a:buClr>
              <a:buSzPct val="100000"/>
              <a:buFont typeface="Arial" charset="0"/>
              <a:buChar char="►"/>
            </a:pPr>
            <a:r>
              <a:rPr lang="en-AU" sz="1200">
                <a:latin typeface="Arial" charset="0"/>
              </a:rPr>
              <a:t>The improved public perceptions towards MTA has meant a similar % of people as last year are prepared to pay a premium to use a member: previously there had been a declining trend.</a:t>
            </a:r>
            <a:endParaRPr lang="en-AU" sz="1200">
              <a:solidFill>
                <a:srgbClr val="FF0000"/>
              </a:solidFill>
              <a:latin typeface="Arial"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6"/>
          </p:nvPr>
        </p:nvSpPr>
        <p:spPr/>
        <p:txBody>
          <a:bodyPr/>
          <a:lstStyle/>
          <a:p>
            <a:pPr>
              <a:defRPr/>
            </a:pPr>
            <a:r>
              <a:rPr lang="en-AU" dirty="0" smtClean="0"/>
              <a:t>MTA Strategic Research</a:t>
            </a:r>
            <a:endParaRPr lang="en-AU" dirty="0"/>
          </a:p>
        </p:txBody>
      </p:sp>
      <p:sp>
        <p:nvSpPr>
          <p:cNvPr id="8196" name="Slide Number Placeholder 6"/>
          <p:cNvSpPr>
            <a:spLocks noGrp="1"/>
          </p:cNvSpPr>
          <p:nvPr>
            <p:ph type="sldNum" sz="quarter" idx="17"/>
          </p:nvPr>
        </p:nvSpPr>
        <p:spPr bwMode="auto">
          <a:noFill/>
          <a:ln>
            <a:miter lim="800000"/>
            <a:headEnd/>
            <a:tailEnd/>
          </a:ln>
        </p:spPr>
        <p:txBody>
          <a:bodyPr/>
          <a:lstStyle/>
          <a:p>
            <a:fld id="{7F79B45B-78EF-40C1-A32C-C5225335FD03}" type="slidenum">
              <a:rPr lang="en-AU" smtClean="0"/>
              <a:pPr/>
              <a:t>13</a:t>
            </a:fld>
            <a:endParaRPr lang="en-AU" smtClean="0"/>
          </a:p>
        </p:txBody>
      </p:sp>
      <p:sp>
        <p:nvSpPr>
          <p:cNvPr id="8197" name="TextBox 7"/>
          <p:cNvSpPr txBox="1">
            <a:spLocks noChangeArrowheads="1"/>
          </p:cNvSpPr>
          <p:nvPr/>
        </p:nvSpPr>
        <p:spPr bwMode="auto">
          <a:xfrm>
            <a:off x="431800" y="1919288"/>
            <a:ext cx="3887788" cy="646112"/>
          </a:xfrm>
          <a:prstGeom prst="rect">
            <a:avLst/>
          </a:prstGeom>
          <a:noFill/>
          <a:ln w="9525">
            <a:noFill/>
            <a:miter lim="800000"/>
            <a:headEnd/>
            <a:tailEnd/>
          </a:ln>
        </p:spPr>
        <p:txBody>
          <a:bodyPr>
            <a:spAutoFit/>
          </a:bodyPr>
          <a:lstStyle/>
          <a:p>
            <a:pPr algn="ctr" eaLnBrk="0" hangingPunct="0"/>
            <a:r>
              <a:rPr lang="en-NZ" sz="1200" u="sng"/>
              <a:t>Have you used a vehicle workshop, repairer, dealer or service station knowingly in the past six months because they were an MTA member?</a:t>
            </a:r>
          </a:p>
        </p:txBody>
      </p:sp>
      <p:sp>
        <p:nvSpPr>
          <p:cNvPr id="8198" name="Title 10"/>
          <p:cNvSpPr>
            <a:spLocks noGrp="1"/>
          </p:cNvSpPr>
          <p:nvPr>
            <p:ph type="ctrTitle"/>
          </p:nvPr>
        </p:nvSpPr>
        <p:spPr>
          <a:xfrm>
            <a:off x="865188" y="260350"/>
            <a:ext cx="7500937" cy="428625"/>
          </a:xfrm>
        </p:spPr>
        <p:txBody>
          <a:bodyPr/>
          <a:lstStyle/>
          <a:p>
            <a:r>
              <a:rPr lang="en-NZ" smtClean="0"/>
              <a:t>Number of advocates holding steady, but slight increase in Detractors</a:t>
            </a:r>
          </a:p>
        </p:txBody>
      </p:sp>
      <p:sp>
        <p:nvSpPr>
          <p:cNvPr id="8199" name="TextBox 7"/>
          <p:cNvSpPr txBox="1">
            <a:spLocks noChangeArrowheads="1"/>
          </p:cNvSpPr>
          <p:nvPr/>
        </p:nvSpPr>
        <p:spPr bwMode="auto">
          <a:xfrm>
            <a:off x="4787900" y="1806575"/>
            <a:ext cx="4214813" cy="830263"/>
          </a:xfrm>
          <a:prstGeom prst="rect">
            <a:avLst/>
          </a:prstGeom>
          <a:noFill/>
          <a:ln w="9525">
            <a:noFill/>
            <a:miter lim="800000"/>
            <a:headEnd/>
            <a:tailEnd/>
          </a:ln>
        </p:spPr>
        <p:txBody>
          <a:bodyPr>
            <a:spAutoFit/>
          </a:bodyPr>
          <a:lstStyle/>
          <a:p>
            <a:pPr algn="ctr" eaLnBrk="0" hangingPunct="0"/>
            <a:r>
              <a:rPr lang="en-NZ" sz="1200" u="sng"/>
              <a:t>How likely would you be to recommend to a family member, friend or work colleague that they use a MTA member the next time they have their vehicle serviced, repaired, bought or sold?</a:t>
            </a:r>
          </a:p>
        </p:txBody>
      </p:sp>
      <p:graphicFrame>
        <p:nvGraphicFramePr>
          <p:cNvPr id="9" name="Table 8"/>
          <p:cNvGraphicFramePr>
            <a:graphicFrameLocks noGrp="1"/>
          </p:cNvGraphicFramePr>
          <p:nvPr/>
        </p:nvGraphicFramePr>
        <p:xfrm>
          <a:off x="5062538" y="2708275"/>
          <a:ext cx="3665537" cy="3384550"/>
        </p:xfrm>
        <a:graphic>
          <a:graphicData uri="http://schemas.openxmlformats.org/drawingml/2006/table">
            <a:tbl>
              <a:tblPr firstRow="1" bandRow="1">
                <a:tableStyleId>{5C22544A-7EE6-4342-B048-85BDC9FD1C3A}</a:tableStyleId>
              </a:tblPr>
              <a:tblGrid>
                <a:gridCol w="1306830"/>
                <a:gridCol w="471805"/>
                <a:gridCol w="471805"/>
                <a:gridCol w="471805"/>
                <a:gridCol w="471805"/>
                <a:gridCol w="471805"/>
              </a:tblGrid>
              <a:tr h="403641">
                <a:tc>
                  <a:txBody>
                    <a:bodyPr/>
                    <a:lstStyle/>
                    <a:p>
                      <a:endParaRPr lang="en-NZ" sz="1000" dirty="0"/>
                    </a:p>
                  </a:txBody>
                  <a:tcPr/>
                </a:tc>
                <a:tc>
                  <a:txBody>
                    <a:bodyPr/>
                    <a:lstStyle/>
                    <a:p>
                      <a:pPr algn="ctr"/>
                      <a:r>
                        <a:rPr lang="en-NZ" sz="1000" dirty="0" smtClean="0"/>
                        <a:t>2010</a:t>
                      </a:r>
                    </a:p>
                    <a:p>
                      <a:pPr algn="ctr"/>
                      <a:r>
                        <a:rPr lang="en-NZ" sz="1000" dirty="0" smtClean="0"/>
                        <a:t>%</a:t>
                      </a:r>
                      <a:endParaRPr lang="en-NZ" sz="1000" dirty="0"/>
                    </a:p>
                  </a:txBody>
                  <a:tcPr/>
                </a:tc>
                <a:tc>
                  <a:txBody>
                    <a:bodyPr/>
                    <a:lstStyle/>
                    <a:p>
                      <a:pPr algn="ctr"/>
                      <a:r>
                        <a:rPr lang="en-NZ" sz="1000" dirty="0" smtClean="0"/>
                        <a:t>2011</a:t>
                      </a:r>
                    </a:p>
                    <a:p>
                      <a:pPr algn="ctr"/>
                      <a:r>
                        <a:rPr lang="en-NZ" sz="1000" dirty="0" smtClean="0"/>
                        <a:t>%</a:t>
                      </a:r>
                      <a:endParaRPr lang="en-NZ" sz="1000" dirty="0"/>
                    </a:p>
                  </a:txBody>
                  <a:tcPr/>
                </a:tc>
                <a:tc>
                  <a:txBody>
                    <a:bodyPr/>
                    <a:lstStyle/>
                    <a:p>
                      <a:pPr algn="ctr"/>
                      <a:r>
                        <a:rPr lang="en-NZ" sz="1000" dirty="0" smtClean="0"/>
                        <a:t>2012</a:t>
                      </a:r>
                    </a:p>
                    <a:p>
                      <a:pPr algn="ctr"/>
                      <a:r>
                        <a:rPr lang="en-NZ" sz="1000" dirty="0" smtClean="0"/>
                        <a:t>%</a:t>
                      </a:r>
                      <a:endParaRPr lang="en-NZ" sz="1000" dirty="0"/>
                    </a:p>
                  </a:txBody>
                  <a:tcPr/>
                </a:tc>
                <a:tc>
                  <a:txBody>
                    <a:bodyPr/>
                    <a:lstStyle/>
                    <a:p>
                      <a:pPr algn="ctr"/>
                      <a:r>
                        <a:rPr lang="en-NZ" sz="1000" dirty="0" smtClean="0"/>
                        <a:t>2013</a:t>
                      </a:r>
                    </a:p>
                    <a:p>
                      <a:pPr algn="ctr"/>
                      <a:r>
                        <a:rPr lang="en-NZ" sz="1000" dirty="0" smtClean="0"/>
                        <a:t>%</a:t>
                      </a:r>
                      <a:endParaRPr lang="en-NZ" sz="1000" dirty="0"/>
                    </a:p>
                  </a:txBody>
                  <a:tcPr/>
                </a:tc>
                <a:tc>
                  <a:txBody>
                    <a:bodyPr/>
                    <a:lstStyle/>
                    <a:p>
                      <a:pPr algn="ctr"/>
                      <a:r>
                        <a:rPr lang="en-NZ" sz="1000" dirty="0" smtClean="0"/>
                        <a:t>2014</a:t>
                      </a:r>
                    </a:p>
                    <a:p>
                      <a:pPr algn="ctr"/>
                      <a:r>
                        <a:rPr lang="en-NZ" sz="1000" dirty="0" smtClean="0"/>
                        <a:t>%</a:t>
                      </a:r>
                      <a:endParaRPr lang="en-NZ" sz="1000" dirty="0"/>
                    </a:p>
                  </a:txBody>
                  <a:tcPr/>
                </a:tc>
              </a:tr>
              <a:tr h="248395">
                <a:tc>
                  <a:txBody>
                    <a:bodyPr/>
                    <a:lstStyle/>
                    <a:p>
                      <a:r>
                        <a:rPr lang="en-NZ" sz="1000" dirty="0" smtClean="0"/>
                        <a:t>0 – Not </a:t>
                      </a:r>
                      <a:r>
                        <a:rPr lang="en-NZ" sz="1000" baseline="0" dirty="0" smtClean="0"/>
                        <a:t>at all likely</a:t>
                      </a:r>
                      <a:endParaRPr lang="en-NZ" sz="1000" dirty="0"/>
                    </a:p>
                  </a:txBody>
                  <a:tcPr/>
                </a:tc>
                <a:tc>
                  <a:txBody>
                    <a:bodyPr/>
                    <a:lstStyle/>
                    <a:p>
                      <a:pPr algn="ctr"/>
                      <a:r>
                        <a:rPr lang="en-NZ" sz="1000" dirty="0" smtClean="0"/>
                        <a:t>1</a:t>
                      </a:r>
                      <a:endParaRPr lang="en-NZ" sz="1000" dirty="0"/>
                    </a:p>
                  </a:txBody>
                  <a:tcPr/>
                </a:tc>
                <a:tc>
                  <a:txBody>
                    <a:bodyPr/>
                    <a:lstStyle/>
                    <a:p>
                      <a:pPr algn="ctr"/>
                      <a:r>
                        <a:rPr lang="en-NZ" sz="1000" dirty="0" smtClean="0"/>
                        <a:t>-</a:t>
                      </a:r>
                      <a:endParaRPr lang="en-NZ" sz="1000" dirty="0"/>
                    </a:p>
                  </a:txBody>
                  <a:tcPr/>
                </a:tc>
                <a:tc>
                  <a:txBody>
                    <a:bodyPr/>
                    <a:lstStyle/>
                    <a:p>
                      <a:pPr algn="ctr" fontAlgn="b"/>
                      <a:r>
                        <a:rPr lang="en-US" sz="1000" b="0" i="0" u="none" strike="noStrike" dirty="0" smtClean="0">
                          <a:solidFill>
                            <a:srgbClr val="000000"/>
                          </a:solidFill>
                          <a:latin typeface="+mn-lt"/>
                        </a:rPr>
                        <a:t>1</a:t>
                      </a:r>
                      <a:endParaRPr lang="en-US" sz="1000" b="0" i="0" u="none" strike="noStrike" dirty="0">
                        <a:solidFill>
                          <a:srgbClr val="000000"/>
                        </a:solidFill>
                        <a:latin typeface="+mn-lt"/>
                      </a:endParaRPr>
                    </a:p>
                  </a:txBody>
                  <a:tcPr marL="9525" marR="9525" marT="9525" marB="0" anchor="ctr"/>
                </a:tc>
                <a:tc>
                  <a:txBody>
                    <a:bodyPr/>
                    <a:lstStyle/>
                    <a:p>
                      <a:pPr algn="ctr">
                        <a:lnSpc>
                          <a:spcPct val="115000"/>
                        </a:lnSpc>
                        <a:spcAft>
                          <a:spcPts val="0"/>
                        </a:spcAft>
                      </a:pPr>
                      <a:r>
                        <a:rPr lang="en-GB" sz="1000" dirty="0" smtClean="0">
                          <a:solidFill>
                            <a:schemeClr val="tx1"/>
                          </a:solidFill>
                          <a:effectLst/>
                          <a:latin typeface="+mj-lt"/>
                          <a:ea typeface="Verdana"/>
                          <a:cs typeface="Times New Roman"/>
                        </a:rPr>
                        <a:t>0</a:t>
                      </a:r>
                      <a:endParaRPr lang="en-NZ" sz="1000" dirty="0">
                        <a:solidFill>
                          <a:schemeClr val="tx1"/>
                        </a:solidFill>
                        <a:effectLst/>
                        <a:latin typeface="+mj-lt"/>
                        <a:ea typeface="Verdana"/>
                        <a:cs typeface="Times New Roman"/>
                      </a:endParaRPr>
                    </a:p>
                  </a:txBody>
                  <a:tcPr marL="68580" marR="68580" marT="0" marB="0" anchor="ct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0</a:t>
                      </a:r>
                      <a:endParaRPr lang="en-NZ" sz="1000" dirty="0">
                        <a:solidFill>
                          <a:schemeClr val="tx1"/>
                        </a:solidFill>
                        <a:effectLst/>
                        <a:latin typeface="+mj-lt"/>
                        <a:ea typeface="Verdana"/>
                        <a:cs typeface="Times New Roman"/>
                      </a:endParaRPr>
                    </a:p>
                  </a:txBody>
                  <a:tcPr marL="68580" marR="68580" marT="0" marB="0" anchor="ctr"/>
                </a:tc>
              </a:tr>
              <a:tr h="248395">
                <a:tc>
                  <a:txBody>
                    <a:bodyPr/>
                    <a:lstStyle/>
                    <a:p>
                      <a:r>
                        <a:rPr lang="en-NZ" sz="1000" dirty="0" smtClean="0"/>
                        <a:t>1</a:t>
                      </a:r>
                      <a:endParaRPr lang="en-NZ" sz="1000" dirty="0"/>
                    </a:p>
                  </a:txBody>
                  <a:tcPr/>
                </a:tc>
                <a:tc>
                  <a:txBody>
                    <a:bodyPr/>
                    <a:lstStyle/>
                    <a:p>
                      <a:pPr algn="ctr"/>
                      <a:r>
                        <a:rPr lang="en-NZ" sz="1000" dirty="0" smtClean="0"/>
                        <a:t>1</a:t>
                      </a:r>
                      <a:endParaRPr lang="en-NZ" sz="1000" dirty="0"/>
                    </a:p>
                  </a:txBody>
                  <a:tcPr/>
                </a:tc>
                <a:tc>
                  <a:txBody>
                    <a:bodyPr/>
                    <a:lstStyle/>
                    <a:p>
                      <a:pPr algn="ctr"/>
                      <a:r>
                        <a:rPr lang="en-NZ" sz="1000" dirty="0" smtClean="0"/>
                        <a:t>-</a:t>
                      </a:r>
                      <a:endParaRPr lang="en-NZ" sz="1000" dirty="0"/>
                    </a:p>
                  </a:txBody>
                  <a:tcPr/>
                </a:tc>
                <a:tc>
                  <a:txBody>
                    <a:bodyPr/>
                    <a:lstStyle/>
                    <a:p>
                      <a:pPr algn="ctr"/>
                      <a:r>
                        <a:rPr lang="en-NZ" sz="1000" dirty="0" smtClean="0">
                          <a:latin typeface="+mn-lt"/>
                        </a:rPr>
                        <a:t>-</a:t>
                      </a:r>
                    </a:p>
                  </a:txBody>
                  <a:tcPr anchor="ctr"/>
                </a:tc>
                <a:tc>
                  <a:txBody>
                    <a:bodyPr/>
                    <a:lstStyle/>
                    <a:p>
                      <a:pPr algn="ctr">
                        <a:lnSpc>
                          <a:spcPct val="115000"/>
                        </a:lnSpc>
                        <a:spcAft>
                          <a:spcPts val="0"/>
                        </a:spcAft>
                      </a:pPr>
                      <a:r>
                        <a:rPr lang="en-GB" sz="1000" dirty="0" smtClean="0">
                          <a:solidFill>
                            <a:schemeClr val="tx1"/>
                          </a:solidFill>
                          <a:effectLst/>
                          <a:latin typeface="+mj-lt"/>
                          <a:ea typeface="Verdana"/>
                          <a:cs typeface="Times New Roman"/>
                        </a:rPr>
                        <a:t>1</a:t>
                      </a:r>
                      <a:endParaRPr lang="en-NZ" sz="1000" dirty="0">
                        <a:solidFill>
                          <a:schemeClr val="tx1"/>
                        </a:solidFill>
                        <a:effectLst/>
                        <a:latin typeface="+mj-lt"/>
                        <a:ea typeface="Verdana"/>
                        <a:cs typeface="Times New Roman"/>
                      </a:endParaRPr>
                    </a:p>
                  </a:txBody>
                  <a:tcPr marL="68580" marR="68580" marT="0" marB="0" anchor="ct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0</a:t>
                      </a:r>
                      <a:endParaRPr lang="en-NZ" sz="1000" dirty="0">
                        <a:solidFill>
                          <a:schemeClr val="tx1"/>
                        </a:solidFill>
                        <a:effectLst/>
                        <a:latin typeface="+mj-lt"/>
                        <a:ea typeface="Verdana"/>
                        <a:cs typeface="Times New Roman"/>
                      </a:endParaRPr>
                    </a:p>
                  </a:txBody>
                  <a:tcPr marL="68580" marR="68580" marT="0" marB="0" anchor="ctr"/>
                </a:tc>
              </a:tr>
              <a:tr h="248395">
                <a:tc>
                  <a:txBody>
                    <a:bodyPr/>
                    <a:lstStyle/>
                    <a:p>
                      <a:r>
                        <a:rPr lang="en-NZ" sz="1000" dirty="0" smtClean="0"/>
                        <a:t>2</a:t>
                      </a:r>
                      <a:endParaRPr lang="en-NZ" sz="1000" dirty="0"/>
                    </a:p>
                  </a:txBody>
                  <a:tcPr/>
                </a:tc>
                <a:tc>
                  <a:txBody>
                    <a:bodyPr/>
                    <a:lstStyle/>
                    <a:p>
                      <a:pPr algn="ctr"/>
                      <a:r>
                        <a:rPr lang="en-NZ" sz="1000" dirty="0" smtClean="0"/>
                        <a:t>1</a:t>
                      </a:r>
                      <a:endParaRPr lang="en-NZ" sz="1000" dirty="0"/>
                    </a:p>
                  </a:txBody>
                  <a:tcPr/>
                </a:tc>
                <a:tc>
                  <a:txBody>
                    <a:bodyPr/>
                    <a:lstStyle/>
                    <a:p>
                      <a:pPr algn="ctr"/>
                      <a:r>
                        <a:rPr lang="en-NZ" sz="1000" dirty="0" smtClean="0"/>
                        <a:t>-</a:t>
                      </a:r>
                      <a:endParaRPr lang="en-NZ" sz="1000" dirty="0"/>
                    </a:p>
                  </a:txBody>
                  <a:tcPr/>
                </a:tc>
                <a:tc>
                  <a:txBody>
                    <a:bodyPr/>
                    <a:lstStyle/>
                    <a:p>
                      <a:pPr algn="ctr"/>
                      <a:r>
                        <a:rPr lang="en-NZ" sz="1000" dirty="0" smtClean="0">
                          <a:latin typeface="+mn-lt"/>
                        </a:rPr>
                        <a:t>-</a:t>
                      </a:r>
                      <a:endParaRPr lang="en-NZ" sz="1000" dirty="0">
                        <a:latin typeface="+mn-lt"/>
                      </a:endParaRPr>
                    </a:p>
                  </a:txBody>
                  <a:tcPr anchor="ctr"/>
                </a:tc>
                <a:tc>
                  <a:txBody>
                    <a:bodyPr/>
                    <a:lstStyle/>
                    <a:p>
                      <a:pPr algn="ctr">
                        <a:lnSpc>
                          <a:spcPct val="115000"/>
                        </a:lnSpc>
                        <a:spcAft>
                          <a:spcPts val="0"/>
                        </a:spcAft>
                      </a:pPr>
                      <a:r>
                        <a:rPr lang="en-GB" sz="1000" dirty="0" smtClean="0">
                          <a:solidFill>
                            <a:schemeClr val="tx1"/>
                          </a:solidFill>
                          <a:effectLst/>
                          <a:latin typeface="+mj-lt"/>
                          <a:ea typeface="Verdana"/>
                          <a:cs typeface="Times New Roman"/>
                        </a:rPr>
                        <a:t>0</a:t>
                      </a:r>
                      <a:endParaRPr lang="en-NZ" sz="1000" dirty="0">
                        <a:solidFill>
                          <a:schemeClr val="tx1"/>
                        </a:solidFill>
                        <a:effectLst/>
                        <a:latin typeface="+mj-lt"/>
                        <a:ea typeface="Verdana"/>
                        <a:cs typeface="Times New Roman"/>
                      </a:endParaRPr>
                    </a:p>
                  </a:txBody>
                  <a:tcPr marL="68580" marR="68580" marT="0" marB="0" anchor="ct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1</a:t>
                      </a:r>
                      <a:endParaRPr lang="en-NZ" sz="1000" dirty="0">
                        <a:solidFill>
                          <a:schemeClr val="tx1"/>
                        </a:solidFill>
                        <a:effectLst/>
                        <a:latin typeface="+mj-lt"/>
                        <a:ea typeface="Verdana"/>
                        <a:cs typeface="Times New Roman"/>
                      </a:endParaRPr>
                    </a:p>
                  </a:txBody>
                  <a:tcPr marL="68580" marR="68580" marT="0" marB="0" anchor="ctr"/>
                </a:tc>
              </a:tr>
              <a:tr h="248395">
                <a:tc>
                  <a:txBody>
                    <a:bodyPr/>
                    <a:lstStyle/>
                    <a:p>
                      <a:r>
                        <a:rPr lang="en-NZ" sz="1000" dirty="0" smtClean="0"/>
                        <a:t>3</a:t>
                      </a:r>
                      <a:endParaRPr lang="en-NZ" sz="1000" dirty="0"/>
                    </a:p>
                  </a:txBody>
                  <a:tcPr/>
                </a:tc>
                <a:tc>
                  <a:txBody>
                    <a:bodyPr/>
                    <a:lstStyle/>
                    <a:p>
                      <a:pPr algn="ctr"/>
                      <a:r>
                        <a:rPr lang="en-NZ" sz="1000" dirty="0" smtClean="0"/>
                        <a:t>-</a:t>
                      </a:r>
                      <a:endParaRPr lang="en-NZ" sz="1000" dirty="0"/>
                    </a:p>
                  </a:txBody>
                  <a:tcPr/>
                </a:tc>
                <a:tc>
                  <a:txBody>
                    <a:bodyPr/>
                    <a:lstStyle/>
                    <a:p>
                      <a:pPr algn="ctr"/>
                      <a:r>
                        <a:rPr lang="en-NZ" sz="1000" dirty="0" smtClean="0"/>
                        <a:t>1</a:t>
                      </a:r>
                      <a:endParaRPr lang="en-NZ" sz="1000" dirty="0"/>
                    </a:p>
                  </a:txBody>
                  <a:tcPr/>
                </a:tc>
                <a:tc>
                  <a:txBody>
                    <a:bodyPr/>
                    <a:lstStyle/>
                    <a:p>
                      <a:pPr algn="ctr"/>
                      <a:r>
                        <a:rPr lang="en-NZ" sz="1000" dirty="0" smtClean="0">
                          <a:latin typeface="+mn-lt"/>
                        </a:rPr>
                        <a:t>-</a:t>
                      </a:r>
                      <a:endParaRPr lang="en-NZ" sz="1000" dirty="0">
                        <a:latin typeface="+mn-lt"/>
                      </a:endParaRPr>
                    </a:p>
                  </a:txBody>
                  <a:tcPr anchor="ctr"/>
                </a:tc>
                <a:tc>
                  <a:txBody>
                    <a:bodyPr/>
                    <a:lstStyle/>
                    <a:p>
                      <a:pPr algn="ctr">
                        <a:lnSpc>
                          <a:spcPct val="115000"/>
                        </a:lnSpc>
                        <a:spcAft>
                          <a:spcPts val="0"/>
                        </a:spcAft>
                      </a:pPr>
                      <a:r>
                        <a:rPr lang="en-GB" sz="1000" dirty="0" smtClean="0">
                          <a:solidFill>
                            <a:schemeClr val="tx1"/>
                          </a:solidFill>
                          <a:effectLst/>
                          <a:latin typeface="+mj-lt"/>
                          <a:ea typeface="Verdana"/>
                          <a:cs typeface="Times New Roman"/>
                        </a:rPr>
                        <a:t>1</a:t>
                      </a:r>
                      <a:endParaRPr lang="en-NZ" sz="1000" dirty="0">
                        <a:solidFill>
                          <a:schemeClr val="tx1"/>
                        </a:solidFill>
                        <a:effectLst/>
                        <a:latin typeface="+mj-lt"/>
                        <a:ea typeface="Verdana"/>
                        <a:cs typeface="Times New Roman"/>
                      </a:endParaRPr>
                    </a:p>
                  </a:txBody>
                  <a:tcPr marL="68580" marR="68580" marT="0" marB="0" anchor="ct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0</a:t>
                      </a:r>
                      <a:endParaRPr lang="en-NZ" sz="1000" dirty="0">
                        <a:solidFill>
                          <a:schemeClr val="tx1"/>
                        </a:solidFill>
                        <a:effectLst/>
                        <a:latin typeface="+mj-lt"/>
                        <a:ea typeface="Verdana"/>
                        <a:cs typeface="Times New Roman"/>
                      </a:endParaRPr>
                    </a:p>
                  </a:txBody>
                  <a:tcPr marL="68580" marR="68580" marT="0" marB="0" anchor="ctr"/>
                </a:tc>
              </a:tr>
              <a:tr h="248395">
                <a:tc>
                  <a:txBody>
                    <a:bodyPr/>
                    <a:lstStyle/>
                    <a:p>
                      <a:r>
                        <a:rPr lang="en-NZ" sz="1000" dirty="0" smtClean="0"/>
                        <a:t>4</a:t>
                      </a:r>
                      <a:endParaRPr lang="en-NZ" sz="1000" dirty="0"/>
                    </a:p>
                  </a:txBody>
                  <a:tcPr/>
                </a:tc>
                <a:tc>
                  <a:txBody>
                    <a:bodyPr/>
                    <a:lstStyle/>
                    <a:p>
                      <a:pPr algn="ctr"/>
                      <a:r>
                        <a:rPr lang="en-NZ" sz="1000" dirty="0" smtClean="0"/>
                        <a:t>4</a:t>
                      </a:r>
                      <a:endParaRPr lang="en-NZ" sz="1000" dirty="0"/>
                    </a:p>
                  </a:txBody>
                  <a:tcPr/>
                </a:tc>
                <a:tc>
                  <a:txBody>
                    <a:bodyPr/>
                    <a:lstStyle/>
                    <a:p>
                      <a:pPr algn="ctr"/>
                      <a:r>
                        <a:rPr lang="en-NZ" sz="1000" dirty="0" smtClean="0"/>
                        <a:t>-</a:t>
                      </a:r>
                      <a:endParaRPr lang="en-NZ" sz="1000" dirty="0"/>
                    </a:p>
                  </a:txBody>
                  <a:tcPr/>
                </a:tc>
                <a:tc>
                  <a:txBody>
                    <a:bodyPr/>
                    <a:lstStyle/>
                    <a:p>
                      <a:pPr algn="ctr"/>
                      <a:r>
                        <a:rPr lang="en-NZ" sz="1000" dirty="0" smtClean="0">
                          <a:latin typeface="+mn-lt"/>
                        </a:rPr>
                        <a:t>1</a:t>
                      </a:r>
                      <a:endParaRPr lang="en-NZ" sz="1000" dirty="0">
                        <a:latin typeface="+mn-lt"/>
                      </a:endParaRPr>
                    </a:p>
                  </a:txBody>
                  <a:tcPr anchor="ctr"/>
                </a:tc>
                <a:tc>
                  <a:txBody>
                    <a:bodyPr/>
                    <a:lstStyle/>
                    <a:p>
                      <a:pPr algn="ctr">
                        <a:lnSpc>
                          <a:spcPct val="115000"/>
                        </a:lnSpc>
                        <a:spcAft>
                          <a:spcPts val="0"/>
                        </a:spcAft>
                      </a:pPr>
                      <a:r>
                        <a:rPr lang="en-GB" sz="1000" dirty="0" smtClean="0">
                          <a:solidFill>
                            <a:schemeClr val="tx1"/>
                          </a:solidFill>
                          <a:effectLst/>
                          <a:latin typeface="+mj-lt"/>
                          <a:ea typeface="Verdana"/>
                          <a:cs typeface="Times New Roman"/>
                        </a:rPr>
                        <a:t>1</a:t>
                      </a:r>
                      <a:endParaRPr lang="en-NZ" sz="1000" dirty="0">
                        <a:solidFill>
                          <a:schemeClr val="tx1"/>
                        </a:solidFill>
                        <a:effectLst/>
                        <a:latin typeface="+mj-lt"/>
                        <a:ea typeface="Verdana"/>
                        <a:cs typeface="Times New Roman"/>
                      </a:endParaRPr>
                    </a:p>
                  </a:txBody>
                  <a:tcPr marL="68580" marR="68580" marT="0" marB="0" anchor="ct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0</a:t>
                      </a:r>
                      <a:endParaRPr lang="en-NZ" sz="1000" dirty="0">
                        <a:solidFill>
                          <a:schemeClr val="tx1"/>
                        </a:solidFill>
                        <a:effectLst/>
                        <a:latin typeface="+mj-lt"/>
                        <a:ea typeface="Verdana"/>
                        <a:cs typeface="Times New Roman"/>
                      </a:endParaRPr>
                    </a:p>
                  </a:txBody>
                  <a:tcPr marL="68580" marR="68580" marT="0" marB="0" anchor="ctr"/>
                </a:tc>
              </a:tr>
              <a:tr h="248395">
                <a:tc>
                  <a:txBody>
                    <a:bodyPr/>
                    <a:lstStyle/>
                    <a:p>
                      <a:r>
                        <a:rPr lang="en-NZ" sz="1000" dirty="0" smtClean="0"/>
                        <a:t>5</a:t>
                      </a:r>
                      <a:endParaRPr lang="en-NZ" sz="1000" dirty="0"/>
                    </a:p>
                  </a:txBody>
                  <a:tcPr/>
                </a:tc>
                <a:tc>
                  <a:txBody>
                    <a:bodyPr/>
                    <a:lstStyle/>
                    <a:p>
                      <a:pPr algn="ctr"/>
                      <a:r>
                        <a:rPr lang="en-NZ" sz="1000" dirty="0" smtClean="0"/>
                        <a:t>7</a:t>
                      </a:r>
                      <a:endParaRPr lang="en-NZ" sz="1000" dirty="0"/>
                    </a:p>
                  </a:txBody>
                  <a:tcPr/>
                </a:tc>
                <a:tc>
                  <a:txBody>
                    <a:bodyPr/>
                    <a:lstStyle/>
                    <a:p>
                      <a:pPr algn="ctr"/>
                      <a:r>
                        <a:rPr lang="en-NZ" sz="1000" dirty="0" smtClean="0"/>
                        <a:t>10</a:t>
                      </a:r>
                      <a:endParaRPr lang="en-NZ" sz="1000" dirty="0"/>
                    </a:p>
                  </a:txBody>
                  <a:tcPr/>
                </a:tc>
                <a:tc>
                  <a:txBody>
                    <a:bodyPr/>
                    <a:lstStyle/>
                    <a:p>
                      <a:pPr algn="ctr"/>
                      <a:r>
                        <a:rPr lang="en-NZ" sz="1000" dirty="0" smtClean="0">
                          <a:latin typeface="+mn-lt"/>
                        </a:rPr>
                        <a:t>2</a:t>
                      </a:r>
                      <a:endParaRPr lang="en-NZ" sz="1000" dirty="0">
                        <a:latin typeface="+mn-lt"/>
                      </a:endParaRPr>
                    </a:p>
                  </a:txBody>
                  <a:tcPr anchor="ctr"/>
                </a:tc>
                <a:tc>
                  <a:txBody>
                    <a:bodyPr/>
                    <a:lstStyle/>
                    <a:p>
                      <a:pPr algn="ctr">
                        <a:lnSpc>
                          <a:spcPct val="115000"/>
                        </a:lnSpc>
                        <a:spcAft>
                          <a:spcPts val="0"/>
                        </a:spcAft>
                      </a:pPr>
                      <a:r>
                        <a:rPr lang="en-GB" sz="1000" dirty="0" smtClean="0">
                          <a:solidFill>
                            <a:schemeClr val="tx1"/>
                          </a:solidFill>
                          <a:effectLst/>
                          <a:latin typeface="+mj-lt"/>
                          <a:ea typeface="Verdana"/>
                          <a:cs typeface="Times New Roman"/>
                        </a:rPr>
                        <a:t>6</a:t>
                      </a:r>
                      <a:endParaRPr lang="en-NZ" sz="1000" dirty="0">
                        <a:solidFill>
                          <a:schemeClr val="tx1"/>
                        </a:solidFill>
                        <a:effectLst/>
                        <a:latin typeface="+mj-lt"/>
                        <a:ea typeface="Verdana"/>
                        <a:cs typeface="Times New Roman"/>
                      </a:endParaRPr>
                    </a:p>
                  </a:txBody>
                  <a:tcPr marL="68580" marR="68580" marT="0" marB="0" anchor="ct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8</a:t>
                      </a:r>
                      <a:endParaRPr lang="en-NZ" sz="1000" dirty="0">
                        <a:solidFill>
                          <a:schemeClr val="tx1"/>
                        </a:solidFill>
                        <a:effectLst/>
                        <a:latin typeface="+mj-lt"/>
                        <a:ea typeface="Verdana"/>
                        <a:cs typeface="Times New Roman"/>
                      </a:endParaRPr>
                    </a:p>
                  </a:txBody>
                  <a:tcPr marL="68580" marR="68580" marT="0" marB="0" anchor="ctr">
                    <a:solidFill>
                      <a:srgbClr val="FF9900"/>
                    </a:solidFill>
                  </a:tcPr>
                </a:tc>
              </a:tr>
              <a:tr h="248395">
                <a:tc>
                  <a:txBody>
                    <a:bodyPr/>
                    <a:lstStyle/>
                    <a:p>
                      <a:r>
                        <a:rPr lang="en-NZ" sz="1000" dirty="0" smtClean="0"/>
                        <a:t>6</a:t>
                      </a:r>
                      <a:endParaRPr lang="en-NZ" sz="1000" dirty="0"/>
                    </a:p>
                  </a:txBody>
                  <a:tcPr/>
                </a:tc>
                <a:tc>
                  <a:txBody>
                    <a:bodyPr/>
                    <a:lstStyle/>
                    <a:p>
                      <a:pPr algn="ctr"/>
                      <a:r>
                        <a:rPr lang="en-NZ" sz="1000" dirty="0" smtClean="0"/>
                        <a:t>7</a:t>
                      </a:r>
                      <a:endParaRPr lang="en-NZ" sz="1000" dirty="0"/>
                    </a:p>
                  </a:txBody>
                  <a:tcPr/>
                </a:tc>
                <a:tc>
                  <a:txBody>
                    <a:bodyPr/>
                    <a:lstStyle/>
                    <a:p>
                      <a:pPr algn="ctr"/>
                      <a:r>
                        <a:rPr lang="en-NZ" sz="1000" dirty="0" smtClean="0"/>
                        <a:t>5</a:t>
                      </a:r>
                      <a:endParaRPr lang="en-NZ" sz="1000" dirty="0"/>
                    </a:p>
                  </a:txBody>
                  <a:tcPr/>
                </a:tc>
                <a:tc>
                  <a:txBody>
                    <a:bodyPr/>
                    <a:lstStyle/>
                    <a:p>
                      <a:pPr algn="ctr"/>
                      <a:r>
                        <a:rPr lang="en-NZ" sz="1000" dirty="0" smtClean="0">
                          <a:latin typeface="+mn-lt"/>
                        </a:rPr>
                        <a:t>5</a:t>
                      </a:r>
                      <a:endParaRPr lang="en-NZ" sz="1000" dirty="0">
                        <a:latin typeface="+mn-lt"/>
                      </a:endParaRPr>
                    </a:p>
                  </a:txBody>
                  <a:tcPr anchor="ctr"/>
                </a:tc>
                <a:tc>
                  <a:txBody>
                    <a:bodyPr/>
                    <a:lstStyle/>
                    <a:p>
                      <a:pPr algn="ctr">
                        <a:lnSpc>
                          <a:spcPct val="115000"/>
                        </a:lnSpc>
                        <a:spcAft>
                          <a:spcPts val="0"/>
                        </a:spcAft>
                      </a:pPr>
                      <a:r>
                        <a:rPr lang="en-GB" sz="1000" dirty="0" smtClean="0">
                          <a:solidFill>
                            <a:schemeClr val="tx1"/>
                          </a:solidFill>
                          <a:effectLst/>
                          <a:latin typeface="+mj-lt"/>
                          <a:ea typeface="Verdana"/>
                          <a:cs typeface="Times New Roman"/>
                        </a:rPr>
                        <a:t>5</a:t>
                      </a:r>
                      <a:endParaRPr lang="en-NZ" sz="1000" dirty="0">
                        <a:solidFill>
                          <a:schemeClr val="tx1"/>
                        </a:solidFill>
                        <a:effectLst/>
                        <a:latin typeface="+mj-lt"/>
                        <a:ea typeface="Verdana"/>
                        <a:cs typeface="Times New Roman"/>
                      </a:endParaRPr>
                    </a:p>
                  </a:txBody>
                  <a:tcPr marL="68580" marR="68580" marT="0" marB="0" anchor="ct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11</a:t>
                      </a:r>
                      <a:endParaRPr lang="en-NZ" sz="1000" dirty="0">
                        <a:solidFill>
                          <a:schemeClr val="tx1"/>
                        </a:solidFill>
                        <a:effectLst/>
                        <a:latin typeface="+mj-lt"/>
                        <a:ea typeface="Verdana"/>
                        <a:cs typeface="Times New Roman"/>
                      </a:endParaRPr>
                    </a:p>
                  </a:txBody>
                  <a:tcPr marL="68580" marR="68580" marT="0" marB="0" anchor="ctr">
                    <a:solidFill>
                      <a:srgbClr val="FF9900"/>
                    </a:solidFill>
                  </a:tcPr>
                </a:tc>
              </a:tr>
              <a:tr h="248395">
                <a:tc>
                  <a:txBody>
                    <a:bodyPr/>
                    <a:lstStyle/>
                    <a:p>
                      <a:r>
                        <a:rPr lang="en-NZ" sz="1000" dirty="0" smtClean="0"/>
                        <a:t>7</a:t>
                      </a:r>
                      <a:endParaRPr lang="en-NZ" sz="1000" dirty="0"/>
                    </a:p>
                  </a:txBody>
                  <a:tcPr/>
                </a:tc>
                <a:tc>
                  <a:txBody>
                    <a:bodyPr/>
                    <a:lstStyle/>
                    <a:p>
                      <a:pPr algn="ctr"/>
                      <a:r>
                        <a:rPr lang="en-NZ" sz="1000" dirty="0" smtClean="0"/>
                        <a:t>17</a:t>
                      </a:r>
                      <a:endParaRPr lang="en-NZ" sz="1000" dirty="0"/>
                    </a:p>
                  </a:txBody>
                  <a:tcPr/>
                </a:tc>
                <a:tc>
                  <a:txBody>
                    <a:bodyPr/>
                    <a:lstStyle/>
                    <a:p>
                      <a:pPr algn="ctr"/>
                      <a:r>
                        <a:rPr lang="en-NZ" sz="1000" dirty="0" smtClean="0"/>
                        <a:t>22</a:t>
                      </a:r>
                      <a:endParaRPr lang="en-NZ" sz="1000" dirty="0"/>
                    </a:p>
                  </a:txBody>
                  <a:tcPr/>
                </a:tc>
                <a:tc>
                  <a:txBody>
                    <a:bodyPr/>
                    <a:lstStyle/>
                    <a:p>
                      <a:pPr algn="ctr"/>
                      <a:r>
                        <a:rPr lang="en-NZ" sz="1000" dirty="0" smtClean="0">
                          <a:latin typeface="+mn-lt"/>
                        </a:rPr>
                        <a:t>17</a:t>
                      </a:r>
                      <a:endParaRPr lang="en-NZ" sz="1000" dirty="0">
                        <a:latin typeface="+mn-lt"/>
                      </a:endParaRPr>
                    </a:p>
                  </a:txBody>
                  <a:tcPr anchor="ctr"/>
                </a:tc>
                <a:tc>
                  <a:txBody>
                    <a:bodyPr/>
                    <a:lstStyle/>
                    <a:p>
                      <a:pPr algn="ctr">
                        <a:lnSpc>
                          <a:spcPct val="115000"/>
                        </a:lnSpc>
                        <a:spcAft>
                          <a:spcPts val="0"/>
                        </a:spcAft>
                      </a:pPr>
                      <a:r>
                        <a:rPr lang="en-GB" sz="1000" dirty="0" smtClean="0">
                          <a:solidFill>
                            <a:schemeClr val="tx1"/>
                          </a:solidFill>
                          <a:effectLst/>
                          <a:latin typeface="+mj-lt"/>
                          <a:ea typeface="Verdana"/>
                          <a:cs typeface="Times New Roman"/>
                        </a:rPr>
                        <a:t>28</a:t>
                      </a:r>
                      <a:endParaRPr lang="en-NZ" sz="1000" dirty="0">
                        <a:solidFill>
                          <a:schemeClr val="tx1"/>
                        </a:solidFill>
                        <a:effectLst/>
                        <a:latin typeface="+mj-lt"/>
                        <a:ea typeface="Verdana"/>
                        <a:cs typeface="Times New Roman"/>
                      </a:endParaRPr>
                    </a:p>
                  </a:txBody>
                  <a:tcPr marL="68580" marR="68580" marT="0" marB="0" anchor="ct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21</a:t>
                      </a:r>
                      <a:endParaRPr lang="en-NZ" sz="1000" dirty="0">
                        <a:solidFill>
                          <a:schemeClr val="tx1"/>
                        </a:solidFill>
                        <a:effectLst/>
                        <a:latin typeface="+mj-lt"/>
                        <a:ea typeface="Verdana"/>
                        <a:cs typeface="Times New Roman"/>
                      </a:endParaRPr>
                    </a:p>
                  </a:txBody>
                  <a:tcPr marL="68580" marR="68580" marT="0" marB="0" anchor="ctr"/>
                </a:tc>
              </a:tr>
              <a:tr h="248395">
                <a:tc>
                  <a:txBody>
                    <a:bodyPr/>
                    <a:lstStyle/>
                    <a:p>
                      <a:r>
                        <a:rPr lang="en-NZ" sz="1000" dirty="0" smtClean="0"/>
                        <a:t>8</a:t>
                      </a:r>
                      <a:endParaRPr lang="en-NZ" sz="1000" dirty="0"/>
                    </a:p>
                  </a:txBody>
                  <a:tcPr/>
                </a:tc>
                <a:tc>
                  <a:txBody>
                    <a:bodyPr/>
                    <a:lstStyle/>
                    <a:p>
                      <a:pPr algn="ctr"/>
                      <a:r>
                        <a:rPr lang="en-NZ" sz="1000" dirty="0" smtClean="0"/>
                        <a:t>28</a:t>
                      </a:r>
                      <a:endParaRPr lang="en-NZ" sz="1000" dirty="0"/>
                    </a:p>
                  </a:txBody>
                  <a:tcPr/>
                </a:tc>
                <a:tc>
                  <a:txBody>
                    <a:bodyPr/>
                    <a:lstStyle/>
                    <a:p>
                      <a:pPr algn="ctr"/>
                      <a:r>
                        <a:rPr lang="en-NZ" sz="1000" dirty="0" smtClean="0"/>
                        <a:t>19</a:t>
                      </a:r>
                      <a:endParaRPr lang="en-NZ" sz="1000" dirty="0"/>
                    </a:p>
                  </a:txBody>
                  <a:tcPr/>
                </a:tc>
                <a:tc>
                  <a:txBody>
                    <a:bodyPr/>
                    <a:lstStyle/>
                    <a:p>
                      <a:pPr algn="ctr"/>
                      <a:r>
                        <a:rPr lang="en-NZ" sz="1000" dirty="0" smtClean="0">
                          <a:latin typeface="+mn-lt"/>
                        </a:rPr>
                        <a:t>24</a:t>
                      </a:r>
                      <a:endParaRPr lang="en-NZ" sz="1000" dirty="0">
                        <a:latin typeface="+mn-lt"/>
                      </a:endParaRPr>
                    </a:p>
                  </a:txBody>
                  <a:tcPr anchor="ctr"/>
                </a:tc>
                <a:tc>
                  <a:txBody>
                    <a:bodyPr/>
                    <a:lstStyle/>
                    <a:p>
                      <a:pPr algn="ctr">
                        <a:lnSpc>
                          <a:spcPct val="115000"/>
                        </a:lnSpc>
                        <a:spcAft>
                          <a:spcPts val="0"/>
                        </a:spcAft>
                      </a:pPr>
                      <a:r>
                        <a:rPr lang="en-GB" sz="1000" dirty="0" smtClean="0">
                          <a:solidFill>
                            <a:schemeClr val="tx1"/>
                          </a:solidFill>
                          <a:effectLst/>
                          <a:latin typeface="+mj-lt"/>
                          <a:ea typeface="Verdana"/>
                          <a:cs typeface="Times New Roman"/>
                        </a:rPr>
                        <a:t>22</a:t>
                      </a:r>
                      <a:endParaRPr lang="en-NZ" sz="1000" dirty="0">
                        <a:solidFill>
                          <a:schemeClr val="tx1"/>
                        </a:solidFill>
                        <a:effectLst/>
                        <a:latin typeface="+mj-lt"/>
                        <a:ea typeface="Verdana"/>
                        <a:cs typeface="Times New Roman"/>
                      </a:endParaRPr>
                    </a:p>
                  </a:txBody>
                  <a:tcPr marL="68580" marR="68580" marT="0" marB="0" anchor="ct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23</a:t>
                      </a:r>
                      <a:endParaRPr lang="en-NZ" sz="1000" dirty="0">
                        <a:solidFill>
                          <a:schemeClr val="tx1"/>
                        </a:solidFill>
                        <a:effectLst/>
                        <a:latin typeface="+mj-lt"/>
                        <a:ea typeface="Verdana"/>
                        <a:cs typeface="Times New Roman"/>
                      </a:endParaRPr>
                    </a:p>
                  </a:txBody>
                  <a:tcPr marL="68580" marR="68580" marT="0" marB="0" anchor="ctr"/>
                </a:tc>
              </a:tr>
              <a:tr h="248395">
                <a:tc>
                  <a:txBody>
                    <a:bodyPr/>
                    <a:lstStyle/>
                    <a:p>
                      <a:r>
                        <a:rPr lang="en-NZ" sz="1000" dirty="0" smtClean="0"/>
                        <a:t>9</a:t>
                      </a:r>
                      <a:endParaRPr lang="en-NZ" sz="1000" dirty="0"/>
                    </a:p>
                  </a:txBody>
                  <a:tcPr/>
                </a:tc>
                <a:tc>
                  <a:txBody>
                    <a:bodyPr/>
                    <a:lstStyle/>
                    <a:p>
                      <a:pPr algn="ctr"/>
                      <a:r>
                        <a:rPr lang="en-NZ" sz="1000" dirty="0" smtClean="0"/>
                        <a:t>13</a:t>
                      </a:r>
                      <a:endParaRPr lang="en-NZ" sz="1000" dirty="0"/>
                    </a:p>
                  </a:txBody>
                  <a:tcPr/>
                </a:tc>
                <a:tc>
                  <a:txBody>
                    <a:bodyPr/>
                    <a:lstStyle/>
                    <a:p>
                      <a:pPr algn="ctr"/>
                      <a:r>
                        <a:rPr lang="en-NZ" sz="1000" dirty="0" smtClean="0"/>
                        <a:t>15</a:t>
                      </a:r>
                      <a:endParaRPr lang="en-NZ" sz="1000" dirty="0"/>
                    </a:p>
                  </a:txBody>
                  <a:tcPr/>
                </a:tc>
                <a:tc>
                  <a:txBody>
                    <a:bodyPr/>
                    <a:lstStyle/>
                    <a:p>
                      <a:pPr algn="ctr"/>
                      <a:r>
                        <a:rPr lang="en-NZ" sz="1000" dirty="0" smtClean="0">
                          <a:latin typeface="+mn-lt"/>
                        </a:rPr>
                        <a:t>22</a:t>
                      </a:r>
                      <a:endParaRPr lang="en-NZ" sz="1000" dirty="0">
                        <a:latin typeface="+mn-lt"/>
                      </a:endParaRPr>
                    </a:p>
                  </a:txBody>
                  <a:tcPr anchor="ctr"/>
                </a:tc>
                <a:tc>
                  <a:txBody>
                    <a:bodyPr/>
                    <a:lstStyle/>
                    <a:p>
                      <a:pPr algn="ctr">
                        <a:lnSpc>
                          <a:spcPct val="115000"/>
                        </a:lnSpc>
                        <a:spcAft>
                          <a:spcPts val="0"/>
                        </a:spcAft>
                      </a:pPr>
                      <a:r>
                        <a:rPr lang="en-GB" sz="1000" dirty="0" smtClean="0">
                          <a:solidFill>
                            <a:schemeClr val="tx1"/>
                          </a:solidFill>
                          <a:effectLst/>
                          <a:latin typeface="+mj-lt"/>
                          <a:ea typeface="Verdana"/>
                          <a:cs typeface="Times New Roman"/>
                        </a:rPr>
                        <a:t>12</a:t>
                      </a:r>
                      <a:endParaRPr lang="en-NZ" sz="1000" dirty="0">
                        <a:solidFill>
                          <a:schemeClr val="tx1"/>
                        </a:solidFill>
                        <a:effectLst/>
                        <a:latin typeface="+mj-lt"/>
                        <a:ea typeface="Verdana"/>
                        <a:cs typeface="Times New Roman"/>
                      </a:endParaRPr>
                    </a:p>
                  </a:txBody>
                  <a:tcPr marL="68580" marR="68580" marT="0" marB="0" anchor="ct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12</a:t>
                      </a:r>
                      <a:endParaRPr lang="en-NZ" sz="1000" dirty="0">
                        <a:solidFill>
                          <a:schemeClr val="tx1"/>
                        </a:solidFill>
                        <a:effectLst/>
                        <a:latin typeface="+mj-lt"/>
                        <a:ea typeface="Verdana"/>
                        <a:cs typeface="Times New Roman"/>
                      </a:endParaRPr>
                    </a:p>
                  </a:txBody>
                  <a:tcPr marL="68580" marR="68580" marT="0" marB="0" anchor="ctr"/>
                </a:tc>
              </a:tr>
              <a:tr h="248395">
                <a:tc>
                  <a:txBody>
                    <a:bodyPr/>
                    <a:lstStyle/>
                    <a:p>
                      <a:r>
                        <a:rPr lang="en-NZ" sz="1000" dirty="0" smtClean="0"/>
                        <a:t>10 – Extremely likely</a:t>
                      </a:r>
                      <a:endParaRPr lang="en-NZ" sz="1000" dirty="0"/>
                    </a:p>
                  </a:txBody>
                  <a:tcPr/>
                </a:tc>
                <a:tc>
                  <a:txBody>
                    <a:bodyPr/>
                    <a:lstStyle/>
                    <a:p>
                      <a:pPr algn="ctr"/>
                      <a:r>
                        <a:rPr lang="en-NZ" sz="1000" dirty="0" smtClean="0"/>
                        <a:t>21</a:t>
                      </a:r>
                      <a:endParaRPr lang="en-NZ" sz="1000" dirty="0"/>
                    </a:p>
                  </a:txBody>
                  <a:tcPr anchor="ctr"/>
                </a:tc>
                <a:tc>
                  <a:txBody>
                    <a:bodyPr/>
                    <a:lstStyle/>
                    <a:p>
                      <a:pPr algn="ctr"/>
                      <a:r>
                        <a:rPr lang="en-NZ" sz="1000" dirty="0" smtClean="0"/>
                        <a:t>29</a:t>
                      </a:r>
                      <a:endParaRPr lang="en-NZ" sz="1000" dirty="0"/>
                    </a:p>
                  </a:txBody>
                  <a:tcPr anchor="ctr"/>
                </a:tc>
                <a:tc>
                  <a:txBody>
                    <a:bodyPr/>
                    <a:lstStyle/>
                    <a:p>
                      <a:pPr algn="ctr"/>
                      <a:r>
                        <a:rPr lang="en-NZ" sz="1000" dirty="0" smtClean="0">
                          <a:latin typeface="+mn-lt"/>
                        </a:rPr>
                        <a:t>29</a:t>
                      </a:r>
                      <a:endParaRPr lang="en-NZ" sz="1000" dirty="0">
                        <a:latin typeface="+mn-lt"/>
                      </a:endParaRPr>
                    </a:p>
                  </a:txBody>
                  <a:tcPr anchor="ctr"/>
                </a:tc>
                <a:tc>
                  <a:txBody>
                    <a:bodyPr/>
                    <a:lstStyle/>
                    <a:p>
                      <a:pPr algn="ctr">
                        <a:lnSpc>
                          <a:spcPct val="115000"/>
                        </a:lnSpc>
                        <a:spcAft>
                          <a:spcPts val="0"/>
                        </a:spcAft>
                      </a:pPr>
                      <a:r>
                        <a:rPr lang="en-GB" sz="1000" dirty="0" smtClean="0">
                          <a:solidFill>
                            <a:schemeClr val="tx1"/>
                          </a:solidFill>
                          <a:effectLst/>
                          <a:latin typeface="+mj-lt"/>
                          <a:ea typeface="Verdana"/>
                          <a:cs typeface="Times New Roman"/>
                        </a:rPr>
                        <a:t>24</a:t>
                      </a:r>
                      <a:endParaRPr lang="en-NZ" sz="1000" dirty="0">
                        <a:solidFill>
                          <a:schemeClr val="tx1"/>
                        </a:solidFill>
                        <a:effectLst/>
                        <a:latin typeface="+mj-lt"/>
                        <a:ea typeface="Verdana"/>
                        <a:cs typeface="Times New Roman"/>
                      </a:endParaRPr>
                    </a:p>
                  </a:txBody>
                  <a:tcPr marL="68580" marR="68580" marT="0" marB="0" anchor="ct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24</a:t>
                      </a:r>
                      <a:endParaRPr lang="en-NZ" sz="1000" dirty="0">
                        <a:solidFill>
                          <a:schemeClr val="tx1"/>
                        </a:solidFill>
                        <a:effectLst/>
                        <a:latin typeface="+mj-lt"/>
                        <a:ea typeface="Verdana"/>
                        <a:cs typeface="Times New Roman"/>
                      </a:endParaRPr>
                    </a:p>
                  </a:txBody>
                  <a:tcPr marL="68580" marR="68580" marT="0" marB="0" anchor="ctr"/>
                </a:tc>
              </a:tr>
              <a:tr h="248395">
                <a:tc>
                  <a:txBody>
                    <a:bodyPr/>
                    <a:lstStyle/>
                    <a:p>
                      <a:r>
                        <a:rPr lang="en-NZ" sz="1000" b="1" dirty="0" smtClean="0"/>
                        <a:t>Base (Used</a:t>
                      </a:r>
                      <a:r>
                        <a:rPr lang="en-NZ" sz="1000" b="1" baseline="0" dirty="0" smtClean="0"/>
                        <a:t> member)</a:t>
                      </a:r>
                      <a:endParaRPr lang="en-NZ" sz="1000" b="1" dirty="0"/>
                    </a:p>
                  </a:txBody>
                  <a:tcPr anchor="ctr">
                    <a:solidFill>
                      <a:schemeClr val="accent4">
                        <a:lumMod val="60000"/>
                        <a:lumOff val="40000"/>
                      </a:schemeClr>
                    </a:solidFill>
                  </a:tcPr>
                </a:tc>
                <a:tc>
                  <a:txBody>
                    <a:bodyPr/>
                    <a:lstStyle/>
                    <a:p>
                      <a:pPr algn="ctr"/>
                      <a:r>
                        <a:rPr lang="en-NZ" sz="1000" b="1" dirty="0" smtClean="0"/>
                        <a:t>137</a:t>
                      </a:r>
                      <a:endParaRPr lang="en-NZ" sz="1000" b="1" dirty="0"/>
                    </a:p>
                  </a:txBody>
                  <a:tcPr anchor="ctr">
                    <a:solidFill>
                      <a:schemeClr val="accent4">
                        <a:lumMod val="60000"/>
                        <a:lumOff val="40000"/>
                      </a:schemeClr>
                    </a:solidFill>
                  </a:tcPr>
                </a:tc>
                <a:tc>
                  <a:txBody>
                    <a:bodyPr/>
                    <a:lstStyle/>
                    <a:p>
                      <a:pPr algn="ctr"/>
                      <a:r>
                        <a:rPr lang="en-NZ" sz="1000" b="1" dirty="0" smtClean="0">
                          <a:latin typeface="+mn-lt"/>
                        </a:rPr>
                        <a:t>143</a:t>
                      </a:r>
                      <a:endParaRPr lang="en-NZ" sz="1000" b="1" dirty="0">
                        <a:latin typeface="+mn-lt"/>
                      </a:endParaRPr>
                    </a:p>
                  </a:txBody>
                  <a:tcPr anchor="ctr">
                    <a:solidFill>
                      <a:schemeClr val="accent4">
                        <a:lumMod val="60000"/>
                        <a:lumOff val="40000"/>
                      </a:schemeClr>
                    </a:solidFill>
                  </a:tcPr>
                </a:tc>
                <a:tc>
                  <a:txBody>
                    <a:bodyPr/>
                    <a:lstStyle/>
                    <a:p>
                      <a:pPr algn="ctr" fontAlgn="b"/>
                      <a:r>
                        <a:rPr lang="en-NZ" sz="1000" b="1" i="0" u="none" strike="noStrike" dirty="0" smtClean="0">
                          <a:solidFill>
                            <a:srgbClr val="000000"/>
                          </a:solidFill>
                          <a:latin typeface="+mn-lt"/>
                        </a:rPr>
                        <a:t>152</a:t>
                      </a:r>
                      <a:endParaRPr lang="en-US" sz="1000" b="1" i="0" u="none" strike="noStrike" dirty="0">
                        <a:solidFill>
                          <a:srgbClr val="000000"/>
                        </a:solidFill>
                        <a:latin typeface="+mn-lt"/>
                      </a:endParaRPr>
                    </a:p>
                  </a:txBody>
                  <a:tcPr marL="9525" marR="9525" marT="9525" marB="0" anchor="ctr">
                    <a:solidFill>
                      <a:schemeClr val="accent4">
                        <a:lumMod val="60000"/>
                        <a:lumOff val="40000"/>
                      </a:schemeClr>
                    </a:solidFill>
                  </a:tcPr>
                </a:tc>
                <a:tc>
                  <a:txBody>
                    <a:bodyPr/>
                    <a:lstStyle/>
                    <a:p>
                      <a:pPr algn="ctr" fontAlgn="b"/>
                      <a:r>
                        <a:rPr lang="en-US" sz="1000" b="1" i="0" u="none" strike="noStrike" dirty="0" smtClean="0">
                          <a:solidFill>
                            <a:srgbClr val="000000"/>
                          </a:solidFill>
                          <a:latin typeface="+mn-lt"/>
                        </a:rPr>
                        <a:t>113</a:t>
                      </a:r>
                      <a:endParaRPr lang="en-US" sz="1000" b="1" i="0" u="none" strike="noStrike" dirty="0">
                        <a:solidFill>
                          <a:srgbClr val="000000"/>
                        </a:solidFill>
                        <a:latin typeface="+mn-lt"/>
                      </a:endParaRPr>
                    </a:p>
                  </a:txBody>
                  <a:tcPr marL="9525" marR="9525" marT="9525" marB="0" anchor="ctr">
                    <a:solidFill>
                      <a:schemeClr val="accent4">
                        <a:lumMod val="60000"/>
                        <a:lumOff val="40000"/>
                      </a:schemeClr>
                    </a:solidFill>
                  </a:tcPr>
                </a:tc>
                <a:tc>
                  <a:txBody>
                    <a:bodyPr/>
                    <a:lstStyle/>
                    <a:p>
                      <a:pPr algn="ctr" fontAlgn="b"/>
                      <a:r>
                        <a:rPr lang="en-US" sz="1000" b="1" i="0" u="none" strike="noStrike" dirty="0" smtClean="0">
                          <a:solidFill>
                            <a:srgbClr val="000000"/>
                          </a:solidFill>
                          <a:latin typeface="+mn-lt"/>
                        </a:rPr>
                        <a:t>113</a:t>
                      </a:r>
                      <a:endParaRPr lang="en-US" sz="1000" b="1" i="0" u="none" strike="noStrike" dirty="0">
                        <a:solidFill>
                          <a:srgbClr val="000000"/>
                        </a:solidFill>
                        <a:latin typeface="+mn-lt"/>
                      </a:endParaRPr>
                    </a:p>
                  </a:txBody>
                  <a:tcPr marL="9525" marR="9525" marT="9525" marB="0" anchor="ctr">
                    <a:solidFill>
                      <a:schemeClr val="accent4">
                        <a:lumMod val="60000"/>
                        <a:lumOff val="40000"/>
                      </a:schemeClr>
                    </a:solidFill>
                  </a:tcPr>
                </a:tc>
              </a:tr>
            </a:tbl>
          </a:graphicData>
        </a:graphic>
      </p:graphicFrame>
      <p:graphicFrame>
        <p:nvGraphicFramePr>
          <p:cNvPr id="8194" name="Chart 9"/>
          <p:cNvGraphicFramePr>
            <a:graphicFrameLocks/>
          </p:cNvGraphicFramePr>
          <p:nvPr/>
        </p:nvGraphicFramePr>
        <p:xfrm>
          <a:off x="417513" y="2730500"/>
          <a:ext cx="3989387" cy="2909888"/>
        </p:xfrm>
        <a:graphic>
          <a:graphicData uri="http://schemas.openxmlformats.org/presentationml/2006/ole">
            <mc:AlternateContent xmlns:mc="http://schemas.openxmlformats.org/markup-compatibility/2006">
              <mc:Choice xmlns:v="urn:schemas-microsoft-com:vml" Requires="v">
                <p:oleObj spid="_x0000_s8196" r:id="rId3" imgW="3993226" imgH="2908044" progId="Excel.Chart.8">
                  <p:embed/>
                </p:oleObj>
              </mc:Choice>
              <mc:Fallback>
                <p:oleObj r:id="rId3" imgW="3993226" imgH="2908044" progId="Excel.Chart.8">
                  <p:embed/>
                  <p:pic>
                    <p:nvPicPr>
                      <p:cNvPr id="0" name="Chart 9"/>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7513" y="2730500"/>
                        <a:ext cx="3989387" cy="29098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300" name="Text Placeholder 8"/>
          <p:cNvSpPr txBox="1">
            <a:spLocks/>
          </p:cNvSpPr>
          <p:nvPr/>
        </p:nvSpPr>
        <p:spPr bwMode="auto">
          <a:xfrm>
            <a:off x="890588" y="1028700"/>
            <a:ext cx="7500937" cy="890588"/>
          </a:xfrm>
          <a:prstGeom prst="rect">
            <a:avLst/>
          </a:prstGeom>
          <a:noFill/>
          <a:ln w="9525">
            <a:noFill/>
            <a:miter lim="800000"/>
            <a:headEnd/>
            <a:tailEnd/>
          </a:ln>
        </p:spPr>
        <p:txBody>
          <a:bodyPr/>
          <a:lstStyle/>
          <a:p>
            <a:pPr marL="180975" indent="-180975">
              <a:spcBef>
                <a:spcPts val="300"/>
              </a:spcBef>
              <a:buClr>
                <a:srgbClr val="FF9900"/>
              </a:buClr>
              <a:buSzPct val="100000"/>
              <a:buFont typeface="Arial" charset="0"/>
              <a:buChar char="►"/>
            </a:pPr>
            <a:r>
              <a:rPr lang="en-AU" sz="1200">
                <a:latin typeface="Arial" charset="0"/>
              </a:rPr>
              <a:t>Among those who have used an MTA member knowingly, advocacy (rating a 9-10) has held constant this year.</a:t>
            </a:r>
          </a:p>
          <a:p>
            <a:pPr marL="180975" indent="-180975">
              <a:spcBef>
                <a:spcPts val="300"/>
              </a:spcBef>
              <a:buClr>
                <a:srgbClr val="FF9900"/>
              </a:buClr>
              <a:buSzPct val="100000"/>
              <a:buFont typeface="Arial" charset="0"/>
              <a:buChar char="►"/>
            </a:pPr>
            <a:r>
              <a:rPr lang="en-AU" sz="1200">
                <a:latin typeface="Arial" charset="0"/>
              </a:rPr>
              <a:t>However, there has been a move from a passive experience to one that is less likely to enthuse customers (i.e. fewer “7’s” and more “5-6’s”).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6"/>
          </p:nvPr>
        </p:nvSpPr>
        <p:spPr/>
        <p:txBody>
          <a:bodyPr/>
          <a:lstStyle/>
          <a:p>
            <a:pPr>
              <a:defRPr/>
            </a:pPr>
            <a:r>
              <a:rPr lang="en-AU" dirty="0" smtClean="0"/>
              <a:t>MTA Strategic Research</a:t>
            </a:r>
            <a:endParaRPr lang="en-AU" dirty="0"/>
          </a:p>
        </p:txBody>
      </p:sp>
      <p:sp>
        <p:nvSpPr>
          <p:cNvPr id="27651" name="Slide Number Placeholder 6"/>
          <p:cNvSpPr>
            <a:spLocks noGrp="1"/>
          </p:cNvSpPr>
          <p:nvPr>
            <p:ph type="sldNum" sz="quarter" idx="17"/>
          </p:nvPr>
        </p:nvSpPr>
        <p:spPr bwMode="auto">
          <a:noFill/>
          <a:ln>
            <a:miter lim="800000"/>
            <a:headEnd/>
            <a:tailEnd/>
          </a:ln>
        </p:spPr>
        <p:txBody>
          <a:bodyPr/>
          <a:lstStyle/>
          <a:p>
            <a:fld id="{63D0E438-1B3E-468B-997C-FD2E9195A272}" type="slidenum">
              <a:rPr lang="en-AU" smtClean="0"/>
              <a:pPr/>
              <a:t>14</a:t>
            </a:fld>
            <a:endParaRPr lang="en-AU" smtClean="0"/>
          </a:p>
        </p:txBody>
      </p:sp>
      <p:sp>
        <p:nvSpPr>
          <p:cNvPr id="27652" name="Title 10"/>
          <p:cNvSpPr>
            <a:spLocks noGrp="1"/>
          </p:cNvSpPr>
          <p:nvPr>
            <p:ph type="ctrTitle"/>
          </p:nvPr>
        </p:nvSpPr>
        <p:spPr>
          <a:xfrm>
            <a:off x="827088" y="333375"/>
            <a:ext cx="7500937" cy="863600"/>
          </a:xfrm>
        </p:spPr>
        <p:txBody>
          <a:bodyPr/>
          <a:lstStyle/>
          <a:p>
            <a:r>
              <a:rPr lang="en-NZ" smtClean="0"/>
              <a:t>Net Promoter Score: growing % of detractors a concern</a:t>
            </a:r>
          </a:p>
        </p:txBody>
      </p:sp>
      <p:sp>
        <p:nvSpPr>
          <p:cNvPr id="27653" name="TextBox 7"/>
          <p:cNvSpPr txBox="1">
            <a:spLocks noChangeArrowheads="1"/>
          </p:cNvSpPr>
          <p:nvPr/>
        </p:nvSpPr>
        <p:spPr bwMode="auto">
          <a:xfrm>
            <a:off x="2195513" y="3068638"/>
            <a:ext cx="4464050" cy="646112"/>
          </a:xfrm>
          <a:prstGeom prst="rect">
            <a:avLst/>
          </a:prstGeom>
          <a:noFill/>
          <a:ln w="9525">
            <a:noFill/>
            <a:miter lim="800000"/>
            <a:headEnd/>
            <a:tailEnd/>
          </a:ln>
        </p:spPr>
        <p:txBody>
          <a:bodyPr>
            <a:spAutoFit/>
          </a:bodyPr>
          <a:lstStyle/>
          <a:p>
            <a:pPr algn="ctr" eaLnBrk="0" hangingPunct="0"/>
            <a:r>
              <a:rPr lang="en-NZ" sz="1200" u="sng"/>
              <a:t>How likely would you be to recommend to a family member, friend or work colleague that they use a MTA member the next time they have their vehicle serviced, repaired, bought or sold?</a:t>
            </a:r>
          </a:p>
        </p:txBody>
      </p:sp>
      <p:graphicFrame>
        <p:nvGraphicFramePr>
          <p:cNvPr id="9" name="Table 8"/>
          <p:cNvGraphicFramePr>
            <a:graphicFrameLocks noGrp="1"/>
          </p:cNvGraphicFramePr>
          <p:nvPr/>
        </p:nvGraphicFramePr>
        <p:xfrm>
          <a:off x="1692275" y="3865563"/>
          <a:ext cx="6048375" cy="2011362"/>
        </p:xfrm>
        <a:graphic>
          <a:graphicData uri="http://schemas.openxmlformats.org/drawingml/2006/table">
            <a:tbl>
              <a:tblPr firstRow="1" bandRow="1">
                <a:tableStyleId>{5C22544A-7EE6-4342-B048-85BDC9FD1C3A}</a:tableStyleId>
              </a:tblPr>
              <a:tblGrid>
                <a:gridCol w="1618656"/>
                <a:gridCol w="553751"/>
                <a:gridCol w="553751"/>
                <a:gridCol w="553751"/>
                <a:gridCol w="553751"/>
                <a:gridCol w="553751"/>
                <a:gridCol w="553751"/>
                <a:gridCol w="553751"/>
                <a:gridCol w="553751"/>
              </a:tblGrid>
              <a:tr h="196455">
                <a:tc>
                  <a:txBody>
                    <a:bodyPr/>
                    <a:lstStyle/>
                    <a:p>
                      <a:endParaRPr lang="en-NZ" sz="1000" dirty="0"/>
                    </a:p>
                  </a:txBody>
                  <a:tcPr/>
                </a:tc>
                <a:tc>
                  <a:txBody>
                    <a:bodyPr/>
                    <a:lstStyle/>
                    <a:p>
                      <a:pPr algn="ctr"/>
                      <a:r>
                        <a:rPr lang="en-NZ" sz="1000" dirty="0" smtClean="0"/>
                        <a:t>2010</a:t>
                      </a:r>
                    </a:p>
                    <a:p>
                      <a:pPr algn="ctr"/>
                      <a:r>
                        <a:rPr lang="en-NZ" sz="1000" dirty="0" smtClean="0"/>
                        <a:t>%</a:t>
                      </a:r>
                      <a:endParaRPr lang="en-NZ" sz="1000" dirty="0"/>
                    </a:p>
                  </a:txBody>
                  <a:tcPr/>
                </a:tc>
                <a:tc>
                  <a:txBody>
                    <a:bodyPr/>
                    <a:lstStyle/>
                    <a:p>
                      <a:pPr algn="ctr"/>
                      <a:r>
                        <a:rPr lang="en-NZ" sz="1000" dirty="0" smtClean="0"/>
                        <a:t>2011</a:t>
                      </a:r>
                    </a:p>
                    <a:p>
                      <a:pPr algn="ctr"/>
                      <a:r>
                        <a:rPr lang="en-NZ" sz="1000" dirty="0" smtClean="0"/>
                        <a:t>%</a:t>
                      </a:r>
                      <a:endParaRPr lang="en-NZ" sz="1000" dirty="0"/>
                    </a:p>
                  </a:txBody>
                  <a:tcPr/>
                </a:tc>
                <a:tc>
                  <a:txBody>
                    <a:bodyPr/>
                    <a:lstStyle/>
                    <a:p>
                      <a:pPr algn="ctr"/>
                      <a:r>
                        <a:rPr lang="en-NZ" sz="1000" dirty="0" smtClean="0"/>
                        <a:t>2012</a:t>
                      </a:r>
                    </a:p>
                    <a:p>
                      <a:pPr algn="ctr"/>
                      <a:r>
                        <a:rPr lang="en-NZ" sz="1000" dirty="0" smtClean="0"/>
                        <a:t>%</a:t>
                      </a:r>
                      <a:endParaRPr lang="en-NZ" sz="1000" dirty="0"/>
                    </a:p>
                  </a:txBody>
                  <a:tcPr/>
                </a:tc>
                <a:tc>
                  <a:txBody>
                    <a:bodyPr/>
                    <a:lstStyle/>
                    <a:p>
                      <a:pPr algn="ctr"/>
                      <a:r>
                        <a:rPr lang="en-NZ" sz="1000" dirty="0" smtClean="0"/>
                        <a:t>2013</a:t>
                      </a:r>
                    </a:p>
                    <a:p>
                      <a:pPr algn="ctr"/>
                      <a:r>
                        <a:rPr lang="en-NZ" sz="1000" dirty="0" smtClean="0"/>
                        <a:t>%</a:t>
                      </a:r>
                      <a:endParaRPr lang="en-NZ" sz="1000" dirty="0"/>
                    </a:p>
                  </a:txBody>
                  <a:tcPr/>
                </a:tc>
                <a:tc>
                  <a:txBody>
                    <a:bodyPr/>
                    <a:lstStyle/>
                    <a:p>
                      <a:pPr algn="ctr"/>
                      <a:r>
                        <a:rPr lang="en-NZ" sz="1000" dirty="0" smtClean="0"/>
                        <a:t>2014</a:t>
                      </a:r>
                    </a:p>
                    <a:p>
                      <a:pPr algn="ctr"/>
                      <a:r>
                        <a:rPr lang="en-NZ" sz="1000" dirty="0" smtClean="0"/>
                        <a:t>%</a:t>
                      </a:r>
                      <a:endParaRPr lang="en-NZ" sz="1000" dirty="0"/>
                    </a:p>
                  </a:txBody>
                  <a:tcPr/>
                </a:tc>
                <a:tc>
                  <a:txBody>
                    <a:bodyPr/>
                    <a:lstStyle/>
                    <a:p>
                      <a:pPr algn="ctr"/>
                      <a:r>
                        <a:rPr lang="en-NZ" sz="1000" dirty="0" smtClean="0">
                          <a:solidFill>
                            <a:schemeClr val="tx1"/>
                          </a:solidFill>
                        </a:rPr>
                        <a:t>AA</a:t>
                      </a:r>
                      <a:endParaRPr lang="en-NZ" sz="1000" dirty="0">
                        <a:solidFill>
                          <a:schemeClr val="tx1"/>
                        </a:solidFill>
                      </a:endParaRPr>
                    </a:p>
                  </a:txBody>
                  <a:tcPr>
                    <a:solidFill>
                      <a:srgbClr val="FF9900"/>
                    </a:solidFill>
                  </a:tcPr>
                </a:tc>
                <a:tc>
                  <a:txBody>
                    <a:bodyPr/>
                    <a:lstStyle/>
                    <a:p>
                      <a:pPr algn="ctr"/>
                      <a:r>
                        <a:rPr lang="en-NZ" sz="1000" dirty="0" smtClean="0">
                          <a:solidFill>
                            <a:schemeClr val="tx1"/>
                          </a:solidFill>
                        </a:rPr>
                        <a:t>VTNZ</a:t>
                      </a:r>
                      <a:endParaRPr lang="en-NZ" sz="1000" dirty="0">
                        <a:solidFill>
                          <a:schemeClr val="tx1"/>
                        </a:solidFill>
                      </a:endParaRPr>
                    </a:p>
                  </a:txBody>
                  <a:tcPr>
                    <a:solidFill>
                      <a:schemeClr val="accent2">
                        <a:lumMod val="60000"/>
                        <a:lumOff val="40000"/>
                      </a:schemeClr>
                    </a:solidFill>
                  </a:tcPr>
                </a:tc>
                <a:tc>
                  <a:txBody>
                    <a:bodyPr/>
                    <a:lstStyle/>
                    <a:p>
                      <a:pPr algn="ctr"/>
                      <a:r>
                        <a:rPr lang="en-NZ" sz="1000" dirty="0" smtClean="0">
                          <a:solidFill>
                            <a:schemeClr val="tx1"/>
                          </a:solidFill>
                        </a:rPr>
                        <a:t>Toyota</a:t>
                      </a:r>
                      <a:endParaRPr lang="en-NZ" sz="1000" dirty="0">
                        <a:solidFill>
                          <a:schemeClr val="tx1"/>
                        </a:solidFill>
                      </a:endParaRPr>
                    </a:p>
                  </a:txBody>
                  <a:tcPr>
                    <a:solidFill>
                      <a:schemeClr val="accent1">
                        <a:lumMod val="60000"/>
                        <a:lumOff val="40000"/>
                      </a:schemeClr>
                    </a:solidFill>
                  </a:tcPr>
                </a:tc>
              </a:tr>
              <a:tr h="196455">
                <a:tc>
                  <a:txBody>
                    <a:bodyPr/>
                    <a:lstStyle/>
                    <a:p>
                      <a:r>
                        <a:rPr lang="en-NZ" sz="1000" dirty="0" smtClean="0"/>
                        <a:t>Promoters (9-10)</a:t>
                      </a:r>
                      <a:endParaRPr lang="en-NZ" sz="1000" dirty="0"/>
                    </a:p>
                  </a:txBody>
                  <a:tcPr/>
                </a:tc>
                <a:tc>
                  <a:txBody>
                    <a:bodyPr/>
                    <a:lstStyle/>
                    <a:p>
                      <a:pPr algn="ctr"/>
                      <a:r>
                        <a:rPr lang="en-NZ" sz="1000" dirty="0" smtClean="0"/>
                        <a:t>34</a:t>
                      </a:r>
                      <a:endParaRPr lang="en-NZ" sz="1000" dirty="0"/>
                    </a:p>
                  </a:txBody>
                  <a:tcPr/>
                </a:tc>
                <a:tc>
                  <a:txBody>
                    <a:bodyPr/>
                    <a:lstStyle/>
                    <a:p>
                      <a:pPr algn="ctr"/>
                      <a:r>
                        <a:rPr lang="en-NZ" sz="1000" dirty="0" smtClean="0"/>
                        <a:t>44</a:t>
                      </a:r>
                      <a:endParaRPr lang="en-NZ" sz="1000" dirty="0"/>
                    </a:p>
                  </a:txBody>
                  <a:tcPr/>
                </a:tc>
                <a:tc>
                  <a:txBody>
                    <a:bodyPr/>
                    <a:lstStyle/>
                    <a:p>
                      <a:pPr algn="ctr"/>
                      <a:r>
                        <a:rPr lang="en-NZ" sz="1000" dirty="0" smtClean="0"/>
                        <a:t>51</a:t>
                      </a:r>
                      <a:endParaRPr lang="en-NZ" sz="1000" dirty="0"/>
                    </a:p>
                  </a:txBody>
                  <a:tcPr/>
                </a:tc>
                <a:tc>
                  <a:txBody>
                    <a:bodyPr/>
                    <a:lstStyle/>
                    <a:p>
                      <a:pPr algn="ctr"/>
                      <a:r>
                        <a:rPr lang="en-NZ" sz="1000" dirty="0" smtClean="0"/>
                        <a:t>36</a:t>
                      </a:r>
                      <a:endParaRPr lang="en-NZ" sz="1000" dirty="0"/>
                    </a:p>
                  </a:txBody>
                  <a:tcPr/>
                </a:tc>
                <a:tc>
                  <a:txBody>
                    <a:bodyPr/>
                    <a:lstStyle/>
                    <a:p>
                      <a:pPr algn="ctr"/>
                      <a:r>
                        <a:rPr lang="en-NZ" sz="1000" dirty="0" smtClean="0"/>
                        <a:t>36</a:t>
                      </a:r>
                      <a:endParaRPr lang="en-NZ" sz="1000" dirty="0"/>
                    </a:p>
                  </a:txBody>
                  <a:tcPr/>
                </a:tc>
                <a:tc>
                  <a:txBody>
                    <a:bodyPr/>
                    <a:lstStyle/>
                    <a:p>
                      <a:pPr algn="ctr"/>
                      <a:r>
                        <a:rPr lang="en-NZ" sz="1000" dirty="0" smtClean="0"/>
                        <a:t>49</a:t>
                      </a:r>
                      <a:endParaRPr lang="en-NZ" sz="1000" dirty="0"/>
                    </a:p>
                  </a:txBody>
                  <a:tcPr>
                    <a:solidFill>
                      <a:srgbClr val="FF9900"/>
                    </a:solidFill>
                  </a:tcPr>
                </a:tc>
                <a:tc>
                  <a:txBody>
                    <a:bodyPr/>
                    <a:lstStyle/>
                    <a:p>
                      <a:pPr algn="ctr"/>
                      <a:r>
                        <a:rPr lang="en-NZ" sz="1000" dirty="0" smtClean="0"/>
                        <a:t>37</a:t>
                      </a:r>
                      <a:endParaRPr lang="en-NZ" sz="1000" dirty="0"/>
                    </a:p>
                  </a:txBody>
                  <a:tcPr>
                    <a:solidFill>
                      <a:schemeClr val="accent2">
                        <a:lumMod val="60000"/>
                        <a:lumOff val="40000"/>
                      </a:schemeClr>
                    </a:solidFill>
                  </a:tcPr>
                </a:tc>
                <a:tc>
                  <a:txBody>
                    <a:bodyPr/>
                    <a:lstStyle/>
                    <a:p>
                      <a:pPr algn="ctr"/>
                      <a:r>
                        <a:rPr lang="en-NZ" sz="1000" dirty="0" smtClean="0"/>
                        <a:t>50</a:t>
                      </a:r>
                      <a:endParaRPr lang="en-NZ" sz="1000" dirty="0"/>
                    </a:p>
                  </a:txBody>
                  <a:tcPr>
                    <a:solidFill>
                      <a:schemeClr val="accent1">
                        <a:lumMod val="60000"/>
                        <a:lumOff val="40000"/>
                      </a:schemeClr>
                    </a:solidFill>
                  </a:tcPr>
                </a:tc>
              </a:tr>
              <a:tr h="196455">
                <a:tc>
                  <a:txBody>
                    <a:bodyPr/>
                    <a:lstStyle/>
                    <a:p>
                      <a:r>
                        <a:rPr lang="en-NZ" sz="1000" dirty="0" smtClean="0"/>
                        <a:t>Passive</a:t>
                      </a:r>
                      <a:r>
                        <a:rPr lang="en-NZ" sz="1000" baseline="0" dirty="0" smtClean="0"/>
                        <a:t> (7-8)</a:t>
                      </a:r>
                      <a:endParaRPr lang="en-NZ" sz="1000" dirty="0"/>
                    </a:p>
                  </a:txBody>
                  <a:tcPr/>
                </a:tc>
                <a:tc>
                  <a:txBody>
                    <a:bodyPr/>
                    <a:lstStyle/>
                    <a:p>
                      <a:pPr algn="ctr"/>
                      <a:r>
                        <a:rPr lang="en-NZ" sz="1000" dirty="0" smtClean="0"/>
                        <a:t>45</a:t>
                      </a:r>
                      <a:endParaRPr lang="en-NZ" sz="1000" dirty="0"/>
                    </a:p>
                  </a:txBody>
                  <a:tcPr/>
                </a:tc>
                <a:tc>
                  <a:txBody>
                    <a:bodyPr/>
                    <a:lstStyle/>
                    <a:p>
                      <a:pPr algn="ctr"/>
                      <a:r>
                        <a:rPr lang="en-NZ" sz="1000" dirty="0" smtClean="0"/>
                        <a:t>41</a:t>
                      </a:r>
                      <a:endParaRPr lang="en-NZ" sz="1000" dirty="0"/>
                    </a:p>
                  </a:txBody>
                  <a:tcPr/>
                </a:tc>
                <a:tc>
                  <a:txBody>
                    <a:bodyPr/>
                    <a:lstStyle/>
                    <a:p>
                      <a:pPr algn="ctr"/>
                      <a:r>
                        <a:rPr lang="en-NZ" sz="1000" dirty="0" smtClean="0"/>
                        <a:t>41</a:t>
                      </a:r>
                      <a:endParaRPr lang="en-NZ" sz="1000" dirty="0"/>
                    </a:p>
                  </a:txBody>
                  <a:tcPr/>
                </a:tc>
                <a:tc>
                  <a:txBody>
                    <a:bodyPr/>
                    <a:lstStyle/>
                    <a:p>
                      <a:pPr algn="ctr"/>
                      <a:r>
                        <a:rPr lang="en-NZ" sz="1000" dirty="0" smtClean="0"/>
                        <a:t>50</a:t>
                      </a:r>
                      <a:endParaRPr lang="en-NZ" sz="1000" dirty="0"/>
                    </a:p>
                  </a:txBody>
                  <a:tcPr/>
                </a:tc>
                <a:tc>
                  <a:txBody>
                    <a:bodyPr/>
                    <a:lstStyle/>
                    <a:p>
                      <a:pPr algn="ctr"/>
                      <a:r>
                        <a:rPr lang="en-NZ" sz="1000" dirty="0" smtClean="0"/>
                        <a:t>44</a:t>
                      </a:r>
                      <a:endParaRPr lang="en-NZ" sz="1000" dirty="0"/>
                    </a:p>
                  </a:txBody>
                  <a:tcPr/>
                </a:tc>
                <a:tc>
                  <a:txBody>
                    <a:bodyPr/>
                    <a:lstStyle/>
                    <a:p>
                      <a:pPr algn="ctr"/>
                      <a:r>
                        <a:rPr lang="en-NZ" sz="1000" dirty="0" smtClean="0"/>
                        <a:t>39</a:t>
                      </a:r>
                      <a:endParaRPr lang="en-NZ" sz="1000" dirty="0"/>
                    </a:p>
                  </a:txBody>
                  <a:tcPr>
                    <a:solidFill>
                      <a:srgbClr val="FF9900"/>
                    </a:solidFill>
                  </a:tcPr>
                </a:tc>
                <a:tc>
                  <a:txBody>
                    <a:bodyPr/>
                    <a:lstStyle/>
                    <a:p>
                      <a:pPr algn="ctr"/>
                      <a:r>
                        <a:rPr lang="en-NZ" sz="1000" dirty="0" smtClean="0"/>
                        <a:t>42</a:t>
                      </a:r>
                      <a:endParaRPr lang="en-NZ" sz="1000" dirty="0"/>
                    </a:p>
                  </a:txBody>
                  <a:tcPr>
                    <a:solidFill>
                      <a:schemeClr val="accent2">
                        <a:lumMod val="60000"/>
                        <a:lumOff val="40000"/>
                      </a:schemeClr>
                    </a:solidFill>
                  </a:tcPr>
                </a:tc>
                <a:tc>
                  <a:txBody>
                    <a:bodyPr/>
                    <a:lstStyle/>
                    <a:p>
                      <a:pPr algn="ctr"/>
                      <a:r>
                        <a:rPr lang="en-NZ" sz="1000" dirty="0" smtClean="0"/>
                        <a:t>39</a:t>
                      </a:r>
                      <a:endParaRPr lang="en-NZ" sz="1000" dirty="0"/>
                    </a:p>
                  </a:txBody>
                  <a:tcPr>
                    <a:solidFill>
                      <a:schemeClr val="accent1">
                        <a:lumMod val="60000"/>
                        <a:lumOff val="40000"/>
                      </a:schemeClr>
                    </a:solidFill>
                  </a:tcPr>
                </a:tc>
              </a:tr>
              <a:tr h="196455">
                <a:tc>
                  <a:txBody>
                    <a:bodyPr/>
                    <a:lstStyle/>
                    <a:p>
                      <a:r>
                        <a:rPr lang="en-NZ" sz="1000" dirty="0" smtClean="0"/>
                        <a:t>Detractors</a:t>
                      </a:r>
                      <a:r>
                        <a:rPr lang="en-NZ" sz="1000" baseline="0" dirty="0" smtClean="0"/>
                        <a:t> (0-6)</a:t>
                      </a:r>
                      <a:endParaRPr lang="en-NZ" sz="1000" dirty="0"/>
                    </a:p>
                  </a:txBody>
                  <a:tcPr/>
                </a:tc>
                <a:tc>
                  <a:txBody>
                    <a:bodyPr/>
                    <a:lstStyle/>
                    <a:p>
                      <a:pPr algn="ctr"/>
                      <a:r>
                        <a:rPr lang="en-NZ" sz="1000" dirty="0" smtClean="0"/>
                        <a:t>21</a:t>
                      </a:r>
                      <a:endParaRPr lang="en-NZ" sz="1000" dirty="0"/>
                    </a:p>
                  </a:txBody>
                  <a:tcPr/>
                </a:tc>
                <a:tc>
                  <a:txBody>
                    <a:bodyPr/>
                    <a:lstStyle/>
                    <a:p>
                      <a:pPr algn="ctr"/>
                      <a:r>
                        <a:rPr lang="en-NZ" sz="1000" dirty="0" smtClean="0"/>
                        <a:t>16</a:t>
                      </a:r>
                      <a:endParaRPr lang="en-NZ" sz="1000" dirty="0"/>
                    </a:p>
                  </a:txBody>
                  <a:tcPr/>
                </a:tc>
                <a:tc>
                  <a:txBody>
                    <a:bodyPr/>
                    <a:lstStyle/>
                    <a:p>
                      <a:pPr algn="ctr"/>
                      <a:r>
                        <a:rPr lang="en-NZ" sz="1000" dirty="0" smtClean="0"/>
                        <a:t>9</a:t>
                      </a:r>
                      <a:endParaRPr lang="en-NZ" sz="1000" dirty="0"/>
                    </a:p>
                  </a:txBody>
                  <a:tcPr/>
                </a:tc>
                <a:tc>
                  <a:txBody>
                    <a:bodyPr/>
                    <a:lstStyle/>
                    <a:p>
                      <a:pPr algn="ctr"/>
                      <a:r>
                        <a:rPr lang="en-NZ" sz="1000" dirty="0" smtClean="0"/>
                        <a:t>14</a:t>
                      </a:r>
                      <a:endParaRPr lang="en-NZ" sz="1000" dirty="0"/>
                    </a:p>
                  </a:txBody>
                  <a:tcPr/>
                </a:tc>
                <a:tc>
                  <a:txBody>
                    <a:bodyPr/>
                    <a:lstStyle/>
                    <a:p>
                      <a:pPr algn="ctr"/>
                      <a:r>
                        <a:rPr lang="en-NZ" sz="1000" dirty="0" smtClean="0"/>
                        <a:t>19</a:t>
                      </a:r>
                      <a:endParaRPr lang="en-NZ" sz="1000" dirty="0"/>
                    </a:p>
                  </a:txBody>
                  <a:tcPr/>
                </a:tc>
                <a:tc>
                  <a:txBody>
                    <a:bodyPr/>
                    <a:lstStyle/>
                    <a:p>
                      <a:pPr algn="ctr"/>
                      <a:r>
                        <a:rPr lang="en-NZ" sz="1000" dirty="0" smtClean="0"/>
                        <a:t>10</a:t>
                      </a:r>
                      <a:endParaRPr lang="en-NZ" sz="1000" dirty="0"/>
                    </a:p>
                  </a:txBody>
                  <a:tcPr>
                    <a:solidFill>
                      <a:srgbClr val="FF9900"/>
                    </a:solidFill>
                  </a:tcPr>
                </a:tc>
                <a:tc>
                  <a:txBody>
                    <a:bodyPr/>
                    <a:lstStyle/>
                    <a:p>
                      <a:pPr algn="ctr"/>
                      <a:r>
                        <a:rPr lang="en-NZ" sz="1000" dirty="0" smtClean="0"/>
                        <a:t>22</a:t>
                      </a:r>
                      <a:endParaRPr lang="en-NZ" sz="1000" dirty="0"/>
                    </a:p>
                  </a:txBody>
                  <a:tcPr>
                    <a:solidFill>
                      <a:schemeClr val="accent2">
                        <a:lumMod val="60000"/>
                        <a:lumOff val="40000"/>
                      </a:schemeClr>
                    </a:solidFill>
                  </a:tcPr>
                </a:tc>
                <a:tc>
                  <a:txBody>
                    <a:bodyPr/>
                    <a:lstStyle/>
                    <a:p>
                      <a:pPr algn="ctr"/>
                      <a:r>
                        <a:rPr lang="en-NZ" sz="1000" dirty="0" smtClean="0"/>
                        <a:t>10</a:t>
                      </a:r>
                      <a:endParaRPr lang="en-NZ" sz="1000" dirty="0"/>
                    </a:p>
                  </a:txBody>
                  <a:tcPr>
                    <a:solidFill>
                      <a:schemeClr val="accent1">
                        <a:lumMod val="60000"/>
                        <a:lumOff val="40000"/>
                      </a:schemeClr>
                    </a:solidFill>
                  </a:tcPr>
                </a:tc>
              </a:tr>
              <a:tr h="196455">
                <a:tc>
                  <a:txBody>
                    <a:bodyPr/>
                    <a:lstStyle/>
                    <a:p>
                      <a:endParaRPr lang="en-NZ" sz="1000" dirty="0"/>
                    </a:p>
                  </a:txBody>
                  <a:tcPr/>
                </a:tc>
                <a:tc>
                  <a:txBody>
                    <a:bodyPr/>
                    <a:lstStyle/>
                    <a:p>
                      <a:pPr algn="ctr"/>
                      <a:endParaRPr lang="en-NZ" sz="1000" dirty="0"/>
                    </a:p>
                  </a:txBody>
                  <a:tcPr/>
                </a:tc>
                <a:tc>
                  <a:txBody>
                    <a:bodyPr/>
                    <a:lstStyle/>
                    <a:p>
                      <a:pPr algn="ctr"/>
                      <a:endParaRPr lang="en-NZ" sz="1000" dirty="0"/>
                    </a:p>
                  </a:txBody>
                  <a:tcPr/>
                </a:tc>
                <a:tc>
                  <a:txBody>
                    <a:bodyPr/>
                    <a:lstStyle/>
                    <a:p>
                      <a:pPr algn="ctr"/>
                      <a:endParaRPr lang="en-NZ" sz="1000" dirty="0"/>
                    </a:p>
                  </a:txBody>
                  <a:tcPr/>
                </a:tc>
                <a:tc>
                  <a:txBody>
                    <a:bodyPr/>
                    <a:lstStyle/>
                    <a:p>
                      <a:pPr algn="ctr"/>
                      <a:endParaRPr lang="en-NZ" sz="1000" dirty="0"/>
                    </a:p>
                  </a:txBody>
                  <a:tcPr/>
                </a:tc>
                <a:tc>
                  <a:txBody>
                    <a:bodyPr/>
                    <a:lstStyle/>
                    <a:p>
                      <a:pPr algn="ctr"/>
                      <a:endParaRPr lang="en-NZ" sz="1000" dirty="0"/>
                    </a:p>
                  </a:txBody>
                  <a:tcPr/>
                </a:tc>
                <a:tc>
                  <a:txBody>
                    <a:bodyPr/>
                    <a:lstStyle/>
                    <a:p>
                      <a:pPr algn="ctr"/>
                      <a:endParaRPr lang="en-NZ" sz="1000" dirty="0"/>
                    </a:p>
                  </a:txBody>
                  <a:tcPr>
                    <a:solidFill>
                      <a:srgbClr val="FF9900"/>
                    </a:solidFill>
                  </a:tcPr>
                </a:tc>
                <a:tc>
                  <a:txBody>
                    <a:bodyPr/>
                    <a:lstStyle/>
                    <a:p>
                      <a:pPr algn="ctr"/>
                      <a:endParaRPr lang="en-NZ" sz="1000" dirty="0"/>
                    </a:p>
                  </a:txBody>
                  <a:tcPr>
                    <a:solidFill>
                      <a:schemeClr val="accent2">
                        <a:lumMod val="60000"/>
                        <a:lumOff val="40000"/>
                      </a:schemeClr>
                    </a:solidFill>
                  </a:tcPr>
                </a:tc>
                <a:tc>
                  <a:txBody>
                    <a:bodyPr/>
                    <a:lstStyle/>
                    <a:p>
                      <a:pPr algn="ctr"/>
                      <a:endParaRPr lang="en-NZ" sz="1000" dirty="0"/>
                    </a:p>
                  </a:txBody>
                  <a:tcPr>
                    <a:solidFill>
                      <a:schemeClr val="accent1">
                        <a:lumMod val="60000"/>
                        <a:lumOff val="40000"/>
                      </a:schemeClr>
                    </a:solidFill>
                  </a:tcPr>
                </a:tc>
              </a:tr>
              <a:tr h="196455">
                <a:tc>
                  <a:txBody>
                    <a:bodyPr/>
                    <a:lstStyle/>
                    <a:p>
                      <a:r>
                        <a:rPr lang="en-NZ" sz="1000" dirty="0" smtClean="0"/>
                        <a:t>NPS (Promoters</a:t>
                      </a:r>
                      <a:r>
                        <a:rPr lang="en-NZ" sz="1000" baseline="0" dirty="0" smtClean="0"/>
                        <a:t> minus Detractors)</a:t>
                      </a:r>
                      <a:endParaRPr lang="en-NZ" sz="1000" dirty="0"/>
                    </a:p>
                  </a:txBody>
                  <a:tcPr>
                    <a:solidFill>
                      <a:schemeClr val="accent3">
                        <a:lumMod val="60000"/>
                        <a:lumOff val="40000"/>
                      </a:schemeClr>
                    </a:solidFill>
                  </a:tcPr>
                </a:tc>
                <a:tc>
                  <a:txBody>
                    <a:bodyPr/>
                    <a:lstStyle/>
                    <a:p>
                      <a:pPr algn="ctr"/>
                      <a:r>
                        <a:rPr lang="en-NZ" sz="1000" dirty="0" smtClean="0"/>
                        <a:t>13</a:t>
                      </a:r>
                      <a:endParaRPr lang="en-NZ" sz="1000" dirty="0"/>
                    </a:p>
                  </a:txBody>
                  <a:tcPr anchor="ctr">
                    <a:solidFill>
                      <a:schemeClr val="accent3">
                        <a:lumMod val="60000"/>
                        <a:lumOff val="40000"/>
                      </a:schemeClr>
                    </a:solidFill>
                  </a:tcPr>
                </a:tc>
                <a:tc>
                  <a:txBody>
                    <a:bodyPr/>
                    <a:lstStyle/>
                    <a:p>
                      <a:pPr algn="ctr"/>
                      <a:r>
                        <a:rPr lang="en-NZ" sz="1000" dirty="0" smtClean="0"/>
                        <a:t>28</a:t>
                      </a:r>
                      <a:endParaRPr lang="en-NZ" sz="1000" dirty="0"/>
                    </a:p>
                  </a:txBody>
                  <a:tcPr anchor="ctr">
                    <a:solidFill>
                      <a:schemeClr val="accent3">
                        <a:lumMod val="60000"/>
                        <a:lumOff val="40000"/>
                      </a:schemeClr>
                    </a:solidFill>
                  </a:tcPr>
                </a:tc>
                <a:tc>
                  <a:txBody>
                    <a:bodyPr/>
                    <a:lstStyle/>
                    <a:p>
                      <a:pPr algn="ctr"/>
                      <a:r>
                        <a:rPr lang="en-NZ" sz="1000" dirty="0" smtClean="0"/>
                        <a:t>42</a:t>
                      </a:r>
                      <a:endParaRPr lang="en-NZ" sz="1000" dirty="0"/>
                    </a:p>
                  </a:txBody>
                  <a:tcPr anchor="ctr">
                    <a:solidFill>
                      <a:schemeClr val="accent3">
                        <a:lumMod val="60000"/>
                        <a:lumOff val="40000"/>
                      </a:schemeClr>
                    </a:solidFill>
                  </a:tcPr>
                </a:tc>
                <a:tc>
                  <a:txBody>
                    <a:bodyPr/>
                    <a:lstStyle/>
                    <a:p>
                      <a:pPr algn="ctr"/>
                      <a:r>
                        <a:rPr lang="en-NZ" sz="1000" dirty="0" smtClean="0"/>
                        <a:t>22</a:t>
                      </a:r>
                      <a:endParaRPr lang="en-NZ" sz="1000" dirty="0"/>
                    </a:p>
                  </a:txBody>
                  <a:tcPr anchor="ctr">
                    <a:solidFill>
                      <a:schemeClr val="accent3">
                        <a:lumMod val="60000"/>
                        <a:lumOff val="40000"/>
                      </a:schemeClr>
                    </a:solidFill>
                  </a:tcPr>
                </a:tc>
                <a:tc>
                  <a:txBody>
                    <a:bodyPr/>
                    <a:lstStyle/>
                    <a:p>
                      <a:pPr algn="ctr"/>
                      <a:r>
                        <a:rPr lang="en-NZ" sz="1000" dirty="0" smtClean="0"/>
                        <a:t>17</a:t>
                      </a:r>
                      <a:endParaRPr lang="en-NZ" sz="1000" dirty="0"/>
                    </a:p>
                  </a:txBody>
                  <a:tcPr anchor="ctr">
                    <a:solidFill>
                      <a:schemeClr val="accent3">
                        <a:lumMod val="60000"/>
                        <a:lumOff val="40000"/>
                      </a:schemeClr>
                    </a:solidFill>
                  </a:tcPr>
                </a:tc>
                <a:tc>
                  <a:txBody>
                    <a:bodyPr/>
                    <a:lstStyle/>
                    <a:p>
                      <a:pPr algn="ctr"/>
                      <a:r>
                        <a:rPr lang="en-NZ" sz="1000" dirty="0" smtClean="0"/>
                        <a:t>39</a:t>
                      </a:r>
                      <a:endParaRPr lang="en-NZ" sz="1000" dirty="0"/>
                    </a:p>
                  </a:txBody>
                  <a:tcPr anchor="ctr">
                    <a:solidFill>
                      <a:srgbClr val="FF9900"/>
                    </a:solidFill>
                  </a:tcPr>
                </a:tc>
                <a:tc>
                  <a:txBody>
                    <a:bodyPr/>
                    <a:lstStyle/>
                    <a:p>
                      <a:pPr algn="ctr"/>
                      <a:r>
                        <a:rPr lang="en-NZ" sz="1000" dirty="0" smtClean="0"/>
                        <a:t>15</a:t>
                      </a:r>
                      <a:endParaRPr lang="en-NZ" sz="1000" dirty="0"/>
                    </a:p>
                  </a:txBody>
                  <a:tcPr anchor="ctr">
                    <a:solidFill>
                      <a:schemeClr val="accent2">
                        <a:lumMod val="60000"/>
                        <a:lumOff val="40000"/>
                      </a:schemeClr>
                    </a:solidFill>
                  </a:tcPr>
                </a:tc>
                <a:tc>
                  <a:txBody>
                    <a:bodyPr/>
                    <a:lstStyle/>
                    <a:p>
                      <a:pPr algn="ctr"/>
                      <a:r>
                        <a:rPr lang="en-NZ" sz="1000" dirty="0" smtClean="0"/>
                        <a:t>40</a:t>
                      </a:r>
                      <a:endParaRPr lang="en-NZ" sz="1000" dirty="0"/>
                    </a:p>
                  </a:txBody>
                  <a:tcPr anchor="ctr">
                    <a:solidFill>
                      <a:schemeClr val="accent1">
                        <a:lumMod val="60000"/>
                        <a:lumOff val="40000"/>
                      </a:schemeClr>
                    </a:solidFill>
                  </a:tcPr>
                </a:tc>
              </a:tr>
              <a:tr h="196455">
                <a:tc>
                  <a:txBody>
                    <a:bodyPr/>
                    <a:lstStyle/>
                    <a:p>
                      <a:r>
                        <a:rPr lang="en-NZ" sz="1000" b="1" dirty="0" smtClean="0"/>
                        <a:t>Base (Used</a:t>
                      </a:r>
                      <a:r>
                        <a:rPr lang="en-NZ" sz="1000" b="1" baseline="0" dirty="0" smtClean="0"/>
                        <a:t> member)</a:t>
                      </a:r>
                      <a:endParaRPr lang="en-NZ" sz="1000" b="1" dirty="0"/>
                    </a:p>
                  </a:txBody>
                  <a:tcPr>
                    <a:solidFill>
                      <a:schemeClr val="accent4">
                        <a:lumMod val="60000"/>
                        <a:lumOff val="40000"/>
                      </a:schemeClr>
                    </a:solidFill>
                  </a:tcPr>
                </a:tc>
                <a:tc>
                  <a:txBody>
                    <a:bodyPr/>
                    <a:lstStyle/>
                    <a:p>
                      <a:pPr algn="ctr"/>
                      <a:r>
                        <a:rPr lang="en-NZ" sz="1000" b="1" dirty="0" smtClean="0"/>
                        <a:t>137</a:t>
                      </a:r>
                      <a:endParaRPr lang="en-NZ" sz="1000" b="1" dirty="0"/>
                    </a:p>
                  </a:txBody>
                  <a:tcPr>
                    <a:solidFill>
                      <a:schemeClr val="accent4">
                        <a:lumMod val="60000"/>
                        <a:lumOff val="40000"/>
                      </a:schemeClr>
                    </a:solidFill>
                  </a:tcPr>
                </a:tc>
                <a:tc>
                  <a:txBody>
                    <a:bodyPr/>
                    <a:lstStyle/>
                    <a:p>
                      <a:pPr algn="ctr"/>
                      <a:r>
                        <a:rPr lang="en-NZ" sz="1000" b="1" dirty="0" smtClean="0"/>
                        <a:t>143</a:t>
                      </a:r>
                      <a:endParaRPr lang="en-NZ" sz="1000" b="1" dirty="0"/>
                    </a:p>
                  </a:txBody>
                  <a:tcPr>
                    <a:solidFill>
                      <a:schemeClr val="accent4">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NZ" sz="1000" b="1" i="0" u="none" strike="noStrike" dirty="0" smtClean="0">
                          <a:solidFill>
                            <a:srgbClr val="000000"/>
                          </a:solidFill>
                          <a:latin typeface="+mn-lt"/>
                        </a:rPr>
                        <a:t>152</a:t>
                      </a:r>
                      <a:endParaRPr lang="en-US" sz="1000" b="1" i="0" u="none" strike="noStrike" dirty="0" smtClean="0">
                        <a:solidFill>
                          <a:srgbClr val="000000"/>
                        </a:solidFill>
                        <a:latin typeface="+mn-lt"/>
                      </a:endParaRPr>
                    </a:p>
                  </a:txBody>
                  <a:tcPr>
                    <a:solidFill>
                      <a:schemeClr val="accent4">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b="1" i="0" u="none" strike="noStrike" dirty="0" smtClean="0">
                          <a:solidFill>
                            <a:srgbClr val="000000"/>
                          </a:solidFill>
                          <a:latin typeface="+mn-lt"/>
                        </a:rPr>
                        <a:t>113</a:t>
                      </a:r>
                    </a:p>
                  </a:txBody>
                  <a:tcPr>
                    <a:solidFill>
                      <a:schemeClr val="accent4">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b="1" i="0" u="none" strike="noStrike" dirty="0" smtClean="0">
                          <a:solidFill>
                            <a:srgbClr val="000000"/>
                          </a:solidFill>
                          <a:latin typeface="+mn-lt"/>
                        </a:rPr>
                        <a:t>113</a:t>
                      </a:r>
                    </a:p>
                  </a:txBody>
                  <a:tcPr>
                    <a:solidFill>
                      <a:schemeClr val="accent4">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b="1" i="0" u="none" strike="noStrike" dirty="0" smtClean="0">
                          <a:solidFill>
                            <a:srgbClr val="000000"/>
                          </a:solidFill>
                          <a:latin typeface="+mn-lt"/>
                        </a:rPr>
                        <a:t>201</a:t>
                      </a:r>
                    </a:p>
                  </a:txBody>
                  <a:tcPr>
                    <a:solidFill>
                      <a:srgbClr val="FF99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b="1" i="0" u="none" strike="noStrike" dirty="0" smtClean="0">
                          <a:solidFill>
                            <a:srgbClr val="000000"/>
                          </a:solidFill>
                          <a:latin typeface="+mn-lt"/>
                        </a:rPr>
                        <a:t>143</a:t>
                      </a:r>
                    </a:p>
                  </a:txBody>
                  <a:tcPr>
                    <a:solidFill>
                      <a:schemeClr val="accent2">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b="1" i="0" u="none" strike="noStrike" dirty="0" smtClean="0">
                          <a:solidFill>
                            <a:srgbClr val="000000"/>
                          </a:solidFill>
                          <a:latin typeface="+mn-lt"/>
                        </a:rPr>
                        <a:t>107</a:t>
                      </a:r>
                    </a:p>
                  </a:txBody>
                  <a:tcPr>
                    <a:solidFill>
                      <a:schemeClr val="accent1">
                        <a:lumMod val="60000"/>
                        <a:lumOff val="40000"/>
                      </a:schemeClr>
                    </a:solidFill>
                  </a:tcPr>
                </a:tc>
              </a:tr>
            </a:tbl>
          </a:graphicData>
        </a:graphic>
      </p:graphicFrame>
      <p:sp>
        <p:nvSpPr>
          <p:cNvPr id="2" name="Oval 1"/>
          <p:cNvSpPr/>
          <p:nvPr/>
        </p:nvSpPr>
        <p:spPr>
          <a:xfrm>
            <a:off x="5651500" y="5305425"/>
            <a:ext cx="288925" cy="28892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7737" name="Text Placeholder 8"/>
          <p:cNvSpPr txBox="1">
            <a:spLocks/>
          </p:cNvSpPr>
          <p:nvPr/>
        </p:nvSpPr>
        <p:spPr bwMode="auto">
          <a:xfrm>
            <a:off x="755650" y="981075"/>
            <a:ext cx="7500938" cy="1871663"/>
          </a:xfrm>
          <a:prstGeom prst="rect">
            <a:avLst/>
          </a:prstGeom>
          <a:noFill/>
          <a:ln w="9525">
            <a:noFill/>
            <a:miter lim="800000"/>
            <a:headEnd/>
            <a:tailEnd/>
          </a:ln>
        </p:spPr>
        <p:txBody>
          <a:bodyPr/>
          <a:lstStyle/>
          <a:p>
            <a:pPr marL="180975" indent="-180975">
              <a:spcBef>
                <a:spcPts val="300"/>
              </a:spcBef>
              <a:buClr>
                <a:srgbClr val="FF9900"/>
              </a:buClr>
              <a:buSzPct val="100000"/>
              <a:buFont typeface="Arial" charset="0"/>
              <a:buChar char="►"/>
            </a:pPr>
            <a:r>
              <a:rPr lang="en-NZ" sz="1200">
                <a:latin typeface="Arial" charset="0"/>
              </a:rPr>
              <a:t>Net Promoter Score is a widely used customer loyalty metric internationally. It is obtained by asking customers a single question on a 0 to 10 rating scale, where 10 is "extremely likely" and 0 is "not at all likely“. Based on their responses, customers are categorized into one of three groups: Promoters (9–10 rating), Passives (7–8 rating), and Detractors (0–6 rating). The percentage of Detractors is then subtracted from the percentage of Promoters to obtain a Net Promoter score (NPS). NPS can be as low as -100 (everybody is a detractor) or as high as +100 (everybody is a promoter). In global benchmarking terms, an NPS that is positive (i.e., higher than zero) is seen to be good, and an NPS of +50 is excellent</a:t>
            </a:r>
            <a:r>
              <a:rPr lang="en-AU" sz="1200">
                <a:latin typeface="Arial" charset="0"/>
              </a:rPr>
              <a:t>.</a:t>
            </a:r>
          </a:p>
          <a:p>
            <a:pPr marL="180975" indent="-180975">
              <a:spcBef>
                <a:spcPts val="300"/>
              </a:spcBef>
              <a:buClr>
                <a:srgbClr val="FF9900"/>
              </a:buClr>
              <a:buSzPct val="100000"/>
              <a:buFont typeface="Arial" charset="0"/>
              <a:buChar char="►"/>
            </a:pPr>
            <a:r>
              <a:rPr lang="en-AU" sz="1200">
                <a:latin typeface="Arial" charset="0"/>
              </a:rPr>
              <a:t>The NPS score for those who have used MTA members recently has dropped back further this year to 17%. Despite higher public perceptions, those who have actually used a member are more likely to be underwhelmed by the experience.</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6"/>
          </p:nvPr>
        </p:nvSpPr>
        <p:spPr/>
        <p:txBody>
          <a:bodyPr/>
          <a:lstStyle/>
          <a:p>
            <a:pPr>
              <a:defRPr/>
            </a:pPr>
            <a:r>
              <a:rPr lang="en-AU" dirty="0" smtClean="0"/>
              <a:t>MTA Strategic Research</a:t>
            </a:r>
            <a:endParaRPr lang="en-AU" dirty="0"/>
          </a:p>
        </p:txBody>
      </p:sp>
      <p:sp>
        <p:nvSpPr>
          <p:cNvPr id="28675" name="Slide Number Placeholder 6"/>
          <p:cNvSpPr>
            <a:spLocks noGrp="1"/>
          </p:cNvSpPr>
          <p:nvPr>
            <p:ph type="sldNum" sz="quarter" idx="17"/>
          </p:nvPr>
        </p:nvSpPr>
        <p:spPr bwMode="auto">
          <a:noFill/>
          <a:ln>
            <a:miter lim="800000"/>
            <a:headEnd/>
            <a:tailEnd/>
          </a:ln>
        </p:spPr>
        <p:txBody>
          <a:bodyPr/>
          <a:lstStyle/>
          <a:p>
            <a:fld id="{05687CC7-50BE-4596-9B75-E40F344FB8B6}" type="slidenum">
              <a:rPr lang="en-AU" smtClean="0"/>
              <a:pPr/>
              <a:t>15</a:t>
            </a:fld>
            <a:endParaRPr lang="en-AU" smtClean="0"/>
          </a:p>
        </p:txBody>
      </p:sp>
      <p:sp>
        <p:nvSpPr>
          <p:cNvPr id="28676" name="Title 10"/>
          <p:cNvSpPr>
            <a:spLocks noGrp="1"/>
          </p:cNvSpPr>
          <p:nvPr>
            <p:ph type="ctrTitle"/>
          </p:nvPr>
        </p:nvSpPr>
        <p:spPr>
          <a:xfrm>
            <a:off x="827088" y="476250"/>
            <a:ext cx="7848600" cy="428625"/>
          </a:xfrm>
        </p:spPr>
        <p:txBody>
          <a:bodyPr/>
          <a:lstStyle/>
          <a:p>
            <a:r>
              <a:rPr lang="en-NZ" smtClean="0"/>
              <a:t>Overall preference and brand consideration slightly higher</a:t>
            </a:r>
          </a:p>
        </p:txBody>
      </p:sp>
      <p:sp>
        <p:nvSpPr>
          <p:cNvPr id="28677" name="TextBox 7"/>
          <p:cNvSpPr txBox="1">
            <a:spLocks noChangeArrowheads="1"/>
          </p:cNvSpPr>
          <p:nvPr/>
        </p:nvSpPr>
        <p:spPr bwMode="auto">
          <a:xfrm>
            <a:off x="1331913" y="2390775"/>
            <a:ext cx="5727700" cy="461963"/>
          </a:xfrm>
          <a:prstGeom prst="rect">
            <a:avLst/>
          </a:prstGeom>
          <a:noFill/>
          <a:ln w="9525">
            <a:noFill/>
            <a:miter lim="800000"/>
            <a:headEnd/>
            <a:tailEnd/>
          </a:ln>
        </p:spPr>
        <p:txBody>
          <a:bodyPr>
            <a:spAutoFit/>
          </a:bodyPr>
          <a:lstStyle/>
          <a:p>
            <a:pPr algn="ctr" eaLnBrk="0" hangingPunct="0"/>
            <a:r>
              <a:rPr lang="en-NZ" sz="1200" u="sng"/>
              <a:t>Which of the following best represents your attitude to using a vehicle workshop, repairer, dealer or service station who is a member of MTA?</a:t>
            </a:r>
          </a:p>
        </p:txBody>
      </p:sp>
      <p:graphicFrame>
        <p:nvGraphicFramePr>
          <p:cNvPr id="15" name="Table 14"/>
          <p:cNvGraphicFramePr>
            <a:graphicFrameLocks noGrp="1"/>
          </p:cNvGraphicFramePr>
          <p:nvPr/>
        </p:nvGraphicFramePr>
        <p:xfrm>
          <a:off x="323850" y="2992438"/>
          <a:ext cx="8496300" cy="3603625"/>
        </p:xfrm>
        <a:graphic>
          <a:graphicData uri="http://schemas.openxmlformats.org/drawingml/2006/table">
            <a:tbl>
              <a:tblPr firstRow="1" bandRow="1">
                <a:tableStyleId>{5C22544A-7EE6-4342-B048-85BDC9FD1C3A}</a:tableStyleId>
              </a:tblPr>
              <a:tblGrid>
                <a:gridCol w="2483723"/>
                <a:gridCol w="654787"/>
                <a:gridCol w="612393"/>
                <a:gridCol w="688941"/>
                <a:gridCol w="612393"/>
                <a:gridCol w="688941"/>
                <a:gridCol w="688941"/>
                <a:gridCol w="688941"/>
                <a:gridCol w="688941"/>
                <a:gridCol w="688941"/>
              </a:tblGrid>
              <a:tr h="390722">
                <a:tc>
                  <a:txBody>
                    <a:bodyPr/>
                    <a:lstStyle/>
                    <a:p>
                      <a:endParaRPr lang="en-NZ" sz="1000" dirty="0"/>
                    </a:p>
                  </a:txBody>
                  <a:tcPr/>
                </a:tc>
                <a:tc>
                  <a:txBody>
                    <a:bodyPr/>
                    <a:lstStyle/>
                    <a:p>
                      <a:pPr algn="ctr"/>
                      <a:r>
                        <a:rPr lang="en-NZ" sz="900" dirty="0" smtClean="0"/>
                        <a:t>2010</a:t>
                      </a:r>
                    </a:p>
                    <a:p>
                      <a:pPr algn="ctr"/>
                      <a:r>
                        <a:rPr lang="en-NZ" sz="900" dirty="0" smtClean="0"/>
                        <a:t>%</a:t>
                      </a:r>
                      <a:endParaRPr lang="en-NZ" sz="900" dirty="0"/>
                    </a:p>
                  </a:txBody>
                  <a:tcPr/>
                </a:tc>
                <a:tc>
                  <a:txBody>
                    <a:bodyPr/>
                    <a:lstStyle/>
                    <a:p>
                      <a:pPr algn="ctr"/>
                      <a:r>
                        <a:rPr lang="en-NZ" sz="900" dirty="0" smtClean="0"/>
                        <a:t>2011</a:t>
                      </a:r>
                    </a:p>
                    <a:p>
                      <a:pPr algn="ctr"/>
                      <a:r>
                        <a:rPr lang="en-NZ" sz="900" dirty="0" smtClean="0"/>
                        <a:t>%</a:t>
                      </a:r>
                      <a:endParaRPr lang="en-NZ" sz="900" dirty="0"/>
                    </a:p>
                  </a:txBody>
                  <a:tcPr/>
                </a:tc>
                <a:tc>
                  <a:txBody>
                    <a:bodyPr/>
                    <a:lstStyle/>
                    <a:p>
                      <a:pPr algn="ctr"/>
                      <a:r>
                        <a:rPr lang="en-NZ" sz="900" dirty="0" smtClean="0"/>
                        <a:t>2012</a:t>
                      </a:r>
                    </a:p>
                    <a:p>
                      <a:pPr algn="ctr"/>
                      <a:r>
                        <a:rPr lang="en-NZ" sz="900" dirty="0" smtClean="0"/>
                        <a:t>%</a:t>
                      </a:r>
                      <a:endParaRPr lang="en-NZ" sz="900" dirty="0"/>
                    </a:p>
                  </a:txBody>
                  <a:tcPr/>
                </a:tc>
                <a:tc>
                  <a:txBody>
                    <a:bodyPr/>
                    <a:lstStyle/>
                    <a:p>
                      <a:pPr algn="ctr"/>
                      <a:r>
                        <a:rPr lang="en-NZ" sz="900" dirty="0" smtClean="0"/>
                        <a:t>2013</a:t>
                      </a:r>
                    </a:p>
                    <a:p>
                      <a:pPr algn="ctr"/>
                      <a:r>
                        <a:rPr lang="en-NZ" sz="900" dirty="0" smtClean="0"/>
                        <a:t>%</a:t>
                      </a:r>
                      <a:endParaRPr lang="en-NZ" sz="900" dirty="0"/>
                    </a:p>
                  </a:txBody>
                  <a:tcPr/>
                </a:tc>
                <a:tc>
                  <a:txBody>
                    <a:bodyPr/>
                    <a:lstStyle/>
                    <a:p>
                      <a:pPr algn="ctr"/>
                      <a:r>
                        <a:rPr lang="en-NZ" sz="900" dirty="0" smtClean="0"/>
                        <a:t>2014</a:t>
                      </a:r>
                    </a:p>
                    <a:p>
                      <a:pPr algn="ctr"/>
                      <a:r>
                        <a:rPr lang="en-NZ" sz="900" dirty="0" smtClean="0"/>
                        <a:t>%</a:t>
                      </a:r>
                      <a:endParaRPr lang="en-NZ" sz="900" dirty="0"/>
                    </a:p>
                  </a:txBody>
                  <a:tcPr>
                    <a:lnR w="28575" cap="flat" cmpd="sng" algn="ctr">
                      <a:solidFill>
                        <a:schemeClr val="tx1"/>
                      </a:solidFill>
                      <a:prstDash val="solid"/>
                      <a:round/>
                      <a:headEnd type="none" w="med" len="med"/>
                      <a:tailEnd type="none" w="med" len="med"/>
                    </a:lnR>
                  </a:tcPr>
                </a:tc>
                <a:tc>
                  <a:txBody>
                    <a:bodyPr/>
                    <a:lstStyle/>
                    <a:p>
                      <a:pPr algn="ctr"/>
                      <a:r>
                        <a:rPr lang="en-NZ" sz="900" dirty="0" smtClean="0"/>
                        <a:t>2013 Customer</a:t>
                      </a:r>
                      <a:endParaRPr lang="en-NZ" sz="900" dirty="0"/>
                    </a:p>
                  </a:txBody>
                  <a:tcPr>
                    <a:lnL w="28575" cap="flat" cmpd="sng" algn="ctr">
                      <a:solidFill>
                        <a:schemeClr val="tx1"/>
                      </a:solidFill>
                      <a:prstDash val="solid"/>
                      <a:round/>
                      <a:headEnd type="none" w="med" len="med"/>
                      <a:tailEnd type="none" w="med" len="med"/>
                    </a:lnL>
                  </a:tcPr>
                </a:tc>
                <a:tc>
                  <a:txBody>
                    <a:bodyPr/>
                    <a:lstStyle/>
                    <a:p>
                      <a:pPr algn="ctr"/>
                      <a:r>
                        <a:rPr lang="en-NZ" sz="900" dirty="0" smtClean="0"/>
                        <a:t>2014 Customer</a:t>
                      </a:r>
                      <a:endParaRPr lang="en-NZ" sz="900" dirty="0"/>
                    </a:p>
                  </a:txBody>
                  <a:tcPr>
                    <a:lnR w="28575" cap="flat" cmpd="sng" algn="ctr">
                      <a:solidFill>
                        <a:schemeClr val="tx1"/>
                      </a:solidFill>
                      <a:prstDash val="solid"/>
                      <a:round/>
                      <a:headEnd type="none" w="med" len="med"/>
                      <a:tailEnd type="none" w="med" len="med"/>
                    </a:lnR>
                  </a:tcPr>
                </a:tc>
                <a:tc>
                  <a:txBody>
                    <a:bodyPr/>
                    <a:lstStyle/>
                    <a:p>
                      <a:pPr algn="ctr"/>
                      <a:r>
                        <a:rPr lang="en-NZ" sz="900" dirty="0" smtClean="0"/>
                        <a:t>2013</a:t>
                      </a:r>
                    </a:p>
                    <a:p>
                      <a:pPr algn="ctr"/>
                      <a:r>
                        <a:rPr lang="en-NZ" sz="900" dirty="0" smtClean="0"/>
                        <a:t>Non customer</a:t>
                      </a:r>
                      <a:endParaRPr lang="en-NZ" sz="900" dirty="0"/>
                    </a:p>
                  </a:txBody>
                  <a:tcPr>
                    <a:lnL w="28575" cap="flat" cmpd="sng" algn="ctr">
                      <a:solidFill>
                        <a:schemeClr val="tx1"/>
                      </a:solidFill>
                      <a:prstDash val="solid"/>
                      <a:round/>
                      <a:headEnd type="none" w="med" len="med"/>
                      <a:tailEnd type="none" w="med" len="med"/>
                    </a:lnL>
                  </a:tcPr>
                </a:tc>
                <a:tc>
                  <a:txBody>
                    <a:bodyPr/>
                    <a:lstStyle/>
                    <a:p>
                      <a:pPr algn="ctr"/>
                      <a:r>
                        <a:rPr lang="en-NZ" sz="900" dirty="0" smtClean="0"/>
                        <a:t>2014 </a:t>
                      </a:r>
                    </a:p>
                    <a:p>
                      <a:pPr algn="ctr"/>
                      <a:r>
                        <a:rPr lang="en-NZ" sz="900" dirty="0" smtClean="0"/>
                        <a:t>Non Customer</a:t>
                      </a:r>
                      <a:endParaRPr lang="en-NZ" sz="900" dirty="0"/>
                    </a:p>
                  </a:txBody>
                  <a:tcPr/>
                </a:tc>
              </a:tr>
              <a:tr h="240444">
                <a:tc>
                  <a:txBody>
                    <a:bodyPr/>
                    <a:lstStyle/>
                    <a:p>
                      <a:r>
                        <a:rPr lang="en-NZ" sz="1000" dirty="0" smtClean="0"/>
                        <a:t>The only type I would use</a:t>
                      </a:r>
                      <a:endParaRPr lang="en-NZ" sz="1000" dirty="0"/>
                    </a:p>
                  </a:txBody>
                  <a:tcPr/>
                </a:tc>
                <a:tc>
                  <a:txBody>
                    <a:bodyPr/>
                    <a:lstStyle/>
                    <a:p>
                      <a:pPr algn="ctr"/>
                      <a:r>
                        <a:rPr lang="en-NZ" sz="1000" dirty="0" smtClean="0"/>
                        <a:t>12</a:t>
                      </a:r>
                      <a:endParaRPr lang="en-NZ" sz="1000" dirty="0"/>
                    </a:p>
                  </a:txBody>
                  <a:tcPr/>
                </a:tc>
                <a:tc>
                  <a:txBody>
                    <a:bodyPr/>
                    <a:lstStyle/>
                    <a:p>
                      <a:pPr algn="ctr"/>
                      <a:r>
                        <a:rPr lang="en-NZ" sz="1000" dirty="0" smtClean="0"/>
                        <a:t>11</a:t>
                      </a:r>
                      <a:endParaRPr lang="en-NZ" sz="1000" dirty="0"/>
                    </a:p>
                  </a:txBody>
                  <a:tcPr/>
                </a:tc>
                <a:tc>
                  <a:txBody>
                    <a:bodyPr/>
                    <a:lstStyle/>
                    <a:p>
                      <a:pPr algn="ctr"/>
                      <a:r>
                        <a:rPr lang="en-NZ" sz="1000" dirty="0" smtClean="0"/>
                        <a:t>12</a:t>
                      </a:r>
                      <a:endParaRPr lang="en-NZ" sz="1000" dirty="0"/>
                    </a:p>
                  </a:txBody>
                  <a:tcPr/>
                </a:tc>
                <a:tc>
                  <a:txBody>
                    <a:bodyPr/>
                    <a:lstStyle/>
                    <a:p>
                      <a:pPr algn="ctr">
                        <a:lnSpc>
                          <a:spcPct val="115000"/>
                        </a:lnSpc>
                        <a:spcAft>
                          <a:spcPts val="0"/>
                        </a:spcAft>
                      </a:pPr>
                      <a:r>
                        <a:rPr lang="en-GB" sz="1000" dirty="0" smtClean="0">
                          <a:solidFill>
                            <a:schemeClr val="tx1"/>
                          </a:solidFill>
                          <a:effectLst/>
                          <a:latin typeface="+mj-lt"/>
                          <a:ea typeface="Verdana"/>
                          <a:cs typeface="Times New Roman"/>
                        </a:rPr>
                        <a:t>8</a:t>
                      </a:r>
                      <a:endParaRPr lang="en-NZ" sz="1000" dirty="0">
                        <a:solidFill>
                          <a:schemeClr val="tx1"/>
                        </a:solidFill>
                        <a:effectLst/>
                        <a:latin typeface="+mj-lt"/>
                        <a:ea typeface="Verdana"/>
                        <a:cs typeface="Times New Roman"/>
                      </a:endParaRPr>
                    </a:p>
                  </a:txBody>
                  <a:tcPr marL="68580" marR="68580" marT="0" marB="0" anchor="ct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10</a:t>
                      </a:r>
                      <a:endParaRPr lang="en-NZ" sz="1000" dirty="0">
                        <a:solidFill>
                          <a:schemeClr val="tx1"/>
                        </a:solidFill>
                        <a:effectLst/>
                        <a:latin typeface="+mj-lt"/>
                        <a:ea typeface="Verdana"/>
                        <a:cs typeface="Times New Roman"/>
                      </a:endParaRPr>
                    </a:p>
                  </a:txBody>
                  <a:tcPr marL="68580" marR="68580" marT="0" marB="0" anchor="ctr">
                    <a:lnR w="28575" cap="flat" cmpd="sng" algn="ctr">
                      <a:solidFill>
                        <a:schemeClr val="tx1"/>
                      </a:solidFill>
                      <a:prstDash val="solid"/>
                      <a:round/>
                      <a:headEnd type="none" w="med" len="med"/>
                      <a:tailEnd type="none" w="med" len="med"/>
                    </a:lnR>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24</a:t>
                      </a:r>
                      <a:endParaRPr lang="en-NZ" sz="1000" dirty="0">
                        <a:solidFill>
                          <a:schemeClr val="tx1"/>
                        </a:solidFill>
                        <a:effectLst/>
                        <a:latin typeface="+mj-lt"/>
                        <a:ea typeface="Verdana"/>
                        <a:cs typeface="Times New Roman"/>
                      </a:endParaRPr>
                    </a:p>
                  </a:txBody>
                  <a:tcPr marL="68580" marR="68580" marT="0" marB="0" anchor="ctr">
                    <a:lnL w="28575" cap="flat" cmpd="sng" algn="ctr">
                      <a:solidFill>
                        <a:schemeClr val="tx1"/>
                      </a:solidFill>
                      <a:prstDash val="solid"/>
                      <a:round/>
                      <a:headEnd type="none" w="med" len="med"/>
                      <a:tailEnd type="none" w="med" len="med"/>
                    </a:lnL>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24</a:t>
                      </a:r>
                      <a:endParaRPr lang="en-NZ" sz="1000" dirty="0">
                        <a:solidFill>
                          <a:schemeClr val="tx1"/>
                        </a:solidFill>
                        <a:effectLst/>
                        <a:latin typeface="+mj-lt"/>
                        <a:ea typeface="Verdana"/>
                        <a:cs typeface="Times New Roman"/>
                      </a:endParaRPr>
                    </a:p>
                  </a:txBody>
                  <a:tcPr marL="68580" marR="68580" marT="0" marB="0" anchor="ctr">
                    <a:lnR w="28575" cap="flat" cmpd="sng" algn="ctr">
                      <a:solidFill>
                        <a:schemeClr val="tx1"/>
                      </a:solidFill>
                      <a:prstDash val="solid"/>
                      <a:round/>
                      <a:headEnd type="none" w="med" len="med"/>
                      <a:tailEnd type="none" w="med" len="med"/>
                    </a:lnR>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1</a:t>
                      </a:r>
                      <a:endParaRPr lang="en-NZ" sz="1000" dirty="0">
                        <a:solidFill>
                          <a:schemeClr val="tx1"/>
                        </a:solidFill>
                        <a:effectLst/>
                        <a:latin typeface="+mj-lt"/>
                        <a:ea typeface="Verdana"/>
                        <a:cs typeface="Times New Roman"/>
                      </a:endParaRPr>
                    </a:p>
                  </a:txBody>
                  <a:tcPr marL="68580" marR="68580" marT="0" marB="0" anchor="ctr">
                    <a:lnL w="28575" cap="flat" cmpd="sng" algn="ctr">
                      <a:solidFill>
                        <a:schemeClr val="tx1"/>
                      </a:solidFill>
                      <a:prstDash val="solid"/>
                      <a:round/>
                      <a:headEnd type="none" w="med" len="med"/>
                      <a:tailEnd type="none" w="med" len="med"/>
                    </a:lnL>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4</a:t>
                      </a:r>
                      <a:endParaRPr lang="en-NZ" sz="1000" dirty="0">
                        <a:solidFill>
                          <a:schemeClr val="tx1"/>
                        </a:solidFill>
                        <a:effectLst/>
                        <a:latin typeface="+mj-lt"/>
                        <a:ea typeface="Verdana"/>
                        <a:cs typeface="Times New Roman"/>
                      </a:endParaRPr>
                    </a:p>
                  </a:txBody>
                  <a:tcPr marL="68580" marR="68580" marT="0" marB="0" anchor="ctr"/>
                </a:tc>
              </a:tr>
              <a:tr h="240444">
                <a:tc>
                  <a:txBody>
                    <a:bodyPr/>
                    <a:lstStyle/>
                    <a:p>
                      <a:r>
                        <a:rPr lang="en-NZ" sz="1000" dirty="0" smtClean="0"/>
                        <a:t>My preferred type to use</a:t>
                      </a:r>
                      <a:endParaRPr lang="en-NZ" sz="1000" dirty="0"/>
                    </a:p>
                  </a:txBody>
                  <a:tcPr/>
                </a:tc>
                <a:tc>
                  <a:txBody>
                    <a:bodyPr/>
                    <a:lstStyle/>
                    <a:p>
                      <a:pPr algn="ctr"/>
                      <a:r>
                        <a:rPr lang="en-NZ" sz="1000" dirty="0" smtClean="0"/>
                        <a:t>47</a:t>
                      </a:r>
                      <a:endParaRPr lang="en-NZ" sz="1000" dirty="0"/>
                    </a:p>
                  </a:txBody>
                  <a:tcPr/>
                </a:tc>
                <a:tc>
                  <a:txBody>
                    <a:bodyPr/>
                    <a:lstStyle/>
                    <a:p>
                      <a:pPr algn="ctr"/>
                      <a:r>
                        <a:rPr lang="en-NZ" sz="1000" dirty="0" smtClean="0"/>
                        <a:t>53</a:t>
                      </a:r>
                      <a:endParaRPr lang="en-NZ" sz="1000" dirty="0"/>
                    </a:p>
                  </a:txBody>
                  <a:tcPr/>
                </a:tc>
                <a:tc>
                  <a:txBody>
                    <a:bodyPr/>
                    <a:lstStyle/>
                    <a:p>
                      <a:pPr algn="ctr"/>
                      <a:r>
                        <a:rPr lang="en-NZ" sz="1000" dirty="0" smtClean="0"/>
                        <a:t>53</a:t>
                      </a:r>
                      <a:endParaRPr lang="en-NZ" sz="1000" dirty="0"/>
                    </a:p>
                  </a:txBody>
                  <a:tcPr/>
                </a:tc>
                <a:tc>
                  <a:txBody>
                    <a:bodyPr/>
                    <a:lstStyle/>
                    <a:p>
                      <a:pPr algn="ctr">
                        <a:lnSpc>
                          <a:spcPct val="115000"/>
                        </a:lnSpc>
                        <a:spcAft>
                          <a:spcPts val="0"/>
                        </a:spcAft>
                      </a:pPr>
                      <a:r>
                        <a:rPr lang="en-GB" sz="1000" dirty="0" smtClean="0">
                          <a:solidFill>
                            <a:schemeClr val="tx1"/>
                          </a:solidFill>
                          <a:effectLst/>
                          <a:latin typeface="+mj-lt"/>
                          <a:ea typeface="Verdana"/>
                          <a:cs typeface="Times New Roman"/>
                        </a:rPr>
                        <a:t>50</a:t>
                      </a:r>
                      <a:endParaRPr lang="en-NZ" sz="1000" dirty="0">
                        <a:solidFill>
                          <a:schemeClr val="tx1"/>
                        </a:solidFill>
                        <a:effectLst/>
                        <a:latin typeface="+mj-lt"/>
                        <a:ea typeface="Verdana"/>
                        <a:cs typeface="Times New Roman"/>
                      </a:endParaRPr>
                    </a:p>
                  </a:txBody>
                  <a:tcPr marL="68580" marR="68580" marT="0" marB="0" anchor="ct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50</a:t>
                      </a:r>
                      <a:endParaRPr lang="en-NZ" sz="1000" dirty="0">
                        <a:solidFill>
                          <a:schemeClr val="tx1"/>
                        </a:solidFill>
                        <a:effectLst/>
                        <a:latin typeface="+mj-lt"/>
                        <a:ea typeface="Verdana"/>
                        <a:cs typeface="Times New Roman"/>
                      </a:endParaRPr>
                    </a:p>
                  </a:txBody>
                  <a:tcPr marL="68580" marR="68580" marT="0" marB="0" anchor="ctr">
                    <a:lnR w="28575" cap="flat" cmpd="sng" algn="ctr">
                      <a:solidFill>
                        <a:schemeClr val="tx1"/>
                      </a:solidFill>
                      <a:prstDash val="solid"/>
                      <a:round/>
                      <a:headEnd type="none" w="med" len="med"/>
                      <a:tailEnd type="none" w="med" len="med"/>
                    </a:lnR>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62</a:t>
                      </a:r>
                      <a:endParaRPr lang="en-NZ" sz="1000" dirty="0">
                        <a:solidFill>
                          <a:schemeClr val="tx1"/>
                        </a:solidFill>
                        <a:effectLst/>
                        <a:latin typeface="+mj-lt"/>
                        <a:ea typeface="Verdana"/>
                        <a:cs typeface="Times New Roman"/>
                      </a:endParaRPr>
                    </a:p>
                  </a:txBody>
                  <a:tcPr marL="68580" marR="68580" marT="0" marB="0" anchor="ctr">
                    <a:lnL w="28575" cap="flat" cmpd="sng" algn="ctr">
                      <a:solidFill>
                        <a:schemeClr val="tx1"/>
                      </a:solidFill>
                      <a:prstDash val="solid"/>
                      <a:round/>
                      <a:headEnd type="none" w="med" len="med"/>
                      <a:tailEnd type="none" w="med" len="med"/>
                    </a:lnL>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67</a:t>
                      </a:r>
                      <a:endParaRPr lang="en-NZ" sz="1000" dirty="0">
                        <a:solidFill>
                          <a:schemeClr val="tx1"/>
                        </a:solidFill>
                        <a:effectLst/>
                        <a:latin typeface="+mj-lt"/>
                        <a:ea typeface="Verdana"/>
                        <a:cs typeface="Times New Roman"/>
                      </a:endParaRPr>
                    </a:p>
                  </a:txBody>
                  <a:tcPr marL="68580" marR="68580" marT="0" marB="0" anchor="ctr">
                    <a:lnR w="28575" cap="flat" cmpd="sng" algn="ctr">
                      <a:solidFill>
                        <a:schemeClr val="tx1"/>
                      </a:solidFill>
                      <a:prstDash val="solid"/>
                      <a:round/>
                      <a:headEnd type="none" w="med" len="med"/>
                      <a:tailEnd type="none" w="med" len="med"/>
                    </a:lnR>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46</a:t>
                      </a:r>
                      <a:endParaRPr lang="en-NZ" sz="1000" dirty="0">
                        <a:solidFill>
                          <a:schemeClr val="tx1"/>
                        </a:solidFill>
                        <a:effectLst/>
                        <a:latin typeface="+mj-lt"/>
                        <a:ea typeface="Verdana"/>
                        <a:cs typeface="Times New Roman"/>
                      </a:endParaRPr>
                    </a:p>
                  </a:txBody>
                  <a:tcPr marL="68580" marR="68580" marT="0" marB="0" anchor="ctr">
                    <a:lnL w="28575" cap="flat" cmpd="sng" algn="ctr">
                      <a:solidFill>
                        <a:schemeClr val="tx1"/>
                      </a:solidFill>
                      <a:prstDash val="solid"/>
                      <a:round/>
                      <a:headEnd type="none" w="med" len="med"/>
                      <a:tailEnd type="none" w="med" len="med"/>
                    </a:lnL>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41</a:t>
                      </a:r>
                      <a:endParaRPr lang="en-NZ" sz="1000" dirty="0">
                        <a:solidFill>
                          <a:schemeClr val="tx1"/>
                        </a:solidFill>
                        <a:effectLst/>
                        <a:latin typeface="+mj-lt"/>
                        <a:ea typeface="Verdana"/>
                        <a:cs typeface="Times New Roman"/>
                      </a:endParaRPr>
                    </a:p>
                  </a:txBody>
                  <a:tcPr marL="68580" marR="68580" marT="0" marB="0" anchor="ctr"/>
                </a:tc>
              </a:tr>
              <a:tr h="240444">
                <a:tc>
                  <a:txBody>
                    <a:bodyPr/>
                    <a:lstStyle/>
                    <a:p>
                      <a:r>
                        <a:rPr lang="en-NZ" sz="1000" dirty="0" smtClean="0"/>
                        <a:t>Total preference</a:t>
                      </a:r>
                      <a:endParaRPr lang="en-NZ" sz="1000" dirty="0"/>
                    </a:p>
                  </a:txBody>
                  <a:tcPr>
                    <a:solidFill>
                      <a:schemeClr val="accent3">
                        <a:lumMod val="60000"/>
                        <a:lumOff val="40000"/>
                      </a:schemeClr>
                    </a:solidFill>
                  </a:tcPr>
                </a:tc>
                <a:tc>
                  <a:txBody>
                    <a:bodyPr/>
                    <a:lstStyle/>
                    <a:p>
                      <a:pPr algn="ctr"/>
                      <a:r>
                        <a:rPr lang="en-NZ" sz="1000" dirty="0" smtClean="0"/>
                        <a:t>59</a:t>
                      </a:r>
                      <a:endParaRPr lang="en-NZ" sz="1000" dirty="0"/>
                    </a:p>
                  </a:txBody>
                  <a:tcPr>
                    <a:solidFill>
                      <a:schemeClr val="accent3">
                        <a:lumMod val="60000"/>
                        <a:lumOff val="40000"/>
                      </a:schemeClr>
                    </a:solidFill>
                  </a:tcPr>
                </a:tc>
                <a:tc>
                  <a:txBody>
                    <a:bodyPr/>
                    <a:lstStyle/>
                    <a:p>
                      <a:pPr algn="ctr"/>
                      <a:r>
                        <a:rPr lang="en-NZ" sz="1000" dirty="0" smtClean="0"/>
                        <a:t>64</a:t>
                      </a:r>
                      <a:endParaRPr lang="en-NZ" sz="1000" dirty="0"/>
                    </a:p>
                  </a:txBody>
                  <a:tcPr>
                    <a:solidFill>
                      <a:schemeClr val="accent3">
                        <a:lumMod val="60000"/>
                        <a:lumOff val="40000"/>
                      </a:schemeClr>
                    </a:solidFill>
                  </a:tcPr>
                </a:tc>
                <a:tc>
                  <a:txBody>
                    <a:bodyPr/>
                    <a:lstStyle/>
                    <a:p>
                      <a:pPr algn="ctr"/>
                      <a:r>
                        <a:rPr lang="en-NZ" sz="1000" dirty="0" smtClean="0"/>
                        <a:t>65</a:t>
                      </a:r>
                      <a:endParaRPr lang="en-NZ" sz="1000" dirty="0"/>
                    </a:p>
                  </a:txBody>
                  <a:tcPr>
                    <a:solidFill>
                      <a:schemeClr val="accent3">
                        <a:lumMod val="60000"/>
                        <a:lumOff val="40000"/>
                      </a:schemeClr>
                    </a:solidFill>
                  </a:tcPr>
                </a:tc>
                <a:tc>
                  <a:txBody>
                    <a:bodyPr/>
                    <a:lstStyle/>
                    <a:p>
                      <a:pPr algn="ctr"/>
                      <a:r>
                        <a:rPr lang="en-NZ" sz="1000" dirty="0" smtClean="0">
                          <a:solidFill>
                            <a:schemeClr val="tx1"/>
                          </a:solidFill>
                          <a:latin typeface="+mj-lt"/>
                        </a:rPr>
                        <a:t>58</a:t>
                      </a:r>
                      <a:endParaRPr lang="en-NZ" sz="1000" dirty="0">
                        <a:solidFill>
                          <a:schemeClr val="tx1"/>
                        </a:solidFill>
                        <a:latin typeface="+mj-lt"/>
                      </a:endParaRPr>
                    </a:p>
                  </a:txBody>
                  <a:tcPr anchor="ctr">
                    <a:solidFill>
                      <a:schemeClr val="accent3">
                        <a:lumMod val="60000"/>
                        <a:lumOff val="40000"/>
                      </a:schemeClr>
                    </a:solidFill>
                  </a:tcPr>
                </a:tc>
                <a:tc>
                  <a:txBody>
                    <a:bodyPr/>
                    <a:lstStyle/>
                    <a:p>
                      <a:pPr algn="ctr"/>
                      <a:r>
                        <a:rPr lang="en-NZ" sz="1000" dirty="0" smtClean="0">
                          <a:solidFill>
                            <a:schemeClr val="tx1"/>
                          </a:solidFill>
                          <a:latin typeface="+mj-lt"/>
                        </a:rPr>
                        <a:t>60</a:t>
                      </a:r>
                      <a:endParaRPr lang="en-NZ" sz="1000" dirty="0">
                        <a:solidFill>
                          <a:schemeClr val="tx1"/>
                        </a:solidFill>
                        <a:latin typeface="+mj-lt"/>
                      </a:endParaRPr>
                    </a:p>
                  </a:txBody>
                  <a:tcPr anchor="ctr">
                    <a:lnR w="28575" cap="flat" cmpd="sng" algn="ctr">
                      <a:solidFill>
                        <a:schemeClr val="tx1"/>
                      </a:solidFill>
                      <a:prstDash val="solid"/>
                      <a:round/>
                      <a:headEnd type="none" w="med" len="med"/>
                      <a:tailEnd type="none" w="med" len="med"/>
                    </a:lnR>
                    <a:solidFill>
                      <a:schemeClr val="accent3">
                        <a:lumMod val="60000"/>
                        <a:lumOff val="40000"/>
                      </a:schemeClr>
                    </a:solidFill>
                  </a:tcPr>
                </a:tc>
                <a:tc>
                  <a:txBody>
                    <a:bodyPr/>
                    <a:lstStyle/>
                    <a:p>
                      <a:pPr algn="ctr"/>
                      <a:r>
                        <a:rPr lang="en-NZ" sz="1000" dirty="0" smtClean="0">
                          <a:solidFill>
                            <a:schemeClr val="tx1"/>
                          </a:solidFill>
                          <a:latin typeface="+mj-lt"/>
                        </a:rPr>
                        <a:t>86</a:t>
                      </a:r>
                      <a:endParaRPr lang="en-NZ" sz="1000" dirty="0">
                        <a:solidFill>
                          <a:schemeClr val="tx1"/>
                        </a:solidFill>
                        <a:latin typeface="+mj-lt"/>
                      </a:endParaRPr>
                    </a:p>
                  </a:txBody>
                  <a:tcPr anchor="ctr">
                    <a:lnL w="28575" cap="flat" cmpd="sng" algn="ctr">
                      <a:solidFill>
                        <a:schemeClr val="tx1"/>
                      </a:solidFill>
                      <a:prstDash val="solid"/>
                      <a:round/>
                      <a:headEnd type="none" w="med" len="med"/>
                      <a:tailEnd type="none" w="med" len="med"/>
                    </a:lnL>
                    <a:solidFill>
                      <a:schemeClr val="accent3">
                        <a:lumMod val="60000"/>
                        <a:lumOff val="40000"/>
                      </a:schemeClr>
                    </a:solidFill>
                  </a:tcPr>
                </a:tc>
                <a:tc>
                  <a:txBody>
                    <a:bodyPr/>
                    <a:lstStyle/>
                    <a:p>
                      <a:pPr algn="ctr"/>
                      <a:r>
                        <a:rPr lang="en-NZ" sz="1000" dirty="0" smtClean="0">
                          <a:solidFill>
                            <a:schemeClr val="tx1"/>
                          </a:solidFill>
                          <a:latin typeface="+mj-lt"/>
                        </a:rPr>
                        <a:t>91</a:t>
                      </a:r>
                      <a:endParaRPr lang="en-NZ" sz="1000" dirty="0">
                        <a:solidFill>
                          <a:schemeClr val="tx1"/>
                        </a:solidFill>
                        <a:latin typeface="+mj-lt"/>
                      </a:endParaRPr>
                    </a:p>
                  </a:txBody>
                  <a:tcPr anchor="ctr">
                    <a:lnR w="28575" cap="flat" cmpd="sng" algn="ctr">
                      <a:solidFill>
                        <a:schemeClr val="tx1"/>
                      </a:solidFill>
                      <a:prstDash val="solid"/>
                      <a:round/>
                      <a:headEnd type="none" w="med" len="med"/>
                      <a:tailEnd type="none" w="med" len="med"/>
                    </a:lnR>
                    <a:solidFill>
                      <a:schemeClr val="accent3">
                        <a:lumMod val="60000"/>
                        <a:lumOff val="40000"/>
                      </a:schemeClr>
                    </a:solidFill>
                  </a:tcPr>
                </a:tc>
                <a:tc>
                  <a:txBody>
                    <a:bodyPr/>
                    <a:lstStyle/>
                    <a:p>
                      <a:pPr algn="ctr"/>
                      <a:r>
                        <a:rPr lang="en-NZ" sz="1000" dirty="0" smtClean="0">
                          <a:solidFill>
                            <a:schemeClr val="tx1"/>
                          </a:solidFill>
                          <a:latin typeface="+mj-lt"/>
                        </a:rPr>
                        <a:t>47</a:t>
                      </a:r>
                      <a:endParaRPr lang="en-NZ" sz="1000" dirty="0">
                        <a:solidFill>
                          <a:schemeClr val="tx1"/>
                        </a:solidFill>
                        <a:latin typeface="+mj-lt"/>
                      </a:endParaRPr>
                    </a:p>
                  </a:txBody>
                  <a:tcPr anchor="ctr">
                    <a:lnL w="28575" cap="flat" cmpd="sng" algn="ctr">
                      <a:solidFill>
                        <a:schemeClr val="tx1"/>
                      </a:solidFill>
                      <a:prstDash val="solid"/>
                      <a:round/>
                      <a:headEnd type="none" w="med" len="med"/>
                      <a:tailEnd type="none" w="med" len="med"/>
                    </a:lnL>
                    <a:solidFill>
                      <a:schemeClr val="accent3">
                        <a:lumMod val="60000"/>
                        <a:lumOff val="40000"/>
                      </a:schemeClr>
                    </a:solidFill>
                  </a:tcPr>
                </a:tc>
                <a:tc>
                  <a:txBody>
                    <a:bodyPr/>
                    <a:lstStyle/>
                    <a:p>
                      <a:pPr algn="ctr"/>
                      <a:r>
                        <a:rPr lang="en-NZ" sz="1000" dirty="0" smtClean="0">
                          <a:solidFill>
                            <a:schemeClr val="tx1"/>
                          </a:solidFill>
                          <a:latin typeface="+mj-lt"/>
                        </a:rPr>
                        <a:t>45</a:t>
                      </a:r>
                      <a:endParaRPr lang="en-NZ" sz="1000" dirty="0">
                        <a:solidFill>
                          <a:schemeClr val="tx1"/>
                        </a:solidFill>
                        <a:latin typeface="+mj-lt"/>
                      </a:endParaRPr>
                    </a:p>
                  </a:txBody>
                  <a:tcPr anchor="ctr">
                    <a:solidFill>
                      <a:schemeClr val="accent3">
                        <a:lumMod val="60000"/>
                        <a:lumOff val="40000"/>
                      </a:schemeClr>
                    </a:solidFill>
                  </a:tcPr>
                </a:tc>
              </a:tr>
              <a:tr h="390722">
                <a:tc>
                  <a:txBody>
                    <a:bodyPr/>
                    <a:lstStyle/>
                    <a:p>
                      <a:r>
                        <a:rPr lang="en-NZ" sz="1000" dirty="0" smtClean="0"/>
                        <a:t>Not my preferred type but would use when I can</a:t>
                      </a:r>
                      <a:endParaRPr lang="en-NZ" sz="1000" dirty="0"/>
                    </a:p>
                  </a:txBody>
                  <a:tcPr/>
                </a:tc>
                <a:tc>
                  <a:txBody>
                    <a:bodyPr/>
                    <a:lstStyle/>
                    <a:p>
                      <a:pPr algn="ctr"/>
                      <a:r>
                        <a:rPr lang="en-NZ" sz="1000" dirty="0" smtClean="0"/>
                        <a:t>15</a:t>
                      </a:r>
                      <a:endParaRPr lang="en-NZ" sz="1000" dirty="0"/>
                    </a:p>
                  </a:txBody>
                  <a:tcPr anchor="ctr"/>
                </a:tc>
                <a:tc>
                  <a:txBody>
                    <a:bodyPr/>
                    <a:lstStyle/>
                    <a:p>
                      <a:pPr algn="ctr"/>
                      <a:r>
                        <a:rPr lang="en-NZ" sz="1000" dirty="0" smtClean="0"/>
                        <a:t>15</a:t>
                      </a:r>
                      <a:endParaRPr lang="en-NZ" sz="10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NZ" sz="1000" dirty="0" smtClean="0"/>
                        <a:t>14</a:t>
                      </a:r>
                    </a:p>
                  </a:txBody>
                  <a:tcPr anchor="ctr"/>
                </a:tc>
                <a:tc>
                  <a:txBody>
                    <a:bodyPr/>
                    <a:lstStyle/>
                    <a:p>
                      <a:pPr algn="ctr">
                        <a:lnSpc>
                          <a:spcPct val="115000"/>
                        </a:lnSpc>
                        <a:spcAft>
                          <a:spcPts val="0"/>
                        </a:spcAft>
                      </a:pPr>
                      <a:r>
                        <a:rPr lang="en-GB" sz="1000" dirty="0" smtClean="0">
                          <a:solidFill>
                            <a:schemeClr val="tx1"/>
                          </a:solidFill>
                          <a:effectLst/>
                          <a:latin typeface="+mj-lt"/>
                          <a:ea typeface="Verdana"/>
                          <a:cs typeface="Times New Roman"/>
                        </a:rPr>
                        <a:t>15</a:t>
                      </a:r>
                      <a:endParaRPr lang="en-NZ" sz="1000" dirty="0">
                        <a:solidFill>
                          <a:schemeClr val="tx1"/>
                        </a:solidFill>
                        <a:effectLst/>
                        <a:latin typeface="+mj-lt"/>
                        <a:ea typeface="Verdana"/>
                        <a:cs typeface="Times New Roman"/>
                      </a:endParaRPr>
                    </a:p>
                  </a:txBody>
                  <a:tcPr marL="68580" marR="68580" marT="0" marB="0" anchor="ct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13</a:t>
                      </a:r>
                      <a:endParaRPr lang="en-NZ" sz="1000" dirty="0">
                        <a:solidFill>
                          <a:schemeClr val="tx1"/>
                        </a:solidFill>
                        <a:effectLst/>
                        <a:latin typeface="+mj-lt"/>
                        <a:ea typeface="Verdana"/>
                        <a:cs typeface="Times New Roman"/>
                      </a:endParaRPr>
                    </a:p>
                  </a:txBody>
                  <a:tcPr marL="68580" marR="68580" marT="0" marB="0" anchor="ctr">
                    <a:lnR w="28575" cap="flat" cmpd="sng" algn="ctr">
                      <a:solidFill>
                        <a:schemeClr val="tx1"/>
                      </a:solidFill>
                      <a:prstDash val="solid"/>
                      <a:round/>
                      <a:headEnd type="none" w="med" len="med"/>
                      <a:tailEnd type="none" w="med" len="med"/>
                    </a:lnR>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11</a:t>
                      </a:r>
                      <a:endParaRPr lang="en-NZ" sz="1000" dirty="0">
                        <a:solidFill>
                          <a:schemeClr val="tx1"/>
                        </a:solidFill>
                        <a:effectLst/>
                        <a:latin typeface="+mj-lt"/>
                        <a:ea typeface="Verdana"/>
                        <a:cs typeface="Times New Roman"/>
                      </a:endParaRPr>
                    </a:p>
                  </a:txBody>
                  <a:tcPr marL="68580" marR="68580" marT="0" marB="0" anchor="ctr">
                    <a:lnL w="28575" cap="flat" cmpd="sng" algn="ctr">
                      <a:solidFill>
                        <a:schemeClr val="tx1"/>
                      </a:solidFill>
                      <a:prstDash val="solid"/>
                      <a:round/>
                      <a:headEnd type="none" w="med" len="med"/>
                      <a:tailEnd type="none" w="med" len="med"/>
                    </a:lnL>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4</a:t>
                      </a:r>
                      <a:endParaRPr lang="en-NZ" sz="1000" dirty="0">
                        <a:solidFill>
                          <a:schemeClr val="tx1"/>
                        </a:solidFill>
                        <a:effectLst/>
                        <a:latin typeface="+mj-lt"/>
                        <a:ea typeface="Verdana"/>
                        <a:cs typeface="Times New Roman"/>
                      </a:endParaRPr>
                    </a:p>
                  </a:txBody>
                  <a:tcPr marL="68580" marR="68580" marT="0" marB="0" anchor="ctr">
                    <a:lnR w="28575" cap="flat" cmpd="sng" algn="ctr">
                      <a:solidFill>
                        <a:schemeClr val="tx1"/>
                      </a:solidFill>
                      <a:prstDash val="solid"/>
                      <a:round/>
                      <a:headEnd type="none" w="med" len="med"/>
                      <a:tailEnd type="none" w="med" len="med"/>
                    </a:lnR>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17</a:t>
                      </a:r>
                      <a:endParaRPr lang="en-NZ" sz="1000" dirty="0">
                        <a:solidFill>
                          <a:schemeClr val="tx1"/>
                        </a:solidFill>
                        <a:effectLst/>
                        <a:latin typeface="+mj-lt"/>
                        <a:ea typeface="Verdana"/>
                        <a:cs typeface="Times New Roman"/>
                      </a:endParaRPr>
                    </a:p>
                  </a:txBody>
                  <a:tcPr marL="68580" marR="68580" marT="0" marB="0" anchor="ctr">
                    <a:lnL w="28575" cap="flat" cmpd="sng" algn="ctr">
                      <a:solidFill>
                        <a:schemeClr val="tx1"/>
                      </a:solidFill>
                      <a:prstDash val="solid"/>
                      <a:round/>
                      <a:headEnd type="none" w="med" len="med"/>
                      <a:tailEnd type="none" w="med" len="med"/>
                    </a:lnL>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14</a:t>
                      </a:r>
                      <a:endParaRPr lang="en-NZ" sz="1000" dirty="0">
                        <a:solidFill>
                          <a:schemeClr val="tx1"/>
                        </a:solidFill>
                        <a:effectLst/>
                        <a:latin typeface="+mj-lt"/>
                        <a:ea typeface="Verdana"/>
                        <a:cs typeface="Times New Roman"/>
                      </a:endParaRPr>
                    </a:p>
                  </a:txBody>
                  <a:tcPr marL="68580" marR="68580" marT="0" marB="0" anchor="ctr"/>
                </a:tc>
              </a:tr>
              <a:tr h="390722">
                <a:tc>
                  <a:txBody>
                    <a:bodyPr/>
                    <a:lstStyle/>
                    <a:p>
                      <a:r>
                        <a:rPr lang="en-NZ" sz="1000" dirty="0" smtClean="0"/>
                        <a:t>Not my preferred type but would use under certain circumstances</a:t>
                      </a:r>
                      <a:endParaRPr lang="en-NZ" sz="1000" dirty="0"/>
                    </a:p>
                  </a:txBody>
                  <a:tcPr/>
                </a:tc>
                <a:tc>
                  <a:txBody>
                    <a:bodyPr/>
                    <a:lstStyle/>
                    <a:p>
                      <a:pPr algn="ctr"/>
                      <a:r>
                        <a:rPr lang="en-NZ" sz="1000" dirty="0" smtClean="0"/>
                        <a:t>4</a:t>
                      </a:r>
                      <a:endParaRPr lang="en-NZ" sz="1000" dirty="0"/>
                    </a:p>
                  </a:txBody>
                  <a:tcPr anchor="ctr"/>
                </a:tc>
                <a:tc>
                  <a:txBody>
                    <a:bodyPr/>
                    <a:lstStyle/>
                    <a:p>
                      <a:pPr algn="ctr"/>
                      <a:r>
                        <a:rPr lang="en-NZ" sz="1000" dirty="0" smtClean="0"/>
                        <a:t>5</a:t>
                      </a:r>
                      <a:endParaRPr lang="en-NZ" sz="1000" dirty="0"/>
                    </a:p>
                  </a:txBody>
                  <a:tcPr anchor="ctr"/>
                </a:tc>
                <a:tc>
                  <a:txBody>
                    <a:bodyPr/>
                    <a:lstStyle/>
                    <a:p>
                      <a:pPr algn="ctr"/>
                      <a:r>
                        <a:rPr lang="en-NZ" sz="1000" dirty="0" smtClean="0"/>
                        <a:t>6</a:t>
                      </a:r>
                      <a:endParaRPr lang="en-NZ" sz="1000" dirty="0"/>
                    </a:p>
                  </a:txBody>
                  <a:tcPr anchor="ctr"/>
                </a:tc>
                <a:tc>
                  <a:txBody>
                    <a:bodyPr/>
                    <a:lstStyle/>
                    <a:p>
                      <a:pPr algn="ctr">
                        <a:lnSpc>
                          <a:spcPct val="115000"/>
                        </a:lnSpc>
                        <a:spcAft>
                          <a:spcPts val="0"/>
                        </a:spcAft>
                      </a:pPr>
                      <a:r>
                        <a:rPr lang="en-GB" sz="1000" dirty="0" smtClean="0">
                          <a:solidFill>
                            <a:schemeClr val="tx1"/>
                          </a:solidFill>
                          <a:effectLst/>
                          <a:latin typeface="+mj-lt"/>
                          <a:ea typeface="Verdana"/>
                          <a:cs typeface="Times New Roman"/>
                        </a:rPr>
                        <a:t>5</a:t>
                      </a:r>
                      <a:endParaRPr lang="en-NZ" sz="1000" dirty="0">
                        <a:solidFill>
                          <a:schemeClr val="tx1"/>
                        </a:solidFill>
                        <a:effectLst/>
                        <a:latin typeface="+mj-lt"/>
                        <a:ea typeface="Verdana"/>
                        <a:cs typeface="Times New Roman"/>
                      </a:endParaRPr>
                    </a:p>
                  </a:txBody>
                  <a:tcPr marL="68580" marR="68580" marT="0" marB="0" anchor="ct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8</a:t>
                      </a:r>
                      <a:endParaRPr lang="en-NZ" sz="1000" dirty="0">
                        <a:solidFill>
                          <a:schemeClr val="tx1"/>
                        </a:solidFill>
                        <a:effectLst/>
                        <a:latin typeface="+mj-lt"/>
                        <a:ea typeface="Verdana"/>
                        <a:cs typeface="Times New Roman"/>
                      </a:endParaRPr>
                    </a:p>
                  </a:txBody>
                  <a:tcPr marL="68580" marR="68580" marT="0" marB="0" anchor="ctr">
                    <a:lnR w="28575" cap="flat" cmpd="sng" algn="ctr">
                      <a:solidFill>
                        <a:schemeClr val="tx1"/>
                      </a:solidFill>
                      <a:prstDash val="solid"/>
                      <a:round/>
                      <a:headEnd type="none" w="med" len="med"/>
                      <a:tailEnd type="none" w="med" len="med"/>
                    </a:lnR>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1</a:t>
                      </a:r>
                      <a:endParaRPr lang="en-NZ" sz="1000" dirty="0">
                        <a:solidFill>
                          <a:schemeClr val="tx1"/>
                        </a:solidFill>
                        <a:effectLst/>
                        <a:latin typeface="+mj-lt"/>
                        <a:ea typeface="Verdana"/>
                        <a:cs typeface="Times New Roman"/>
                      </a:endParaRPr>
                    </a:p>
                  </a:txBody>
                  <a:tcPr marL="68580" marR="68580" marT="0" marB="0" anchor="ctr">
                    <a:lnL w="28575" cap="flat" cmpd="sng" algn="ctr">
                      <a:solidFill>
                        <a:schemeClr val="tx1"/>
                      </a:solidFill>
                      <a:prstDash val="solid"/>
                      <a:round/>
                      <a:headEnd type="none" w="med" len="med"/>
                      <a:tailEnd type="none" w="med" len="med"/>
                    </a:lnL>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3</a:t>
                      </a:r>
                      <a:endParaRPr lang="en-NZ" sz="1000" dirty="0">
                        <a:solidFill>
                          <a:schemeClr val="tx1"/>
                        </a:solidFill>
                        <a:effectLst/>
                        <a:latin typeface="+mj-lt"/>
                        <a:ea typeface="Verdana"/>
                        <a:cs typeface="Times New Roman"/>
                      </a:endParaRPr>
                    </a:p>
                  </a:txBody>
                  <a:tcPr marL="68580" marR="68580" marT="0" marB="0" anchor="ctr">
                    <a:lnR w="28575" cap="flat" cmpd="sng" algn="ctr">
                      <a:solidFill>
                        <a:schemeClr val="tx1"/>
                      </a:solidFill>
                      <a:prstDash val="solid"/>
                      <a:round/>
                      <a:headEnd type="none" w="med" len="med"/>
                      <a:tailEnd type="none" w="med" len="med"/>
                    </a:lnR>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7</a:t>
                      </a:r>
                      <a:endParaRPr lang="en-NZ" sz="1000" dirty="0">
                        <a:solidFill>
                          <a:schemeClr val="tx1"/>
                        </a:solidFill>
                        <a:effectLst/>
                        <a:latin typeface="+mj-lt"/>
                        <a:ea typeface="Verdana"/>
                        <a:cs typeface="Times New Roman"/>
                      </a:endParaRPr>
                    </a:p>
                  </a:txBody>
                  <a:tcPr marL="68580" marR="68580" marT="0" marB="0" anchor="ctr">
                    <a:lnL w="28575" cap="flat" cmpd="sng" algn="ctr">
                      <a:solidFill>
                        <a:schemeClr val="tx1"/>
                      </a:solidFill>
                      <a:prstDash val="solid"/>
                      <a:round/>
                      <a:headEnd type="none" w="med" len="med"/>
                      <a:tailEnd type="none" w="med" len="med"/>
                    </a:lnL>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11</a:t>
                      </a:r>
                      <a:endParaRPr lang="en-NZ" sz="1000" dirty="0">
                        <a:solidFill>
                          <a:schemeClr val="tx1"/>
                        </a:solidFill>
                        <a:effectLst/>
                        <a:latin typeface="+mj-lt"/>
                        <a:ea typeface="Verdana"/>
                        <a:cs typeface="Times New Roman"/>
                      </a:endParaRPr>
                    </a:p>
                  </a:txBody>
                  <a:tcPr marL="68580" marR="68580" marT="0" marB="0" anchor="ctr"/>
                </a:tc>
              </a:tr>
              <a:tr h="390722">
                <a:tc>
                  <a:txBody>
                    <a:bodyPr/>
                    <a:lstStyle/>
                    <a:p>
                      <a:r>
                        <a:rPr lang="en-NZ" sz="1000" dirty="0" smtClean="0"/>
                        <a:t>Don’t currently use but would be happy to give them a go</a:t>
                      </a:r>
                      <a:endParaRPr lang="en-NZ" sz="1000" dirty="0"/>
                    </a:p>
                  </a:txBody>
                  <a:tcPr/>
                </a:tc>
                <a:tc>
                  <a:txBody>
                    <a:bodyPr/>
                    <a:lstStyle/>
                    <a:p>
                      <a:pPr algn="ctr"/>
                      <a:r>
                        <a:rPr lang="en-NZ" sz="1000" dirty="0" smtClean="0"/>
                        <a:t>16</a:t>
                      </a:r>
                      <a:endParaRPr lang="en-NZ" sz="1000" dirty="0"/>
                    </a:p>
                  </a:txBody>
                  <a:tcPr anchor="ctr"/>
                </a:tc>
                <a:tc>
                  <a:txBody>
                    <a:bodyPr/>
                    <a:lstStyle/>
                    <a:p>
                      <a:pPr algn="ctr"/>
                      <a:r>
                        <a:rPr lang="en-NZ" sz="1000" dirty="0" smtClean="0"/>
                        <a:t>11</a:t>
                      </a:r>
                      <a:endParaRPr lang="en-NZ" sz="1000" dirty="0"/>
                    </a:p>
                  </a:txBody>
                  <a:tcPr anchor="ctr"/>
                </a:tc>
                <a:tc>
                  <a:txBody>
                    <a:bodyPr/>
                    <a:lstStyle/>
                    <a:p>
                      <a:pPr algn="ctr"/>
                      <a:r>
                        <a:rPr lang="en-NZ" sz="1000" dirty="0" smtClean="0"/>
                        <a:t>12</a:t>
                      </a:r>
                      <a:endParaRPr lang="en-NZ" sz="1000" dirty="0"/>
                    </a:p>
                  </a:txBody>
                  <a:tcPr anchor="ctr"/>
                </a:tc>
                <a:tc>
                  <a:txBody>
                    <a:bodyPr/>
                    <a:lstStyle/>
                    <a:p>
                      <a:pPr algn="ctr">
                        <a:lnSpc>
                          <a:spcPct val="115000"/>
                        </a:lnSpc>
                        <a:spcAft>
                          <a:spcPts val="0"/>
                        </a:spcAft>
                      </a:pPr>
                      <a:r>
                        <a:rPr lang="en-GB" sz="1000" dirty="0" smtClean="0">
                          <a:solidFill>
                            <a:schemeClr val="tx1"/>
                          </a:solidFill>
                          <a:effectLst/>
                          <a:latin typeface="+mj-lt"/>
                          <a:ea typeface="Verdana"/>
                          <a:cs typeface="Times New Roman"/>
                        </a:rPr>
                        <a:t>16</a:t>
                      </a:r>
                      <a:endParaRPr lang="en-NZ" sz="1000" dirty="0">
                        <a:solidFill>
                          <a:schemeClr val="tx1"/>
                        </a:solidFill>
                        <a:effectLst/>
                        <a:latin typeface="+mj-lt"/>
                        <a:ea typeface="Verdana"/>
                        <a:cs typeface="Times New Roman"/>
                      </a:endParaRPr>
                    </a:p>
                  </a:txBody>
                  <a:tcPr marL="68580" marR="68580" marT="0" marB="0" anchor="ct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15</a:t>
                      </a:r>
                      <a:endParaRPr lang="en-NZ" sz="1000" dirty="0">
                        <a:solidFill>
                          <a:schemeClr val="tx1"/>
                        </a:solidFill>
                        <a:effectLst/>
                        <a:latin typeface="+mj-lt"/>
                        <a:ea typeface="Verdana"/>
                        <a:cs typeface="Times New Roman"/>
                      </a:endParaRPr>
                    </a:p>
                  </a:txBody>
                  <a:tcPr marL="68580" marR="68580" marT="0" marB="0" anchor="ctr">
                    <a:lnR w="28575" cap="flat" cmpd="sng" algn="ctr">
                      <a:solidFill>
                        <a:schemeClr val="tx1"/>
                      </a:solidFill>
                      <a:prstDash val="solid"/>
                      <a:round/>
                      <a:headEnd type="none" w="med" len="med"/>
                      <a:tailEnd type="none" w="med" len="med"/>
                    </a:lnR>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3</a:t>
                      </a:r>
                      <a:endParaRPr lang="en-NZ" sz="1000" dirty="0">
                        <a:solidFill>
                          <a:schemeClr val="tx1"/>
                        </a:solidFill>
                        <a:effectLst/>
                        <a:latin typeface="+mj-lt"/>
                        <a:ea typeface="Verdana"/>
                        <a:cs typeface="Times New Roman"/>
                      </a:endParaRPr>
                    </a:p>
                  </a:txBody>
                  <a:tcPr marL="68580" marR="68580" marT="0" marB="0" anchor="ctr">
                    <a:lnL w="28575" cap="flat" cmpd="sng" algn="ctr">
                      <a:solidFill>
                        <a:schemeClr val="tx1"/>
                      </a:solidFill>
                      <a:prstDash val="solid"/>
                      <a:round/>
                      <a:headEnd type="none" w="med" len="med"/>
                      <a:tailEnd type="none" w="med" len="med"/>
                    </a:lnL>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1</a:t>
                      </a:r>
                      <a:endParaRPr lang="en-NZ" sz="1000" dirty="0">
                        <a:solidFill>
                          <a:schemeClr val="tx1"/>
                        </a:solidFill>
                        <a:effectLst/>
                        <a:latin typeface="+mj-lt"/>
                        <a:ea typeface="Verdana"/>
                        <a:cs typeface="Times New Roman"/>
                      </a:endParaRPr>
                    </a:p>
                  </a:txBody>
                  <a:tcPr marL="68580" marR="68580" marT="0" marB="0" anchor="ctr">
                    <a:lnR w="28575" cap="flat" cmpd="sng" algn="ctr">
                      <a:solidFill>
                        <a:schemeClr val="tx1"/>
                      </a:solidFill>
                      <a:prstDash val="solid"/>
                      <a:round/>
                      <a:headEnd type="none" w="med" len="med"/>
                      <a:tailEnd type="none" w="med" len="med"/>
                    </a:lnR>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21</a:t>
                      </a:r>
                      <a:endParaRPr lang="en-NZ" sz="1000" dirty="0">
                        <a:solidFill>
                          <a:schemeClr val="tx1"/>
                        </a:solidFill>
                        <a:effectLst/>
                        <a:latin typeface="+mj-lt"/>
                        <a:ea typeface="Verdana"/>
                        <a:cs typeface="Times New Roman"/>
                      </a:endParaRPr>
                    </a:p>
                  </a:txBody>
                  <a:tcPr marL="68580" marR="68580" marT="0" marB="0" anchor="ctr">
                    <a:lnL w="28575" cap="flat" cmpd="sng" algn="ctr">
                      <a:solidFill>
                        <a:schemeClr val="tx1"/>
                      </a:solidFill>
                      <a:prstDash val="solid"/>
                      <a:round/>
                      <a:headEnd type="none" w="med" len="med"/>
                      <a:tailEnd type="none" w="med" len="med"/>
                    </a:lnL>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24</a:t>
                      </a:r>
                      <a:endParaRPr lang="en-NZ" sz="1000" dirty="0">
                        <a:solidFill>
                          <a:schemeClr val="tx1"/>
                        </a:solidFill>
                        <a:effectLst/>
                        <a:latin typeface="+mj-lt"/>
                        <a:ea typeface="Verdana"/>
                        <a:cs typeface="Times New Roman"/>
                      </a:endParaRPr>
                    </a:p>
                  </a:txBody>
                  <a:tcPr marL="68580" marR="68580" marT="0" marB="0" anchor="ctr"/>
                </a:tc>
              </a:tr>
              <a:tr h="240444">
                <a:tc>
                  <a:txBody>
                    <a:bodyPr/>
                    <a:lstStyle/>
                    <a:p>
                      <a:r>
                        <a:rPr lang="en-NZ" sz="1000" dirty="0" smtClean="0"/>
                        <a:t>Total</a:t>
                      </a:r>
                      <a:r>
                        <a:rPr lang="en-NZ" sz="1000" baseline="0" dirty="0" smtClean="0"/>
                        <a:t> consideration</a:t>
                      </a:r>
                      <a:endParaRPr lang="en-NZ" sz="1000" dirty="0"/>
                    </a:p>
                  </a:txBody>
                  <a:tcPr>
                    <a:solidFill>
                      <a:srgbClr val="92D050"/>
                    </a:solidFill>
                  </a:tcPr>
                </a:tc>
                <a:tc>
                  <a:txBody>
                    <a:bodyPr/>
                    <a:lstStyle/>
                    <a:p>
                      <a:pPr algn="ctr"/>
                      <a:r>
                        <a:rPr lang="en-NZ" sz="1000" dirty="0" smtClean="0"/>
                        <a:t>94</a:t>
                      </a:r>
                      <a:endParaRPr lang="en-NZ" sz="1000" dirty="0"/>
                    </a:p>
                  </a:txBody>
                  <a:tcPr>
                    <a:solidFill>
                      <a:srgbClr val="92D050"/>
                    </a:solidFill>
                  </a:tcPr>
                </a:tc>
                <a:tc>
                  <a:txBody>
                    <a:bodyPr/>
                    <a:lstStyle/>
                    <a:p>
                      <a:pPr algn="ctr"/>
                      <a:r>
                        <a:rPr lang="en-NZ" sz="1000" dirty="0" smtClean="0"/>
                        <a:t>96</a:t>
                      </a:r>
                      <a:endParaRPr lang="en-NZ" sz="1000" dirty="0"/>
                    </a:p>
                  </a:txBody>
                  <a:tcPr>
                    <a:solidFill>
                      <a:srgbClr val="92D050"/>
                    </a:solidFill>
                  </a:tcPr>
                </a:tc>
                <a:tc>
                  <a:txBody>
                    <a:bodyPr/>
                    <a:lstStyle/>
                    <a:p>
                      <a:pPr algn="ctr"/>
                      <a:r>
                        <a:rPr lang="en-NZ" sz="1000" dirty="0" smtClean="0"/>
                        <a:t>97</a:t>
                      </a:r>
                    </a:p>
                  </a:txBody>
                  <a:tcPr>
                    <a:solidFill>
                      <a:srgbClr val="92D050"/>
                    </a:solidFill>
                  </a:tcPr>
                </a:tc>
                <a:tc>
                  <a:txBody>
                    <a:bodyPr/>
                    <a:lstStyle/>
                    <a:p>
                      <a:pPr algn="ctr"/>
                      <a:r>
                        <a:rPr lang="en-NZ" sz="1000" dirty="0" smtClean="0">
                          <a:solidFill>
                            <a:schemeClr val="tx1"/>
                          </a:solidFill>
                          <a:latin typeface="+mj-lt"/>
                        </a:rPr>
                        <a:t>94</a:t>
                      </a:r>
                    </a:p>
                  </a:txBody>
                  <a:tcPr anchor="ctr">
                    <a:solidFill>
                      <a:srgbClr val="92D050"/>
                    </a:solidFill>
                  </a:tcPr>
                </a:tc>
                <a:tc>
                  <a:txBody>
                    <a:bodyPr/>
                    <a:lstStyle/>
                    <a:p>
                      <a:pPr algn="ctr"/>
                      <a:r>
                        <a:rPr lang="en-NZ" sz="1000" dirty="0" smtClean="0">
                          <a:solidFill>
                            <a:schemeClr val="tx1"/>
                          </a:solidFill>
                          <a:latin typeface="+mj-lt"/>
                        </a:rPr>
                        <a:t>96</a:t>
                      </a:r>
                    </a:p>
                  </a:txBody>
                  <a:tcPr anchor="ctr">
                    <a:lnR w="28575" cap="flat" cmpd="sng" algn="ctr">
                      <a:solidFill>
                        <a:schemeClr val="tx1"/>
                      </a:solidFill>
                      <a:prstDash val="solid"/>
                      <a:round/>
                      <a:headEnd type="none" w="med" len="med"/>
                      <a:tailEnd type="none" w="med" len="med"/>
                    </a:lnR>
                    <a:solidFill>
                      <a:srgbClr val="92D050"/>
                    </a:solidFill>
                  </a:tcPr>
                </a:tc>
                <a:tc>
                  <a:txBody>
                    <a:bodyPr/>
                    <a:lstStyle/>
                    <a:p>
                      <a:pPr algn="ctr"/>
                      <a:r>
                        <a:rPr lang="en-NZ" sz="1000" dirty="0" smtClean="0">
                          <a:solidFill>
                            <a:schemeClr val="tx1"/>
                          </a:solidFill>
                          <a:latin typeface="+mj-lt"/>
                        </a:rPr>
                        <a:t>100</a:t>
                      </a:r>
                    </a:p>
                  </a:txBody>
                  <a:tcPr anchor="ctr">
                    <a:lnL w="28575" cap="flat" cmpd="sng" algn="ctr">
                      <a:solidFill>
                        <a:schemeClr val="tx1"/>
                      </a:solidFill>
                      <a:prstDash val="solid"/>
                      <a:round/>
                      <a:headEnd type="none" w="med" len="med"/>
                      <a:tailEnd type="none" w="med" len="med"/>
                    </a:lnL>
                    <a:solidFill>
                      <a:srgbClr val="92D050"/>
                    </a:solidFill>
                  </a:tcPr>
                </a:tc>
                <a:tc>
                  <a:txBody>
                    <a:bodyPr/>
                    <a:lstStyle/>
                    <a:p>
                      <a:pPr algn="ctr"/>
                      <a:r>
                        <a:rPr lang="en-NZ" sz="1000" dirty="0" smtClean="0">
                          <a:solidFill>
                            <a:schemeClr val="tx1"/>
                          </a:solidFill>
                          <a:latin typeface="+mj-lt"/>
                        </a:rPr>
                        <a:t>99</a:t>
                      </a:r>
                    </a:p>
                  </a:txBody>
                  <a:tcPr anchor="ctr">
                    <a:lnR w="28575" cap="flat" cmpd="sng" algn="ctr">
                      <a:solidFill>
                        <a:schemeClr val="tx1"/>
                      </a:solidFill>
                      <a:prstDash val="solid"/>
                      <a:round/>
                      <a:headEnd type="none" w="med" len="med"/>
                      <a:tailEnd type="none" w="med" len="med"/>
                    </a:lnR>
                    <a:solidFill>
                      <a:srgbClr val="92D050"/>
                    </a:solidFill>
                  </a:tcPr>
                </a:tc>
                <a:tc>
                  <a:txBody>
                    <a:bodyPr/>
                    <a:lstStyle/>
                    <a:p>
                      <a:pPr algn="ctr"/>
                      <a:r>
                        <a:rPr lang="en-NZ" sz="1000" dirty="0" smtClean="0">
                          <a:solidFill>
                            <a:schemeClr val="tx1"/>
                          </a:solidFill>
                          <a:latin typeface="+mj-lt"/>
                        </a:rPr>
                        <a:t>92</a:t>
                      </a:r>
                    </a:p>
                  </a:txBody>
                  <a:tcPr anchor="ctr">
                    <a:lnL w="28575" cap="flat" cmpd="sng" algn="ctr">
                      <a:solidFill>
                        <a:schemeClr val="tx1"/>
                      </a:solidFill>
                      <a:prstDash val="solid"/>
                      <a:round/>
                      <a:headEnd type="none" w="med" len="med"/>
                      <a:tailEnd type="none" w="med" len="med"/>
                    </a:lnL>
                    <a:solidFill>
                      <a:srgbClr val="92D050"/>
                    </a:solidFill>
                  </a:tcPr>
                </a:tc>
                <a:tc>
                  <a:txBody>
                    <a:bodyPr/>
                    <a:lstStyle/>
                    <a:p>
                      <a:pPr algn="ctr"/>
                      <a:r>
                        <a:rPr lang="en-NZ" sz="1000" dirty="0" smtClean="0">
                          <a:solidFill>
                            <a:schemeClr val="tx1"/>
                          </a:solidFill>
                          <a:latin typeface="+mj-lt"/>
                        </a:rPr>
                        <a:t>94</a:t>
                      </a:r>
                    </a:p>
                  </a:txBody>
                  <a:tcPr anchor="ctr">
                    <a:solidFill>
                      <a:srgbClr val="92D050"/>
                    </a:solidFill>
                  </a:tcPr>
                </a:tc>
              </a:tr>
              <a:tr h="540999">
                <a:tc>
                  <a:txBody>
                    <a:bodyPr/>
                    <a:lstStyle/>
                    <a:p>
                      <a:r>
                        <a:rPr lang="en-NZ" sz="1000" dirty="0" smtClean="0"/>
                        <a:t>Don’t currently use and don’t know much about them or what they can offer</a:t>
                      </a:r>
                      <a:endParaRPr lang="en-NZ" sz="1000" dirty="0"/>
                    </a:p>
                  </a:txBody>
                  <a:tcPr/>
                </a:tc>
                <a:tc>
                  <a:txBody>
                    <a:bodyPr/>
                    <a:lstStyle/>
                    <a:p>
                      <a:pPr algn="ctr"/>
                      <a:r>
                        <a:rPr lang="en-NZ" sz="1000" dirty="0" smtClean="0"/>
                        <a:t>5</a:t>
                      </a:r>
                      <a:endParaRPr lang="en-NZ" sz="1000" dirty="0"/>
                    </a:p>
                  </a:txBody>
                  <a:tcPr anchor="ctr"/>
                </a:tc>
                <a:tc>
                  <a:txBody>
                    <a:bodyPr/>
                    <a:lstStyle/>
                    <a:p>
                      <a:pPr algn="ctr"/>
                      <a:r>
                        <a:rPr lang="en-NZ" sz="1000" dirty="0" smtClean="0"/>
                        <a:t>3</a:t>
                      </a:r>
                      <a:endParaRPr lang="en-NZ" sz="1000" dirty="0"/>
                    </a:p>
                  </a:txBody>
                  <a:tcPr anchor="ctr"/>
                </a:tc>
                <a:tc>
                  <a:txBody>
                    <a:bodyPr/>
                    <a:lstStyle/>
                    <a:p>
                      <a:pPr algn="ctr"/>
                      <a:r>
                        <a:rPr lang="en-NZ" sz="1000" dirty="0" smtClean="0"/>
                        <a:t>4</a:t>
                      </a:r>
                      <a:endParaRPr lang="en-NZ" sz="1000" dirty="0"/>
                    </a:p>
                  </a:txBody>
                  <a:tcPr anchor="ctr"/>
                </a:tc>
                <a:tc>
                  <a:txBody>
                    <a:bodyPr/>
                    <a:lstStyle/>
                    <a:p>
                      <a:pPr algn="ctr">
                        <a:lnSpc>
                          <a:spcPct val="115000"/>
                        </a:lnSpc>
                        <a:spcAft>
                          <a:spcPts val="0"/>
                        </a:spcAft>
                      </a:pPr>
                      <a:r>
                        <a:rPr lang="en-GB" sz="1000" dirty="0" smtClean="0">
                          <a:solidFill>
                            <a:schemeClr val="tx1"/>
                          </a:solidFill>
                          <a:effectLst/>
                          <a:latin typeface="+mj-lt"/>
                          <a:ea typeface="Verdana"/>
                          <a:cs typeface="Times New Roman"/>
                        </a:rPr>
                        <a:t>5</a:t>
                      </a:r>
                      <a:endParaRPr lang="en-NZ" sz="1000" dirty="0">
                        <a:solidFill>
                          <a:schemeClr val="tx1"/>
                        </a:solidFill>
                        <a:effectLst/>
                        <a:latin typeface="+mj-lt"/>
                        <a:ea typeface="Verdana"/>
                        <a:cs typeface="Times New Roman"/>
                      </a:endParaRPr>
                    </a:p>
                  </a:txBody>
                  <a:tcPr marL="68580" marR="68580" marT="0" marB="0" anchor="ct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3</a:t>
                      </a:r>
                      <a:endParaRPr lang="en-NZ" sz="1000" dirty="0">
                        <a:solidFill>
                          <a:schemeClr val="tx1"/>
                        </a:solidFill>
                        <a:effectLst/>
                        <a:latin typeface="+mj-lt"/>
                        <a:ea typeface="Verdana"/>
                        <a:cs typeface="Times New Roman"/>
                      </a:endParaRPr>
                    </a:p>
                  </a:txBody>
                  <a:tcPr marL="68580" marR="68580" marT="0" marB="0" anchor="ctr">
                    <a:lnR w="28575" cap="flat" cmpd="sng" algn="ctr">
                      <a:solidFill>
                        <a:schemeClr val="tx1"/>
                      </a:solidFill>
                      <a:prstDash val="solid"/>
                      <a:round/>
                      <a:headEnd type="none" w="med" len="med"/>
                      <a:tailEnd type="none" w="med" len="med"/>
                    </a:lnR>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a:t>
                      </a:r>
                      <a:endParaRPr lang="en-NZ" sz="1000" dirty="0">
                        <a:solidFill>
                          <a:schemeClr val="tx1"/>
                        </a:solidFill>
                        <a:effectLst/>
                        <a:latin typeface="+mj-lt"/>
                        <a:ea typeface="Verdana"/>
                        <a:cs typeface="Times New Roman"/>
                      </a:endParaRPr>
                    </a:p>
                  </a:txBody>
                  <a:tcPr marL="68580" marR="68580" marT="0" marB="0" anchor="ctr">
                    <a:lnL w="28575" cap="flat" cmpd="sng" algn="ctr">
                      <a:solidFill>
                        <a:schemeClr val="tx1"/>
                      </a:solidFill>
                      <a:prstDash val="solid"/>
                      <a:round/>
                      <a:headEnd type="none" w="med" len="med"/>
                      <a:tailEnd type="none" w="med" len="med"/>
                    </a:lnL>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1</a:t>
                      </a:r>
                      <a:endParaRPr lang="en-NZ" sz="1000" dirty="0">
                        <a:solidFill>
                          <a:schemeClr val="tx1"/>
                        </a:solidFill>
                        <a:effectLst/>
                        <a:latin typeface="+mj-lt"/>
                        <a:ea typeface="Verdana"/>
                        <a:cs typeface="Times New Roman"/>
                      </a:endParaRPr>
                    </a:p>
                  </a:txBody>
                  <a:tcPr marL="68580" marR="68580" marT="0" marB="0" anchor="ctr">
                    <a:lnR w="28575" cap="flat" cmpd="sng" algn="ctr">
                      <a:solidFill>
                        <a:schemeClr val="tx1"/>
                      </a:solidFill>
                      <a:prstDash val="solid"/>
                      <a:round/>
                      <a:headEnd type="none" w="med" len="med"/>
                      <a:tailEnd type="none" w="med" len="med"/>
                    </a:lnR>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6</a:t>
                      </a:r>
                      <a:endParaRPr lang="en-NZ" sz="1000" dirty="0">
                        <a:solidFill>
                          <a:schemeClr val="tx1"/>
                        </a:solidFill>
                        <a:effectLst/>
                        <a:latin typeface="+mj-lt"/>
                        <a:ea typeface="Verdana"/>
                        <a:cs typeface="Times New Roman"/>
                      </a:endParaRPr>
                    </a:p>
                  </a:txBody>
                  <a:tcPr marL="68580" marR="68580" marT="0" marB="0" anchor="ctr">
                    <a:lnL w="28575" cap="flat" cmpd="sng" algn="ctr">
                      <a:solidFill>
                        <a:schemeClr val="tx1"/>
                      </a:solidFill>
                      <a:prstDash val="solid"/>
                      <a:round/>
                      <a:headEnd type="none" w="med" len="med"/>
                      <a:tailEnd type="none" w="med" len="med"/>
                    </a:lnL>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6</a:t>
                      </a:r>
                      <a:endParaRPr lang="en-NZ" sz="1000" dirty="0">
                        <a:solidFill>
                          <a:schemeClr val="tx1"/>
                        </a:solidFill>
                        <a:effectLst/>
                        <a:latin typeface="+mj-lt"/>
                        <a:ea typeface="Verdana"/>
                        <a:cs typeface="Times New Roman"/>
                      </a:endParaRPr>
                    </a:p>
                  </a:txBody>
                  <a:tcPr marL="68580" marR="68580" marT="0" marB="0" anchor="ctr"/>
                </a:tc>
              </a:tr>
              <a:tr h="390722">
                <a:tc>
                  <a:txBody>
                    <a:bodyPr/>
                    <a:lstStyle/>
                    <a:p>
                      <a:r>
                        <a:rPr lang="en-NZ" sz="1000" dirty="0" smtClean="0"/>
                        <a:t>Don’t currently use them and would never consider using (reject)</a:t>
                      </a:r>
                      <a:endParaRPr lang="en-NZ" sz="1000" dirty="0"/>
                    </a:p>
                  </a:txBody>
                  <a:tcPr/>
                </a:tc>
                <a:tc>
                  <a:txBody>
                    <a:bodyPr/>
                    <a:lstStyle/>
                    <a:p>
                      <a:pPr algn="ctr"/>
                      <a:r>
                        <a:rPr lang="en-NZ" sz="1000" dirty="0" smtClean="0"/>
                        <a:t>1</a:t>
                      </a:r>
                      <a:endParaRPr lang="en-NZ" sz="1000" dirty="0"/>
                    </a:p>
                  </a:txBody>
                  <a:tcPr anchor="ctr"/>
                </a:tc>
                <a:tc>
                  <a:txBody>
                    <a:bodyPr/>
                    <a:lstStyle/>
                    <a:p>
                      <a:pPr algn="ctr"/>
                      <a:r>
                        <a:rPr lang="en-NZ" sz="1000" dirty="0" smtClean="0"/>
                        <a:t>1</a:t>
                      </a:r>
                      <a:endParaRPr lang="en-NZ" sz="1000" dirty="0"/>
                    </a:p>
                  </a:txBody>
                  <a:tcPr anchor="ctr"/>
                </a:tc>
                <a:tc>
                  <a:txBody>
                    <a:bodyPr/>
                    <a:lstStyle/>
                    <a:p>
                      <a:pPr algn="ctr"/>
                      <a:r>
                        <a:rPr lang="en-NZ" sz="1000" dirty="0" smtClean="0"/>
                        <a:t>*</a:t>
                      </a:r>
                      <a:endParaRPr lang="en-NZ" sz="1000" dirty="0"/>
                    </a:p>
                  </a:txBody>
                  <a:tcPr anchor="ctr"/>
                </a:tc>
                <a:tc>
                  <a:txBody>
                    <a:bodyPr/>
                    <a:lstStyle/>
                    <a:p>
                      <a:pPr algn="ctr">
                        <a:lnSpc>
                          <a:spcPct val="115000"/>
                        </a:lnSpc>
                        <a:spcAft>
                          <a:spcPts val="0"/>
                        </a:spcAft>
                      </a:pPr>
                      <a:r>
                        <a:rPr lang="en-GB" sz="1000" dirty="0" smtClean="0">
                          <a:solidFill>
                            <a:schemeClr val="tx1"/>
                          </a:solidFill>
                          <a:effectLst/>
                          <a:latin typeface="+mj-lt"/>
                          <a:ea typeface="Verdana"/>
                          <a:cs typeface="Times New Roman"/>
                        </a:rPr>
                        <a:t>1</a:t>
                      </a:r>
                      <a:endParaRPr lang="en-NZ" sz="1000" dirty="0">
                        <a:solidFill>
                          <a:schemeClr val="tx1"/>
                        </a:solidFill>
                        <a:effectLst/>
                        <a:latin typeface="+mj-lt"/>
                        <a:ea typeface="Verdana"/>
                        <a:cs typeface="Times New Roman"/>
                      </a:endParaRPr>
                    </a:p>
                  </a:txBody>
                  <a:tcPr marL="68580" marR="68580" marT="0" marB="0" anchor="ct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a:t>
                      </a:r>
                      <a:endParaRPr lang="en-NZ" sz="1000" dirty="0">
                        <a:solidFill>
                          <a:schemeClr val="tx1"/>
                        </a:solidFill>
                        <a:effectLst/>
                        <a:latin typeface="+mj-lt"/>
                        <a:ea typeface="Verdana"/>
                        <a:cs typeface="Times New Roman"/>
                      </a:endParaRPr>
                    </a:p>
                  </a:txBody>
                  <a:tcPr marL="68580" marR="68580" marT="0" marB="0" anchor="ctr">
                    <a:lnR w="28575" cap="flat" cmpd="sng" algn="ctr">
                      <a:solidFill>
                        <a:schemeClr val="tx1"/>
                      </a:solidFill>
                      <a:prstDash val="solid"/>
                      <a:round/>
                      <a:headEnd type="none" w="med" len="med"/>
                      <a:tailEnd type="none" w="med" len="med"/>
                    </a:lnR>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a:t>
                      </a:r>
                      <a:endParaRPr lang="en-NZ" sz="1000" dirty="0">
                        <a:solidFill>
                          <a:schemeClr val="tx1"/>
                        </a:solidFill>
                        <a:effectLst/>
                        <a:latin typeface="+mj-lt"/>
                        <a:ea typeface="Verdana"/>
                        <a:cs typeface="Times New Roman"/>
                      </a:endParaRPr>
                    </a:p>
                  </a:txBody>
                  <a:tcPr marL="68580" marR="68580" marT="0" marB="0" anchor="ctr">
                    <a:lnL w="28575" cap="flat" cmpd="sng" algn="ctr">
                      <a:solidFill>
                        <a:schemeClr val="tx1"/>
                      </a:solidFill>
                      <a:prstDash val="solid"/>
                      <a:round/>
                      <a:headEnd type="none" w="med" len="med"/>
                      <a:tailEnd type="none" w="med" len="med"/>
                    </a:lnL>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a:t>
                      </a:r>
                      <a:endParaRPr lang="en-NZ" sz="1000" dirty="0">
                        <a:solidFill>
                          <a:schemeClr val="tx1"/>
                        </a:solidFill>
                        <a:effectLst/>
                        <a:latin typeface="+mj-lt"/>
                        <a:ea typeface="Verdana"/>
                        <a:cs typeface="Times New Roman"/>
                      </a:endParaRPr>
                    </a:p>
                  </a:txBody>
                  <a:tcPr marL="68580" marR="68580" marT="0" marB="0" anchor="ctr">
                    <a:lnR w="28575" cap="flat" cmpd="sng" algn="ctr">
                      <a:solidFill>
                        <a:schemeClr val="tx1"/>
                      </a:solidFill>
                      <a:prstDash val="solid"/>
                      <a:round/>
                      <a:headEnd type="none" w="med" len="med"/>
                      <a:tailEnd type="none" w="med" len="med"/>
                    </a:lnR>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2</a:t>
                      </a:r>
                      <a:endParaRPr lang="en-NZ" sz="1000" dirty="0">
                        <a:solidFill>
                          <a:schemeClr val="tx1"/>
                        </a:solidFill>
                        <a:effectLst/>
                        <a:latin typeface="+mj-lt"/>
                        <a:ea typeface="Verdana"/>
                        <a:cs typeface="Times New Roman"/>
                      </a:endParaRPr>
                    </a:p>
                  </a:txBody>
                  <a:tcPr marL="68580" marR="68580" marT="0" marB="0" anchor="ctr">
                    <a:lnL w="28575" cap="flat" cmpd="sng" algn="ctr">
                      <a:solidFill>
                        <a:schemeClr val="tx1"/>
                      </a:solidFill>
                      <a:prstDash val="solid"/>
                      <a:round/>
                      <a:headEnd type="none" w="med" len="med"/>
                      <a:tailEnd type="none" w="med" len="med"/>
                    </a:lnL>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a:t>
                      </a:r>
                      <a:endParaRPr lang="en-NZ" sz="1000" dirty="0">
                        <a:solidFill>
                          <a:schemeClr val="tx1"/>
                        </a:solidFill>
                        <a:effectLst/>
                        <a:latin typeface="+mj-lt"/>
                        <a:ea typeface="Verdana"/>
                        <a:cs typeface="Times New Roman"/>
                      </a:endParaRPr>
                    </a:p>
                  </a:txBody>
                  <a:tcPr marL="68580" marR="68580" marT="0" marB="0" anchor="ctr"/>
                </a:tc>
              </a:tr>
            </a:tbl>
          </a:graphicData>
        </a:graphic>
      </p:graphicFrame>
      <p:sp>
        <p:nvSpPr>
          <p:cNvPr id="28801" name="Text Placeholder 8"/>
          <p:cNvSpPr txBox="1">
            <a:spLocks/>
          </p:cNvSpPr>
          <p:nvPr/>
        </p:nvSpPr>
        <p:spPr bwMode="auto">
          <a:xfrm>
            <a:off x="904875" y="1089025"/>
            <a:ext cx="7500938" cy="935038"/>
          </a:xfrm>
          <a:prstGeom prst="rect">
            <a:avLst/>
          </a:prstGeom>
          <a:noFill/>
          <a:ln w="9525">
            <a:noFill/>
            <a:miter lim="800000"/>
            <a:headEnd/>
            <a:tailEnd/>
          </a:ln>
        </p:spPr>
        <p:txBody>
          <a:bodyPr/>
          <a:lstStyle/>
          <a:p>
            <a:pPr marL="180975" indent="-180975">
              <a:spcBef>
                <a:spcPts val="300"/>
              </a:spcBef>
              <a:buClr>
                <a:srgbClr val="FF9900"/>
              </a:buClr>
              <a:buSzPct val="100000"/>
              <a:buFont typeface="Arial" charset="0"/>
              <a:buChar char="►"/>
            </a:pPr>
            <a:r>
              <a:rPr lang="en-AU" sz="1200">
                <a:latin typeface="Arial" charset="0"/>
              </a:rPr>
              <a:t>Overall public perceptions has lifted preference and consideration towards using an MTA member a little higher.</a:t>
            </a:r>
          </a:p>
          <a:p>
            <a:pPr marL="180975" indent="-180975">
              <a:spcBef>
                <a:spcPts val="300"/>
              </a:spcBef>
              <a:buClr>
                <a:srgbClr val="FF9900"/>
              </a:buClr>
              <a:buSzPct val="100000"/>
              <a:buFont typeface="Arial" charset="0"/>
              <a:buChar char="►"/>
            </a:pPr>
            <a:r>
              <a:rPr lang="en-AU" sz="1200">
                <a:latin typeface="Arial" charset="0"/>
              </a:rPr>
              <a:t>Expectations of performance are there, but as NPS has shown, the delivery for some has no Wow! factor.</a:t>
            </a:r>
          </a:p>
          <a:p>
            <a:pPr marL="180975" indent="-180975">
              <a:spcBef>
                <a:spcPts val="300"/>
              </a:spcBef>
              <a:buClr>
                <a:srgbClr val="FF9900"/>
              </a:buClr>
              <a:buSzPct val="100000"/>
              <a:buFont typeface="Arial" charset="0"/>
              <a:buChar char="►"/>
            </a:pPr>
            <a:r>
              <a:rPr lang="en-AU" sz="1200">
                <a:latin typeface="Arial" charset="0"/>
              </a:rPr>
              <a:t>There is opportunity for members to exceed customer expectations as a result of their service/interaction.</a:t>
            </a:r>
          </a:p>
        </p:txBody>
      </p:sp>
      <p:sp>
        <p:nvSpPr>
          <p:cNvPr id="2" name="Oval 1"/>
          <p:cNvSpPr/>
          <p:nvPr/>
        </p:nvSpPr>
        <p:spPr>
          <a:xfrm>
            <a:off x="5580063" y="4005263"/>
            <a:ext cx="287337" cy="2159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Oval 8"/>
          <p:cNvSpPr/>
          <p:nvPr/>
        </p:nvSpPr>
        <p:spPr>
          <a:xfrm>
            <a:off x="5580063" y="5445125"/>
            <a:ext cx="287337" cy="2159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Oval 9"/>
          <p:cNvSpPr/>
          <p:nvPr/>
        </p:nvSpPr>
        <p:spPr>
          <a:xfrm>
            <a:off x="6948488" y="4005263"/>
            <a:ext cx="287337" cy="2159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6"/>
          </p:nvPr>
        </p:nvSpPr>
        <p:spPr/>
        <p:txBody>
          <a:bodyPr/>
          <a:lstStyle/>
          <a:p>
            <a:pPr>
              <a:defRPr/>
            </a:pPr>
            <a:r>
              <a:rPr lang="en-AU" dirty="0" smtClean="0"/>
              <a:t>MTA Strategic Research</a:t>
            </a:r>
            <a:endParaRPr lang="en-AU" dirty="0"/>
          </a:p>
        </p:txBody>
      </p:sp>
      <p:sp>
        <p:nvSpPr>
          <p:cNvPr id="9220" name="Slide Number Placeholder 6"/>
          <p:cNvSpPr>
            <a:spLocks noGrp="1"/>
          </p:cNvSpPr>
          <p:nvPr>
            <p:ph type="sldNum" sz="quarter" idx="17"/>
          </p:nvPr>
        </p:nvSpPr>
        <p:spPr bwMode="auto">
          <a:noFill/>
          <a:ln>
            <a:miter lim="800000"/>
            <a:headEnd/>
            <a:tailEnd/>
          </a:ln>
        </p:spPr>
        <p:txBody>
          <a:bodyPr/>
          <a:lstStyle/>
          <a:p>
            <a:fld id="{C7AD6731-5BAF-47A8-BC8C-F9DB465F98DE}" type="slidenum">
              <a:rPr lang="en-AU" smtClean="0"/>
              <a:pPr/>
              <a:t>16</a:t>
            </a:fld>
            <a:endParaRPr lang="en-AU" smtClean="0"/>
          </a:p>
        </p:txBody>
      </p:sp>
      <p:sp>
        <p:nvSpPr>
          <p:cNvPr id="9221" name="Title 10"/>
          <p:cNvSpPr>
            <a:spLocks noGrp="1"/>
          </p:cNvSpPr>
          <p:nvPr>
            <p:ph type="ctrTitle"/>
          </p:nvPr>
        </p:nvSpPr>
        <p:spPr>
          <a:xfrm>
            <a:off x="755650" y="260350"/>
            <a:ext cx="7500938" cy="428625"/>
          </a:xfrm>
        </p:spPr>
        <p:txBody>
          <a:bodyPr/>
          <a:lstStyle/>
          <a:p>
            <a:r>
              <a:rPr lang="en-NZ" smtClean="0"/>
              <a:t>Brand of car – Toyota NPS of 40 well above average for all vehicles </a:t>
            </a:r>
          </a:p>
        </p:txBody>
      </p:sp>
      <p:sp>
        <p:nvSpPr>
          <p:cNvPr id="9222" name="TextBox 7"/>
          <p:cNvSpPr txBox="1">
            <a:spLocks noChangeArrowheads="1"/>
          </p:cNvSpPr>
          <p:nvPr/>
        </p:nvSpPr>
        <p:spPr bwMode="auto">
          <a:xfrm>
            <a:off x="768350" y="1916113"/>
            <a:ext cx="3097213" cy="461962"/>
          </a:xfrm>
          <a:prstGeom prst="rect">
            <a:avLst/>
          </a:prstGeom>
          <a:noFill/>
          <a:ln w="9525">
            <a:noFill/>
            <a:miter lim="800000"/>
            <a:headEnd/>
            <a:tailEnd/>
          </a:ln>
        </p:spPr>
        <p:txBody>
          <a:bodyPr>
            <a:spAutoFit/>
          </a:bodyPr>
          <a:lstStyle/>
          <a:p>
            <a:pPr algn="ctr" eaLnBrk="0" hangingPunct="0"/>
            <a:r>
              <a:rPr lang="en-NZ" sz="1200" u="sng"/>
              <a:t>What is the make of the vehicle you mainly drive?</a:t>
            </a:r>
          </a:p>
        </p:txBody>
      </p:sp>
      <p:sp>
        <p:nvSpPr>
          <p:cNvPr id="9223" name="TextBox 7"/>
          <p:cNvSpPr txBox="1">
            <a:spLocks noChangeArrowheads="1"/>
          </p:cNvSpPr>
          <p:nvPr/>
        </p:nvSpPr>
        <p:spPr bwMode="auto">
          <a:xfrm>
            <a:off x="4716463" y="1844675"/>
            <a:ext cx="3600450" cy="461963"/>
          </a:xfrm>
          <a:prstGeom prst="rect">
            <a:avLst/>
          </a:prstGeom>
          <a:noFill/>
          <a:ln w="9525">
            <a:noFill/>
            <a:miter lim="800000"/>
            <a:headEnd/>
            <a:tailEnd/>
          </a:ln>
        </p:spPr>
        <p:txBody>
          <a:bodyPr>
            <a:spAutoFit/>
          </a:bodyPr>
          <a:lstStyle/>
          <a:p>
            <a:pPr algn="ctr" eaLnBrk="0" hangingPunct="0"/>
            <a:r>
              <a:rPr lang="en-NZ" sz="1200" u="sng"/>
              <a:t>How likely would you be to recommend this make to a family member, friend or work colleague?</a:t>
            </a:r>
          </a:p>
        </p:txBody>
      </p:sp>
      <p:graphicFrame>
        <p:nvGraphicFramePr>
          <p:cNvPr id="9218" name="Chart 18"/>
          <p:cNvGraphicFramePr>
            <a:graphicFrameLocks/>
          </p:cNvGraphicFramePr>
          <p:nvPr/>
        </p:nvGraphicFramePr>
        <p:xfrm>
          <a:off x="417513" y="2225675"/>
          <a:ext cx="4349750" cy="3990975"/>
        </p:xfrm>
        <a:graphic>
          <a:graphicData uri="http://schemas.openxmlformats.org/presentationml/2006/ole">
            <mc:AlternateContent xmlns:mc="http://schemas.openxmlformats.org/markup-compatibility/2006">
              <mc:Choice xmlns:v="urn:schemas-microsoft-com:vml" Requires="v">
                <p:oleObj spid="_x0000_s9220" r:id="rId3" imgW="4352921" imgH="3993226" progId="Excel.Chart.8">
                  <p:embed/>
                </p:oleObj>
              </mc:Choice>
              <mc:Fallback>
                <p:oleObj r:id="rId3" imgW="4352921" imgH="3993226" progId="Excel.Chart.8">
                  <p:embed/>
                  <p:pic>
                    <p:nvPicPr>
                      <p:cNvPr id="0" name="Chart 18"/>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7513" y="2225675"/>
                        <a:ext cx="4349750" cy="3990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 name="Table 20"/>
          <p:cNvGraphicFramePr>
            <a:graphicFrameLocks noGrp="1"/>
          </p:cNvGraphicFramePr>
          <p:nvPr/>
        </p:nvGraphicFramePr>
        <p:xfrm>
          <a:off x="5627688" y="2349500"/>
          <a:ext cx="1778000" cy="3765550"/>
        </p:xfrm>
        <a:graphic>
          <a:graphicData uri="http://schemas.openxmlformats.org/drawingml/2006/table">
            <a:tbl>
              <a:tblPr firstRow="1" bandRow="1">
                <a:tableStyleId>{5C22544A-7EE6-4342-B048-85BDC9FD1C3A}</a:tableStyleId>
              </a:tblPr>
              <a:tblGrid>
                <a:gridCol w="1306830"/>
                <a:gridCol w="471805"/>
              </a:tblGrid>
              <a:tr h="288032">
                <a:tc>
                  <a:txBody>
                    <a:bodyPr/>
                    <a:lstStyle/>
                    <a:p>
                      <a:endParaRPr lang="en-NZ" sz="1000" dirty="0"/>
                    </a:p>
                  </a:txBody>
                  <a:tcPr/>
                </a:tc>
                <a:tc>
                  <a:txBody>
                    <a:bodyPr/>
                    <a:lstStyle/>
                    <a:p>
                      <a:pPr algn="ctr"/>
                      <a:r>
                        <a:rPr lang="en-NZ" sz="1000" dirty="0" smtClean="0"/>
                        <a:t>%</a:t>
                      </a:r>
                      <a:endParaRPr lang="en-NZ" sz="1000" dirty="0"/>
                    </a:p>
                  </a:txBody>
                  <a:tcPr/>
                </a:tc>
              </a:tr>
              <a:tr h="248395">
                <a:tc>
                  <a:txBody>
                    <a:bodyPr/>
                    <a:lstStyle/>
                    <a:p>
                      <a:r>
                        <a:rPr lang="en-NZ" sz="1000" dirty="0" smtClean="0"/>
                        <a:t>0 – Not </a:t>
                      </a:r>
                      <a:r>
                        <a:rPr lang="en-NZ" sz="1000" baseline="0" dirty="0" smtClean="0"/>
                        <a:t>at all likely</a:t>
                      </a:r>
                      <a:endParaRPr lang="en-NZ" sz="1000" dirty="0"/>
                    </a:p>
                  </a:txBody>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1</a:t>
                      </a:r>
                      <a:endParaRPr lang="en-NZ" sz="1000" dirty="0">
                        <a:solidFill>
                          <a:schemeClr val="tx1"/>
                        </a:solidFill>
                        <a:effectLst/>
                        <a:latin typeface="+mj-lt"/>
                        <a:ea typeface="Verdana"/>
                        <a:cs typeface="Times New Roman"/>
                      </a:endParaRPr>
                    </a:p>
                  </a:txBody>
                  <a:tcPr marL="68580" marR="68580" marT="0" marB="0" anchor="ctr"/>
                </a:tc>
              </a:tr>
              <a:tr h="248395">
                <a:tc>
                  <a:txBody>
                    <a:bodyPr/>
                    <a:lstStyle/>
                    <a:p>
                      <a:r>
                        <a:rPr lang="en-NZ" sz="1000" dirty="0" smtClean="0"/>
                        <a:t>1</a:t>
                      </a:r>
                      <a:endParaRPr lang="en-NZ" sz="1000" dirty="0"/>
                    </a:p>
                  </a:txBody>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0</a:t>
                      </a:r>
                      <a:endParaRPr lang="en-NZ" sz="1000" dirty="0">
                        <a:solidFill>
                          <a:schemeClr val="tx1"/>
                        </a:solidFill>
                        <a:effectLst/>
                        <a:latin typeface="+mj-lt"/>
                        <a:ea typeface="Verdana"/>
                        <a:cs typeface="Times New Roman"/>
                      </a:endParaRPr>
                    </a:p>
                  </a:txBody>
                  <a:tcPr marL="68580" marR="68580" marT="0" marB="0" anchor="ctr"/>
                </a:tc>
              </a:tr>
              <a:tr h="248395">
                <a:tc>
                  <a:txBody>
                    <a:bodyPr/>
                    <a:lstStyle/>
                    <a:p>
                      <a:r>
                        <a:rPr lang="en-NZ" sz="1000" dirty="0" smtClean="0"/>
                        <a:t>2</a:t>
                      </a:r>
                      <a:endParaRPr lang="en-NZ" sz="1000" dirty="0"/>
                    </a:p>
                  </a:txBody>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1</a:t>
                      </a:r>
                      <a:endParaRPr lang="en-NZ" sz="1000" dirty="0">
                        <a:solidFill>
                          <a:schemeClr val="tx1"/>
                        </a:solidFill>
                        <a:effectLst/>
                        <a:latin typeface="+mj-lt"/>
                        <a:ea typeface="Verdana"/>
                        <a:cs typeface="Times New Roman"/>
                      </a:endParaRPr>
                    </a:p>
                  </a:txBody>
                  <a:tcPr marL="68580" marR="68580" marT="0" marB="0" anchor="ctr"/>
                </a:tc>
              </a:tr>
              <a:tr h="248395">
                <a:tc>
                  <a:txBody>
                    <a:bodyPr/>
                    <a:lstStyle/>
                    <a:p>
                      <a:r>
                        <a:rPr lang="en-NZ" sz="1000" dirty="0" smtClean="0"/>
                        <a:t>3</a:t>
                      </a:r>
                      <a:endParaRPr lang="en-NZ" sz="1000" dirty="0"/>
                    </a:p>
                  </a:txBody>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1</a:t>
                      </a:r>
                      <a:endParaRPr lang="en-NZ" sz="1000" dirty="0">
                        <a:solidFill>
                          <a:schemeClr val="tx1"/>
                        </a:solidFill>
                        <a:effectLst/>
                        <a:latin typeface="+mj-lt"/>
                        <a:ea typeface="Verdana"/>
                        <a:cs typeface="Times New Roman"/>
                      </a:endParaRPr>
                    </a:p>
                  </a:txBody>
                  <a:tcPr marL="68580" marR="68580" marT="0" marB="0" anchor="ctr"/>
                </a:tc>
              </a:tr>
              <a:tr h="248395">
                <a:tc>
                  <a:txBody>
                    <a:bodyPr/>
                    <a:lstStyle/>
                    <a:p>
                      <a:r>
                        <a:rPr lang="en-NZ" sz="1000" dirty="0" smtClean="0"/>
                        <a:t>4</a:t>
                      </a:r>
                      <a:endParaRPr lang="en-NZ" sz="1000" dirty="0"/>
                    </a:p>
                  </a:txBody>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a:t>
                      </a:r>
                      <a:endParaRPr lang="en-NZ" sz="1000" dirty="0">
                        <a:solidFill>
                          <a:schemeClr val="tx1"/>
                        </a:solidFill>
                        <a:effectLst/>
                        <a:latin typeface="+mj-lt"/>
                        <a:ea typeface="Verdana"/>
                        <a:cs typeface="Times New Roman"/>
                      </a:endParaRPr>
                    </a:p>
                  </a:txBody>
                  <a:tcPr marL="68580" marR="68580" marT="0" marB="0" anchor="ctr"/>
                </a:tc>
              </a:tr>
              <a:tr h="248395">
                <a:tc>
                  <a:txBody>
                    <a:bodyPr/>
                    <a:lstStyle/>
                    <a:p>
                      <a:r>
                        <a:rPr lang="en-NZ" sz="1000" dirty="0" smtClean="0"/>
                        <a:t>5</a:t>
                      </a:r>
                      <a:endParaRPr lang="en-NZ" sz="1000" dirty="0"/>
                    </a:p>
                  </a:txBody>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6</a:t>
                      </a:r>
                      <a:endParaRPr lang="en-NZ" sz="1000" dirty="0">
                        <a:solidFill>
                          <a:schemeClr val="tx1"/>
                        </a:solidFill>
                        <a:effectLst/>
                        <a:latin typeface="+mj-lt"/>
                        <a:ea typeface="Verdana"/>
                        <a:cs typeface="Times New Roman"/>
                      </a:endParaRPr>
                    </a:p>
                  </a:txBody>
                  <a:tcPr marL="68580" marR="68580" marT="0" marB="0" anchor="ctr"/>
                </a:tc>
              </a:tr>
              <a:tr h="248395">
                <a:tc>
                  <a:txBody>
                    <a:bodyPr/>
                    <a:lstStyle/>
                    <a:p>
                      <a:r>
                        <a:rPr lang="en-NZ" sz="1000" dirty="0" smtClean="0"/>
                        <a:t>6</a:t>
                      </a:r>
                      <a:endParaRPr lang="en-NZ" sz="1000" dirty="0"/>
                    </a:p>
                  </a:txBody>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7</a:t>
                      </a:r>
                      <a:endParaRPr lang="en-NZ" sz="1000" dirty="0">
                        <a:solidFill>
                          <a:schemeClr val="tx1"/>
                        </a:solidFill>
                        <a:effectLst/>
                        <a:latin typeface="+mj-lt"/>
                        <a:ea typeface="Verdana"/>
                        <a:cs typeface="Times New Roman"/>
                      </a:endParaRPr>
                    </a:p>
                  </a:txBody>
                  <a:tcPr marL="68580" marR="68580" marT="0" marB="0" anchor="ctr"/>
                </a:tc>
              </a:tr>
              <a:tr h="248395">
                <a:tc>
                  <a:txBody>
                    <a:bodyPr/>
                    <a:lstStyle/>
                    <a:p>
                      <a:r>
                        <a:rPr lang="en-NZ" sz="1000" dirty="0" smtClean="0"/>
                        <a:t>7</a:t>
                      </a:r>
                      <a:endParaRPr lang="en-NZ" sz="1000" dirty="0"/>
                    </a:p>
                  </a:txBody>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15</a:t>
                      </a:r>
                      <a:endParaRPr lang="en-NZ" sz="1000" dirty="0">
                        <a:solidFill>
                          <a:schemeClr val="tx1"/>
                        </a:solidFill>
                        <a:effectLst/>
                        <a:latin typeface="+mj-lt"/>
                        <a:ea typeface="Verdana"/>
                        <a:cs typeface="Times New Roman"/>
                      </a:endParaRPr>
                    </a:p>
                  </a:txBody>
                  <a:tcPr marL="68580" marR="68580" marT="0" marB="0" anchor="ctr"/>
                </a:tc>
              </a:tr>
              <a:tr h="248395">
                <a:tc>
                  <a:txBody>
                    <a:bodyPr/>
                    <a:lstStyle/>
                    <a:p>
                      <a:r>
                        <a:rPr lang="en-NZ" sz="1000" dirty="0" smtClean="0"/>
                        <a:t>8</a:t>
                      </a:r>
                      <a:endParaRPr lang="en-NZ" sz="1000" dirty="0"/>
                    </a:p>
                  </a:txBody>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30</a:t>
                      </a:r>
                      <a:endParaRPr lang="en-NZ" sz="1000" dirty="0">
                        <a:solidFill>
                          <a:schemeClr val="tx1"/>
                        </a:solidFill>
                        <a:effectLst/>
                        <a:latin typeface="+mj-lt"/>
                        <a:ea typeface="Verdana"/>
                        <a:cs typeface="Times New Roman"/>
                      </a:endParaRPr>
                    </a:p>
                  </a:txBody>
                  <a:tcPr marL="68580" marR="68580" marT="0" marB="0" anchor="ctr"/>
                </a:tc>
              </a:tr>
              <a:tr h="248395">
                <a:tc>
                  <a:txBody>
                    <a:bodyPr/>
                    <a:lstStyle/>
                    <a:p>
                      <a:r>
                        <a:rPr lang="en-NZ" sz="1000" dirty="0" smtClean="0"/>
                        <a:t>9</a:t>
                      </a:r>
                      <a:endParaRPr lang="en-NZ" sz="1000" dirty="0"/>
                    </a:p>
                  </a:txBody>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16</a:t>
                      </a:r>
                      <a:endParaRPr lang="en-NZ" sz="1000" dirty="0">
                        <a:solidFill>
                          <a:schemeClr val="tx1"/>
                        </a:solidFill>
                        <a:effectLst/>
                        <a:latin typeface="+mj-lt"/>
                        <a:ea typeface="Verdana"/>
                        <a:cs typeface="Times New Roman"/>
                      </a:endParaRPr>
                    </a:p>
                  </a:txBody>
                  <a:tcPr marL="68580" marR="68580" marT="0" marB="0" anchor="ctr"/>
                </a:tc>
              </a:tr>
              <a:tr h="248395">
                <a:tc>
                  <a:txBody>
                    <a:bodyPr/>
                    <a:lstStyle/>
                    <a:p>
                      <a:r>
                        <a:rPr lang="en-NZ" sz="1000" dirty="0" smtClean="0"/>
                        <a:t>10 – Extremely likely</a:t>
                      </a:r>
                      <a:endParaRPr lang="en-NZ" sz="1000" dirty="0"/>
                    </a:p>
                  </a:txBody>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24</a:t>
                      </a:r>
                      <a:endParaRPr lang="en-NZ" sz="1000" dirty="0">
                        <a:solidFill>
                          <a:schemeClr val="tx1"/>
                        </a:solidFill>
                        <a:effectLst/>
                        <a:latin typeface="+mj-lt"/>
                        <a:ea typeface="Verdana"/>
                        <a:cs typeface="Times New Roman"/>
                      </a:endParaRPr>
                    </a:p>
                  </a:txBody>
                  <a:tcPr marL="68580" marR="68580" marT="0" marB="0" anchor="ctr"/>
                </a:tc>
              </a:tr>
              <a:tr h="248395">
                <a:tc>
                  <a:txBody>
                    <a:bodyPr/>
                    <a:lstStyle/>
                    <a:p>
                      <a:r>
                        <a:rPr lang="en-NZ" sz="1000" b="1" dirty="0" smtClean="0"/>
                        <a:t>Base (main brand</a:t>
                      </a:r>
                      <a:r>
                        <a:rPr lang="en-NZ" sz="1000" b="1" baseline="0" dirty="0" smtClean="0"/>
                        <a:t>)</a:t>
                      </a:r>
                      <a:endParaRPr lang="en-NZ" sz="1000" b="1" dirty="0"/>
                    </a:p>
                  </a:txBody>
                  <a:tcPr anchor="ctr">
                    <a:solidFill>
                      <a:schemeClr val="accent4">
                        <a:lumMod val="60000"/>
                        <a:lumOff val="40000"/>
                      </a:schemeClr>
                    </a:solidFill>
                  </a:tcPr>
                </a:tc>
                <a:tc>
                  <a:txBody>
                    <a:bodyPr/>
                    <a:lstStyle/>
                    <a:p>
                      <a:pPr algn="ctr" fontAlgn="b"/>
                      <a:r>
                        <a:rPr lang="en-US" sz="1000" b="1" i="0" u="none" strike="noStrike" dirty="0" smtClean="0">
                          <a:solidFill>
                            <a:srgbClr val="000000"/>
                          </a:solidFill>
                          <a:latin typeface="+mn-lt"/>
                        </a:rPr>
                        <a:t>382</a:t>
                      </a:r>
                      <a:endParaRPr lang="en-US" sz="1000" b="1" i="0" u="none" strike="noStrike" dirty="0">
                        <a:solidFill>
                          <a:srgbClr val="000000"/>
                        </a:solidFill>
                        <a:latin typeface="+mn-lt"/>
                      </a:endParaRPr>
                    </a:p>
                  </a:txBody>
                  <a:tcPr marL="9525" marR="9525" marT="9525" marB="0" anchor="ctr">
                    <a:solidFill>
                      <a:schemeClr val="accent4">
                        <a:lumMod val="60000"/>
                        <a:lumOff val="40000"/>
                      </a:schemeClr>
                    </a:solidFill>
                  </a:tcPr>
                </a:tc>
              </a:tr>
              <a:tr h="248395">
                <a:tc>
                  <a:txBody>
                    <a:bodyPr/>
                    <a:lstStyle/>
                    <a:p>
                      <a:r>
                        <a:rPr lang="en-NZ" sz="1000" b="1" dirty="0" smtClean="0"/>
                        <a:t>NPS (all brands)</a:t>
                      </a:r>
                      <a:endParaRPr lang="en-NZ" sz="1000" b="1" dirty="0"/>
                    </a:p>
                  </a:txBody>
                  <a:tcPr anchor="ctr">
                    <a:solidFill>
                      <a:srgbClr val="FFC000"/>
                    </a:solidFill>
                  </a:tcPr>
                </a:tc>
                <a:tc>
                  <a:txBody>
                    <a:bodyPr/>
                    <a:lstStyle/>
                    <a:p>
                      <a:pPr algn="ctr" fontAlgn="b"/>
                      <a:r>
                        <a:rPr lang="en-US" sz="1000" b="1" i="0" u="none" strike="noStrike" dirty="0" smtClean="0">
                          <a:solidFill>
                            <a:srgbClr val="000000"/>
                          </a:solidFill>
                          <a:latin typeface="+mn-lt"/>
                        </a:rPr>
                        <a:t>24</a:t>
                      </a:r>
                      <a:endParaRPr lang="en-US" sz="1000" b="1" i="0" u="none" strike="noStrike" dirty="0">
                        <a:solidFill>
                          <a:srgbClr val="000000"/>
                        </a:solidFill>
                        <a:latin typeface="+mn-lt"/>
                      </a:endParaRPr>
                    </a:p>
                  </a:txBody>
                  <a:tcPr marL="9525" marR="9525" marT="9525" marB="0" anchor="ctr">
                    <a:solidFill>
                      <a:srgbClr val="FFC000"/>
                    </a:solidFill>
                  </a:tcPr>
                </a:tc>
              </a:tr>
              <a:tr h="248395">
                <a:tc>
                  <a:txBody>
                    <a:bodyPr/>
                    <a:lstStyle/>
                    <a:p>
                      <a:r>
                        <a:rPr lang="en-NZ" sz="1000" b="1" dirty="0" smtClean="0"/>
                        <a:t>NPS (Toyota)</a:t>
                      </a:r>
                      <a:endParaRPr lang="en-NZ" sz="1000" b="1" dirty="0"/>
                    </a:p>
                  </a:txBody>
                  <a:tcPr anchor="ctr">
                    <a:solidFill>
                      <a:srgbClr val="FFC000"/>
                    </a:solidFill>
                  </a:tcPr>
                </a:tc>
                <a:tc>
                  <a:txBody>
                    <a:bodyPr/>
                    <a:lstStyle/>
                    <a:p>
                      <a:pPr algn="ctr" fontAlgn="b"/>
                      <a:r>
                        <a:rPr lang="en-US" sz="1000" b="1" i="0" u="none" strike="noStrike" dirty="0" smtClean="0">
                          <a:solidFill>
                            <a:srgbClr val="000000"/>
                          </a:solidFill>
                          <a:latin typeface="+mn-lt"/>
                        </a:rPr>
                        <a:t>40</a:t>
                      </a:r>
                      <a:endParaRPr lang="en-US" sz="1000" b="1" i="0" u="none" strike="noStrike" dirty="0">
                        <a:solidFill>
                          <a:srgbClr val="000000"/>
                        </a:solidFill>
                        <a:latin typeface="+mn-lt"/>
                      </a:endParaRPr>
                    </a:p>
                  </a:txBody>
                  <a:tcPr marL="9525" marR="9525" marT="9525" marB="0" anchor="ctr">
                    <a:solidFill>
                      <a:srgbClr val="FFC000"/>
                    </a:solidFill>
                  </a:tcPr>
                </a:tc>
              </a:tr>
            </a:tbl>
          </a:graphicData>
        </a:graphic>
      </p:graphicFrame>
      <p:sp>
        <p:nvSpPr>
          <p:cNvPr id="9274" name="Text Placeholder 8"/>
          <p:cNvSpPr txBox="1">
            <a:spLocks/>
          </p:cNvSpPr>
          <p:nvPr/>
        </p:nvSpPr>
        <p:spPr bwMode="auto">
          <a:xfrm>
            <a:off x="849313" y="1211263"/>
            <a:ext cx="7500937" cy="936625"/>
          </a:xfrm>
          <a:prstGeom prst="rect">
            <a:avLst/>
          </a:prstGeom>
          <a:noFill/>
          <a:ln w="9525">
            <a:noFill/>
            <a:miter lim="800000"/>
            <a:headEnd/>
            <a:tailEnd/>
          </a:ln>
        </p:spPr>
        <p:txBody>
          <a:bodyPr/>
          <a:lstStyle/>
          <a:p>
            <a:pPr marL="180975" indent="-180975">
              <a:spcBef>
                <a:spcPts val="300"/>
              </a:spcBef>
              <a:buClr>
                <a:srgbClr val="FF9900"/>
              </a:buClr>
              <a:buSzPct val="100000"/>
              <a:buFont typeface="Arial" charset="0"/>
              <a:buChar char="►"/>
            </a:pPr>
            <a:r>
              <a:rPr lang="en-AU" sz="1200">
                <a:latin typeface="Arial" charset="0"/>
              </a:rPr>
              <a:t>A quarter of the public own a Toyota, and the level of advocacy for this brand is very high (NPS of 40).</a:t>
            </a:r>
          </a:p>
          <a:p>
            <a:pPr marL="180975" indent="-180975">
              <a:spcBef>
                <a:spcPts val="300"/>
              </a:spcBef>
              <a:buClr>
                <a:srgbClr val="FF9900"/>
              </a:buClr>
              <a:buSzPct val="100000"/>
              <a:buFont typeface="Arial" charset="0"/>
              <a:buChar char="►"/>
            </a:pPr>
            <a:r>
              <a:rPr lang="en-AU" sz="1200">
                <a:latin typeface="Arial" charset="0"/>
              </a:rPr>
              <a:t>Many other car brands have lower levels of advocacy – though still higher, on average, than MTA.</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6"/>
          </p:nvPr>
        </p:nvSpPr>
        <p:spPr/>
        <p:txBody>
          <a:bodyPr/>
          <a:lstStyle/>
          <a:p>
            <a:pPr>
              <a:defRPr/>
            </a:pPr>
            <a:r>
              <a:rPr lang="en-AU" dirty="0" smtClean="0"/>
              <a:t>MTA Strategic Research</a:t>
            </a:r>
            <a:endParaRPr lang="en-AU" dirty="0"/>
          </a:p>
        </p:txBody>
      </p:sp>
      <p:sp>
        <p:nvSpPr>
          <p:cNvPr id="10244" name="Slide Number Placeholder 6"/>
          <p:cNvSpPr>
            <a:spLocks noGrp="1"/>
          </p:cNvSpPr>
          <p:nvPr>
            <p:ph type="sldNum" sz="quarter" idx="17"/>
          </p:nvPr>
        </p:nvSpPr>
        <p:spPr bwMode="auto">
          <a:noFill/>
          <a:ln>
            <a:miter lim="800000"/>
            <a:headEnd/>
            <a:tailEnd/>
          </a:ln>
        </p:spPr>
        <p:txBody>
          <a:bodyPr/>
          <a:lstStyle/>
          <a:p>
            <a:fld id="{04A1BBD9-CF8A-4CB0-9565-CB8B869C8C45}" type="slidenum">
              <a:rPr lang="en-AU" smtClean="0"/>
              <a:pPr/>
              <a:t>17</a:t>
            </a:fld>
            <a:endParaRPr lang="en-AU" smtClean="0"/>
          </a:p>
        </p:txBody>
      </p:sp>
      <p:sp>
        <p:nvSpPr>
          <p:cNvPr id="10245" name="Title 10"/>
          <p:cNvSpPr>
            <a:spLocks noGrp="1"/>
          </p:cNvSpPr>
          <p:nvPr>
            <p:ph type="ctrTitle"/>
          </p:nvPr>
        </p:nvSpPr>
        <p:spPr>
          <a:xfrm>
            <a:off x="755650" y="260350"/>
            <a:ext cx="7500938" cy="428625"/>
          </a:xfrm>
        </p:spPr>
        <p:txBody>
          <a:bodyPr/>
          <a:lstStyle/>
          <a:p>
            <a:r>
              <a:rPr lang="en-NZ" smtClean="0"/>
              <a:t>AA membership –higher than MTA with NPS of 39</a:t>
            </a:r>
          </a:p>
        </p:txBody>
      </p:sp>
      <p:sp>
        <p:nvSpPr>
          <p:cNvPr id="10246" name="TextBox 7"/>
          <p:cNvSpPr txBox="1">
            <a:spLocks noChangeArrowheads="1"/>
          </p:cNvSpPr>
          <p:nvPr/>
        </p:nvSpPr>
        <p:spPr bwMode="auto">
          <a:xfrm>
            <a:off x="684213" y="2032000"/>
            <a:ext cx="3095625" cy="276225"/>
          </a:xfrm>
          <a:prstGeom prst="rect">
            <a:avLst/>
          </a:prstGeom>
          <a:noFill/>
          <a:ln w="9525">
            <a:noFill/>
            <a:miter lim="800000"/>
            <a:headEnd/>
            <a:tailEnd/>
          </a:ln>
        </p:spPr>
        <p:txBody>
          <a:bodyPr>
            <a:spAutoFit/>
          </a:bodyPr>
          <a:lstStyle/>
          <a:p>
            <a:pPr algn="ctr" eaLnBrk="0" hangingPunct="0"/>
            <a:r>
              <a:rPr lang="en-NZ" sz="1200" u="sng"/>
              <a:t>Are you an AA member?</a:t>
            </a:r>
          </a:p>
        </p:txBody>
      </p:sp>
      <p:sp>
        <p:nvSpPr>
          <p:cNvPr id="10247" name="TextBox 7"/>
          <p:cNvSpPr txBox="1">
            <a:spLocks noChangeArrowheads="1"/>
          </p:cNvSpPr>
          <p:nvPr/>
        </p:nvSpPr>
        <p:spPr bwMode="auto">
          <a:xfrm>
            <a:off x="4067175" y="2032000"/>
            <a:ext cx="4752975" cy="460375"/>
          </a:xfrm>
          <a:prstGeom prst="rect">
            <a:avLst/>
          </a:prstGeom>
          <a:noFill/>
          <a:ln w="9525">
            <a:noFill/>
            <a:miter lim="800000"/>
            <a:headEnd/>
            <a:tailEnd/>
          </a:ln>
        </p:spPr>
        <p:txBody>
          <a:bodyPr>
            <a:spAutoFit/>
          </a:bodyPr>
          <a:lstStyle/>
          <a:p>
            <a:pPr algn="ctr" eaLnBrk="0" hangingPunct="0"/>
            <a:r>
              <a:rPr lang="en-NZ" sz="1200" u="sng"/>
              <a:t>Based on your experience with the AA, how likely would you be to recommend the AA to a family member, friend or work colleague?</a:t>
            </a:r>
          </a:p>
        </p:txBody>
      </p:sp>
      <p:graphicFrame>
        <p:nvGraphicFramePr>
          <p:cNvPr id="21" name="Table 20"/>
          <p:cNvGraphicFramePr>
            <a:graphicFrameLocks noGrp="1"/>
          </p:cNvGraphicFramePr>
          <p:nvPr/>
        </p:nvGraphicFramePr>
        <p:xfrm>
          <a:off x="5554663" y="2565400"/>
          <a:ext cx="1778000" cy="3517900"/>
        </p:xfrm>
        <a:graphic>
          <a:graphicData uri="http://schemas.openxmlformats.org/drawingml/2006/table">
            <a:tbl>
              <a:tblPr firstRow="1" bandRow="1">
                <a:tableStyleId>{5C22544A-7EE6-4342-B048-85BDC9FD1C3A}</a:tableStyleId>
              </a:tblPr>
              <a:tblGrid>
                <a:gridCol w="1306830"/>
                <a:gridCol w="471805"/>
              </a:tblGrid>
              <a:tr h="288032">
                <a:tc>
                  <a:txBody>
                    <a:bodyPr/>
                    <a:lstStyle/>
                    <a:p>
                      <a:endParaRPr lang="en-NZ" sz="1000" dirty="0"/>
                    </a:p>
                  </a:txBody>
                  <a:tcPr/>
                </a:tc>
                <a:tc>
                  <a:txBody>
                    <a:bodyPr/>
                    <a:lstStyle/>
                    <a:p>
                      <a:pPr algn="ctr"/>
                      <a:r>
                        <a:rPr lang="en-NZ" sz="1000" dirty="0" smtClean="0"/>
                        <a:t>%</a:t>
                      </a:r>
                      <a:endParaRPr lang="en-NZ" sz="1000" dirty="0"/>
                    </a:p>
                  </a:txBody>
                  <a:tcPr/>
                </a:tc>
              </a:tr>
              <a:tr h="248395">
                <a:tc>
                  <a:txBody>
                    <a:bodyPr/>
                    <a:lstStyle/>
                    <a:p>
                      <a:r>
                        <a:rPr lang="en-NZ" sz="1000" dirty="0" smtClean="0"/>
                        <a:t>0 – Not </a:t>
                      </a:r>
                      <a:r>
                        <a:rPr lang="en-NZ" sz="1000" baseline="0" dirty="0" smtClean="0"/>
                        <a:t>at all likely</a:t>
                      </a:r>
                      <a:endParaRPr lang="en-NZ" sz="1000" dirty="0"/>
                    </a:p>
                  </a:txBody>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a:t>
                      </a:r>
                      <a:endParaRPr lang="en-NZ" sz="1000" dirty="0">
                        <a:solidFill>
                          <a:schemeClr val="tx1"/>
                        </a:solidFill>
                        <a:effectLst/>
                        <a:latin typeface="+mj-lt"/>
                        <a:ea typeface="Verdana"/>
                        <a:cs typeface="Times New Roman"/>
                      </a:endParaRPr>
                    </a:p>
                  </a:txBody>
                  <a:tcPr marL="68580" marR="68580" marT="0" marB="0" anchor="ctr"/>
                </a:tc>
              </a:tr>
              <a:tr h="248395">
                <a:tc>
                  <a:txBody>
                    <a:bodyPr/>
                    <a:lstStyle/>
                    <a:p>
                      <a:r>
                        <a:rPr lang="en-NZ" sz="1000" dirty="0" smtClean="0"/>
                        <a:t>1</a:t>
                      </a:r>
                      <a:endParaRPr lang="en-NZ" sz="1000" dirty="0"/>
                    </a:p>
                  </a:txBody>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0</a:t>
                      </a:r>
                      <a:endParaRPr lang="en-NZ" sz="1000" dirty="0">
                        <a:solidFill>
                          <a:schemeClr val="tx1"/>
                        </a:solidFill>
                        <a:effectLst/>
                        <a:latin typeface="+mj-lt"/>
                        <a:ea typeface="Verdana"/>
                        <a:cs typeface="Times New Roman"/>
                      </a:endParaRPr>
                    </a:p>
                  </a:txBody>
                  <a:tcPr marL="68580" marR="68580" marT="0" marB="0" anchor="ctr"/>
                </a:tc>
              </a:tr>
              <a:tr h="248395">
                <a:tc>
                  <a:txBody>
                    <a:bodyPr/>
                    <a:lstStyle/>
                    <a:p>
                      <a:r>
                        <a:rPr lang="en-NZ" sz="1000" dirty="0" smtClean="0"/>
                        <a:t>2</a:t>
                      </a:r>
                      <a:endParaRPr lang="en-NZ" sz="1000" dirty="0"/>
                    </a:p>
                  </a:txBody>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0</a:t>
                      </a:r>
                      <a:endParaRPr lang="en-NZ" sz="1000" dirty="0">
                        <a:solidFill>
                          <a:schemeClr val="tx1"/>
                        </a:solidFill>
                        <a:effectLst/>
                        <a:latin typeface="+mj-lt"/>
                        <a:ea typeface="Verdana"/>
                        <a:cs typeface="Times New Roman"/>
                      </a:endParaRPr>
                    </a:p>
                  </a:txBody>
                  <a:tcPr marL="68580" marR="68580" marT="0" marB="0" anchor="ctr"/>
                </a:tc>
              </a:tr>
              <a:tr h="248395">
                <a:tc>
                  <a:txBody>
                    <a:bodyPr/>
                    <a:lstStyle/>
                    <a:p>
                      <a:r>
                        <a:rPr lang="en-NZ" sz="1000" dirty="0" smtClean="0"/>
                        <a:t>3</a:t>
                      </a:r>
                      <a:endParaRPr lang="en-NZ" sz="1000" dirty="0"/>
                    </a:p>
                  </a:txBody>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1</a:t>
                      </a:r>
                      <a:endParaRPr lang="en-NZ" sz="1000" dirty="0">
                        <a:solidFill>
                          <a:schemeClr val="tx1"/>
                        </a:solidFill>
                        <a:effectLst/>
                        <a:latin typeface="+mj-lt"/>
                        <a:ea typeface="Verdana"/>
                        <a:cs typeface="Times New Roman"/>
                      </a:endParaRPr>
                    </a:p>
                  </a:txBody>
                  <a:tcPr marL="68580" marR="68580" marT="0" marB="0" anchor="ctr"/>
                </a:tc>
              </a:tr>
              <a:tr h="248395">
                <a:tc>
                  <a:txBody>
                    <a:bodyPr/>
                    <a:lstStyle/>
                    <a:p>
                      <a:r>
                        <a:rPr lang="en-NZ" sz="1000" dirty="0" smtClean="0"/>
                        <a:t>4</a:t>
                      </a:r>
                      <a:endParaRPr lang="en-NZ" sz="1000" dirty="0"/>
                    </a:p>
                  </a:txBody>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1</a:t>
                      </a:r>
                      <a:endParaRPr lang="en-NZ" sz="1000" dirty="0">
                        <a:solidFill>
                          <a:schemeClr val="tx1"/>
                        </a:solidFill>
                        <a:effectLst/>
                        <a:latin typeface="+mj-lt"/>
                        <a:ea typeface="Verdana"/>
                        <a:cs typeface="Times New Roman"/>
                      </a:endParaRPr>
                    </a:p>
                  </a:txBody>
                  <a:tcPr marL="68580" marR="68580" marT="0" marB="0" anchor="ctr"/>
                </a:tc>
              </a:tr>
              <a:tr h="248395">
                <a:tc>
                  <a:txBody>
                    <a:bodyPr/>
                    <a:lstStyle/>
                    <a:p>
                      <a:r>
                        <a:rPr lang="en-NZ" sz="1000" dirty="0" smtClean="0"/>
                        <a:t>5</a:t>
                      </a:r>
                      <a:endParaRPr lang="en-NZ" sz="1000" dirty="0"/>
                    </a:p>
                  </a:txBody>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4</a:t>
                      </a:r>
                      <a:endParaRPr lang="en-NZ" sz="1000" dirty="0">
                        <a:solidFill>
                          <a:schemeClr val="tx1"/>
                        </a:solidFill>
                        <a:effectLst/>
                        <a:latin typeface="+mj-lt"/>
                        <a:ea typeface="Verdana"/>
                        <a:cs typeface="Times New Roman"/>
                      </a:endParaRPr>
                    </a:p>
                  </a:txBody>
                  <a:tcPr marL="68580" marR="68580" marT="0" marB="0" anchor="ctr"/>
                </a:tc>
              </a:tr>
              <a:tr h="248395">
                <a:tc>
                  <a:txBody>
                    <a:bodyPr/>
                    <a:lstStyle/>
                    <a:p>
                      <a:r>
                        <a:rPr lang="en-NZ" sz="1000" dirty="0" smtClean="0"/>
                        <a:t>6</a:t>
                      </a:r>
                      <a:endParaRPr lang="en-NZ" sz="1000" dirty="0"/>
                    </a:p>
                  </a:txBody>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4</a:t>
                      </a:r>
                      <a:endParaRPr lang="en-NZ" sz="1000" dirty="0">
                        <a:solidFill>
                          <a:schemeClr val="tx1"/>
                        </a:solidFill>
                        <a:effectLst/>
                        <a:latin typeface="+mj-lt"/>
                        <a:ea typeface="Verdana"/>
                        <a:cs typeface="Times New Roman"/>
                      </a:endParaRPr>
                    </a:p>
                  </a:txBody>
                  <a:tcPr marL="68580" marR="68580" marT="0" marB="0" anchor="ctr"/>
                </a:tc>
              </a:tr>
              <a:tr h="248395">
                <a:tc>
                  <a:txBody>
                    <a:bodyPr/>
                    <a:lstStyle/>
                    <a:p>
                      <a:r>
                        <a:rPr lang="en-NZ" sz="1000" dirty="0" smtClean="0"/>
                        <a:t>7</a:t>
                      </a:r>
                      <a:endParaRPr lang="en-NZ" sz="1000" dirty="0"/>
                    </a:p>
                  </a:txBody>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15</a:t>
                      </a:r>
                      <a:endParaRPr lang="en-NZ" sz="1000" dirty="0">
                        <a:solidFill>
                          <a:schemeClr val="tx1"/>
                        </a:solidFill>
                        <a:effectLst/>
                        <a:latin typeface="+mj-lt"/>
                        <a:ea typeface="Verdana"/>
                        <a:cs typeface="Times New Roman"/>
                      </a:endParaRPr>
                    </a:p>
                  </a:txBody>
                  <a:tcPr marL="68580" marR="68580" marT="0" marB="0" anchor="ctr"/>
                </a:tc>
              </a:tr>
              <a:tr h="248395">
                <a:tc>
                  <a:txBody>
                    <a:bodyPr/>
                    <a:lstStyle/>
                    <a:p>
                      <a:r>
                        <a:rPr lang="en-NZ" sz="1000" dirty="0" smtClean="0"/>
                        <a:t>8</a:t>
                      </a:r>
                      <a:endParaRPr lang="en-NZ" sz="1000" dirty="0"/>
                    </a:p>
                  </a:txBody>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24</a:t>
                      </a:r>
                      <a:endParaRPr lang="en-NZ" sz="1000" dirty="0">
                        <a:solidFill>
                          <a:schemeClr val="tx1"/>
                        </a:solidFill>
                        <a:effectLst/>
                        <a:latin typeface="+mj-lt"/>
                        <a:ea typeface="Verdana"/>
                        <a:cs typeface="Times New Roman"/>
                      </a:endParaRPr>
                    </a:p>
                  </a:txBody>
                  <a:tcPr marL="68580" marR="68580" marT="0" marB="0" anchor="ctr"/>
                </a:tc>
              </a:tr>
              <a:tr h="248395">
                <a:tc>
                  <a:txBody>
                    <a:bodyPr/>
                    <a:lstStyle/>
                    <a:p>
                      <a:r>
                        <a:rPr lang="en-NZ" sz="1000" dirty="0" smtClean="0"/>
                        <a:t>9</a:t>
                      </a:r>
                      <a:endParaRPr lang="en-NZ" sz="1000" dirty="0"/>
                    </a:p>
                  </a:txBody>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19</a:t>
                      </a:r>
                      <a:endParaRPr lang="en-NZ" sz="1000" dirty="0">
                        <a:solidFill>
                          <a:schemeClr val="tx1"/>
                        </a:solidFill>
                        <a:effectLst/>
                        <a:latin typeface="+mj-lt"/>
                        <a:ea typeface="Verdana"/>
                        <a:cs typeface="Times New Roman"/>
                      </a:endParaRPr>
                    </a:p>
                  </a:txBody>
                  <a:tcPr marL="68580" marR="68580" marT="0" marB="0" anchor="ctr"/>
                </a:tc>
              </a:tr>
              <a:tr h="248395">
                <a:tc>
                  <a:txBody>
                    <a:bodyPr/>
                    <a:lstStyle/>
                    <a:p>
                      <a:r>
                        <a:rPr lang="en-NZ" sz="1000" dirty="0" smtClean="0"/>
                        <a:t>10 – Extremely likely</a:t>
                      </a:r>
                      <a:endParaRPr lang="en-NZ" sz="1000" dirty="0"/>
                    </a:p>
                  </a:txBody>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30</a:t>
                      </a:r>
                      <a:endParaRPr lang="en-NZ" sz="1000" dirty="0">
                        <a:solidFill>
                          <a:schemeClr val="tx1"/>
                        </a:solidFill>
                        <a:effectLst/>
                        <a:latin typeface="+mj-lt"/>
                        <a:ea typeface="Verdana"/>
                        <a:cs typeface="Times New Roman"/>
                      </a:endParaRPr>
                    </a:p>
                  </a:txBody>
                  <a:tcPr marL="68580" marR="68580" marT="0" marB="0" anchor="ctr"/>
                </a:tc>
              </a:tr>
              <a:tr h="248395">
                <a:tc>
                  <a:txBody>
                    <a:bodyPr/>
                    <a:lstStyle/>
                    <a:p>
                      <a:r>
                        <a:rPr lang="en-NZ" sz="1000" b="1" dirty="0" smtClean="0"/>
                        <a:t>Base (AA</a:t>
                      </a:r>
                      <a:r>
                        <a:rPr lang="en-NZ" sz="1000" b="1" baseline="0" dirty="0" smtClean="0"/>
                        <a:t> member)</a:t>
                      </a:r>
                      <a:endParaRPr lang="en-NZ" sz="1000" b="1" dirty="0"/>
                    </a:p>
                  </a:txBody>
                  <a:tcPr anchor="ctr">
                    <a:solidFill>
                      <a:schemeClr val="accent4">
                        <a:lumMod val="60000"/>
                        <a:lumOff val="40000"/>
                      </a:schemeClr>
                    </a:solidFill>
                  </a:tcPr>
                </a:tc>
                <a:tc>
                  <a:txBody>
                    <a:bodyPr/>
                    <a:lstStyle/>
                    <a:p>
                      <a:pPr algn="ctr" fontAlgn="b"/>
                      <a:r>
                        <a:rPr lang="en-US" sz="1000" b="1" i="0" u="none" strike="noStrike" dirty="0" smtClean="0">
                          <a:solidFill>
                            <a:srgbClr val="000000"/>
                          </a:solidFill>
                          <a:latin typeface="+mn-lt"/>
                        </a:rPr>
                        <a:t>201</a:t>
                      </a:r>
                      <a:endParaRPr lang="en-US" sz="1000" b="1" i="0" u="none" strike="noStrike" dirty="0">
                        <a:solidFill>
                          <a:srgbClr val="000000"/>
                        </a:solidFill>
                        <a:latin typeface="+mn-lt"/>
                      </a:endParaRPr>
                    </a:p>
                  </a:txBody>
                  <a:tcPr marL="9525" marR="9525" marT="9525" marB="0" anchor="ctr">
                    <a:solidFill>
                      <a:schemeClr val="accent4">
                        <a:lumMod val="60000"/>
                        <a:lumOff val="40000"/>
                      </a:schemeClr>
                    </a:solidFill>
                  </a:tcPr>
                </a:tc>
              </a:tr>
              <a:tr h="248395">
                <a:tc>
                  <a:txBody>
                    <a:bodyPr/>
                    <a:lstStyle/>
                    <a:p>
                      <a:r>
                        <a:rPr lang="en-NZ" sz="1000" b="1" dirty="0" smtClean="0"/>
                        <a:t>NPS</a:t>
                      </a:r>
                      <a:endParaRPr lang="en-NZ" sz="1000" b="1" dirty="0"/>
                    </a:p>
                  </a:txBody>
                  <a:tcPr anchor="ctr">
                    <a:solidFill>
                      <a:srgbClr val="FFC000"/>
                    </a:solidFill>
                  </a:tcPr>
                </a:tc>
                <a:tc>
                  <a:txBody>
                    <a:bodyPr/>
                    <a:lstStyle/>
                    <a:p>
                      <a:pPr algn="ctr" fontAlgn="b"/>
                      <a:r>
                        <a:rPr lang="en-US" sz="1000" b="1" i="0" u="none" strike="noStrike" dirty="0" smtClean="0">
                          <a:solidFill>
                            <a:srgbClr val="000000"/>
                          </a:solidFill>
                          <a:latin typeface="+mn-lt"/>
                        </a:rPr>
                        <a:t>39</a:t>
                      </a:r>
                      <a:endParaRPr lang="en-US" sz="1000" b="1" i="0" u="none" strike="noStrike" dirty="0">
                        <a:solidFill>
                          <a:srgbClr val="000000"/>
                        </a:solidFill>
                        <a:latin typeface="+mn-lt"/>
                      </a:endParaRPr>
                    </a:p>
                  </a:txBody>
                  <a:tcPr marL="9525" marR="9525" marT="9525" marB="0" anchor="ctr">
                    <a:solidFill>
                      <a:srgbClr val="FFC000"/>
                    </a:solidFill>
                  </a:tcPr>
                </a:tc>
              </a:tr>
            </a:tbl>
          </a:graphicData>
        </a:graphic>
      </p:graphicFrame>
      <p:graphicFrame>
        <p:nvGraphicFramePr>
          <p:cNvPr id="10242" name="Chart 11"/>
          <p:cNvGraphicFramePr>
            <a:graphicFrameLocks/>
          </p:cNvGraphicFramePr>
          <p:nvPr/>
        </p:nvGraphicFramePr>
        <p:xfrm>
          <a:off x="434975" y="2370138"/>
          <a:ext cx="3702050" cy="2838450"/>
        </p:xfrm>
        <a:graphic>
          <a:graphicData uri="http://schemas.openxmlformats.org/presentationml/2006/ole">
            <mc:AlternateContent xmlns:mc="http://schemas.openxmlformats.org/markup-compatibility/2006">
              <mc:Choice xmlns:v="urn:schemas-microsoft-com:vml" Requires="v">
                <p:oleObj spid="_x0000_s10244" r:id="rId3" imgW="3706689" imgH="2834886" progId="Excel.Chart.8">
                  <p:embed/>
                </p:oleObj>
              </mc:Choice>
              <mc:Fallback>
                <p:oleObj r:id="rId3" imgW="3706689" imgH="2834886" progId="Excel.Chart.8">
                  <p:embed/>
                  <p:pic>
                    <p:nvPicPr>
                      <p:cNvPr id="0" name="Chart 1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4975" y="2370138"/>
                        <a:ext cx="3702050" cy="2838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95" name="Text Placeholder 8"/>
          <p:cNvSpPr txBox="1">
            <a:spLocks/>
          </p:cNvSpPr>
          <p:nvPr/>
        </p:nvSpPr>
        <p:spPr bwMode="auto">
          <a:xfrm>
            <a:off x="884238" y="957263"/>
            <a:ext cx="7500937" cy="1074737"/>
          </a:xfrm>
          <a:prstGeom prst="rect">
            <a:avLst/>
          </a:prstGeom>
          <a:noFill/>
          <a:ln w="9525">
            <a:noFill/>
            <a:miter lim="800000"/>
            <a:headEnd/>
            <a:tailEnd/>
          </a:ln>
        </p:spPr>
        <p:txBody>
          <a:bodyPr/>
          <a:lstStyle/>
          <a:p>
            <a:pPr marL="180975" indent="-180975">
              <a:spcBef>
                <a:spcPts val="300"/>
              </a:spcBef>
              <a:buClr>
                <a:srgbClr val="FF9900"/>
              </a:buClr>
              <a:buSzPct val="100000"/>
              <a:buFont typeface="Arial" charset="0"/>
              <a:buChar char="►"/>
            </a:pPr>
            <a:r>
              <a:rPr lang="en-AU" sz="1200">
                <a:latin typeface="Arial" charset="0"/>
              </a:rPr>
              <a:t>Half of respondents are AA members. </a:t>
            </a:r>
          </a:p>
          <a:p>
            <a:pPr marL="180975" indent="-180975">
              <a:spcBef>
                <a:spcPts val="300"/>
              </a:spcBef>
              <a:buClr>
                <a:srgbClr val="FF9900"/>
              </a:buClr>
              <a:buSzPct val="100000"/>
              <a:buFont typeface="Arial" charset="0"/>
              <a:buChar char="►"/>
            </a:pPr>
            <a:r>
              <a:rPr lang="en-AU" sz="1200">
                <a:latin typeface="Arial" charset="0"/>
              </a:rPr>
              <a:t>An NPS of 39 places it on par with Toyota in terms of customer advocacy.</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6"/>
          </p:nvPr>
        </p:nvSpPr>
        <p:spPr/>
        <p:txBody>
          <a:bodyPr/>
          <a:lstStyle/>
          <a:p>
            <a:pPr>
              <a:defRPr/>
            </a:pPr>
            <a:r>
              <a:rPr lang="en-AU" dirty="0" smtClean="0"/>
              <a:t>MTA Strategic Research</a:t>
            </a:r>
            <a:endParaRPr lang="en-AU" dirty="0"/>
          </a:p>
        </p:txBody>
      </p:sp>
      <p:sp>
        <p:nvSpPr>
          <p:cNvPr id="11268" name="Slide Number Placeholder 6"/>
          <p:cNvSpPr>
            <a:spLocks noGrp="1"/>
          </p:cNvSpPr>
          <p:nvPr>
            <p:ph type="sldNum" sz="quarter" idx="17"/>
          </p:nvPr>
        </p:nvSpPr>
        <p:spPr bwMode="auto">
          <a:noFill/>
          <a:ln>
            <a:miter lim="800000"/>
            <a:headEnd/>
            <a:tailEnd/>
          </a:ln>
        </p:spPr>
        <p:txBody>
          <a:bodyPr/>
          <a:lstStyle/>
          <a:p>
            <a:fld id="{7B052E7D-EAEA-4EA6-87C1-5F97C864EA0B}" type="slidenum">
              <a:rPr lang="en-AU" smtClean="0"/>
              <a:pPr/>
              <a:t>18</a:t>
            </a:fld>
            <a:endParaRPr lang="en-AU" smtClean="0"/>
          </a:p>
        </p:txBody>
      </p:sp>
      <p:sp>
        <p:nvSpPr>
          <p:cNvPr id="11269" name="Title 10"/>
          <p:cNvSpPr>
            <a:spLocks noGrp="1"/>
          </p:cNvSpPr>
          <p:nvPr>
            <p:ph type="ctrTitle"/>
          </p:nvPr>
        </p:nvSpPr>
        <p:spPr>
          <a:xfrm>
            <a:off x="755650" y="260350"/>
            <a:ext cx="7500938" cy="428625"/>
          </a:xfrm>
        </p:spPr>
        <p:txBody>
          <a:bodyPr/>
          <a:lstStyle/>
          <a:p>
            <a:r>
              <a:rPr lang="en-NZ" smtClean="0"/>
              <a:t>VTNZ – weakest NPS score of 15</a:t>
            </a:r>
          </a:p>
        </p:txBody>
      </p:sp>
      <p:sp>
        <p:nvSpPr>
          <p:cNvPr id="11270" name="TextBox 7"/>
          <p:cNvSpPr txBox="1">
            <a:spLocks noChangeArrowheads="1"/>
          </p:cNvSpPr>
          <p:nvPr/>
        </p:nvSpPr>
        <p:spPr bwMode="auto">
          <a:xfrm>
            <a:off x="611188" y="2022475"/>
            <a:ext cx="3097212" cy="830263"/>
          </a:xfrm>
          <a:prstGeom prst="rect">
            <a:avLst/>
          </a:prstGeom>
          <a:noFill/>
          <a:ln w="9525">
            <a:noFill/>
            <a:miter lim="800000"/>
            <a:headEnd/>
            <a:tailEnd/>
          </a:ln>
        </p:spPr>
        <p:txBody>
          <a:bodyPr>
            <a:spAutoFit/>
          </a:bodyPr>
          <a:lstStyle/>
          <a:p>
            <a:pPr algn="ctr" eaLnBrk="0" hangingPunct="0"/>
            <a:r>
              <a:rPr lang="en-NZ" sz="1200" u="sng"/>
              <a:t> Have you been to a VTNZ branch in the last 6 months? This could have been for a Warrant of Fitness (WoF), car registration, inspection, RUC license etc</a:t>
            </a:r>
          </a:p>
        </p:txBody>
      </p:sp>
      <p:sp>
        <p:nvSpPr>
          <p:cNvPr id="11271" name="TextBox 7"/>
          <p:cNvSpPr txBox="1">
            <a:spLocks noChangeArrowheads="1"/>
          </p:cNvSpPr>
          <p:nvPr/>
        </p:nvSpPr>
        <p:spPr bwMode="auto">
          <a:xfrm>
            <a:off x="4067175" y="2032000"/>
            <a:ext cx="4752975" cy="460375"/>
          </a:xfrm>
          <a:prstGeom prst="rect">
            <a:avLst/>
          </a:prstGeom>
          <a:noFill/>
          <a:ln w="9525">
            <a:noFill/>
            <a:miter lim="800000"/>
            <a:headEnd/>
            <a:tailEnd/>
          </a:ln>
        </p:spPr>
        <p:txBody>
          <a:bodyPr>
            <a:spAutoFit/>
          </a:bodyPr>
          <a:lstStyle/>
          <a:p>
            <a:pPr algn="ctr" eaLnBrk="0" hangingPunct="0"/>
            <a:r>
              <a:rPr lang="en-NZ" sz="1200" u="sng"/>
              <a:t>Based on your experience with the VTNZ, how likely would you be to recommend VTNZ to a family member, friend or work colleague?</a:t>
            </a:r>
          </a:p>
        </p:txBody>
      </p:sp>
      <p:graphicFrame>
        <p:nvGraphicFramePr>
          <p:cNvPr id="21" name="Table 20"/>
          <p:cNvGraphicFramePr>
            <a:graphicFrameLocks noGrp="1"/>
          </p:cNvGraphicFramePr>
          <p:nvPr/>
        </p:nvGraphicFramePr>
        <p:xfrm>
          <a:off x="5554663" y="2576513"/>
          <a:ext cx="1778000" cy="3517900"/>
        </p:xfrm>
        <a:graphic>
          <a:graphicData uri="http://schemas.openxmlformats.org/drawingml/2006/table">
            <a:tbl>
              <a:tblPr firstRow="1" bandRow="1">
                <a:tableStyleId>{5C22544A-7EE6-4342-B048-85BDC9FD1C3A}</a:tableStyleId>
              </a:tblPr>
              <a:tblGrid>
                <a:gridCol w="1306830"/>
                <a:gridCol w="471805"/>
              </a:tblGrid>
              <a:tr h="288032">
                <a:tc>
                  <a:txBody>
                    <a:bodyPr/>
                    <a:lstStyle/>
                    <a:p>
                      <a:endParaRPr lang="en-NZ" sz="1000" dirty="0"/>
                    </a:p>
                  </a:txBody>
                  <a:tcPr/>
                </a:tc>
                <a:tc>
                  <a:txBody>
                    <a:bodyPr/>
                    <a:lstStyle/>
                    <a:p>
                      <a:pPr algn="ctr"/>
                      <a:r>
                        <a:rPr lang="en-NZ" sz="1000" dirty="0" smtClean="0"/>
                        <a:t>%</a:t>
                      </a:r>
                      <a:endParaRPr lang="en-NZ" sz="1000" dirty="0"/>
                    </a:p>
                  </a:txBody>
                  <a:tcPr/>
                </a:tc>
              </a:tr>
              <a:tr h="248395">
                <a:tc>
                  <a:txBody>
                    <a:bodyPr/>
                    <a:lstStyle/>
                    <a:p>
                      <a:r>
                        <a:rPr lang="en-NZ" sz="1000" dirty="0" smtClean="0"/>
                        <a:t>0 – Not </a:t>
                      </a:r>
                      <a:r>
                        <a:rPr lang="en-NZ" sz="1000" baseline="0" dirty="0" smtClean="0"/>
                        <a:t>at all likely</a:t>
                      </a:r>
                      <a:endParaRPr lang="en-NZ" sz="1000" dirty="0"/>
                    </a:p>
                  </a:txBody>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1</a:t>
                      </a:r>
                      <a:endParaRPr lang="en-NZ" sz="1000" dirty="0">
                        <a:solidFill>
                          <a:schemeClr val="tx1"/>
                        </a:solidFill>
                        <a:effectLst/>
                        <a:latin typeface="+mj-lt"/>
                        <a:ea typeface="Verdana"/>
                        <a:cs typeface="Times New Roman"/>
                      </a:endParaRPr>
                    </a:p>
                  </a:txBody>
                  <a:tcPr marL="68580" marR="68580" marT="0" marB="0" anchor="ctr"/>
                </a:tc>
              </a:tr>
              <a:tr h="248395">
                <a:tc>
                  <a:txBody>
                    <a:bodyPr/>
                    <a:lstStyle/>
                    <a:p>
                      <a:r>
                        <a:rPr lang="en-NZ" sz="1000" dirty="0" smtClean="0"/>
                        <a:t>1</a:t>
                      </a:r>
                      <a:endParaRPr lang="en-NZ" sz="1000" dirty="0"/>
                    </a:p>
                  </a:txBody>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1</a:t>
                      </a:r>
                      <a:endParaRPr lang="en-NZ" sz="1000" dirty="0">
                        <a:solidFill>
                          <a:schemeClr val="tx1"/>
                        </a:solidFill>
                        <a:effectLst/>
                        <a:latin typeface="+mj-lt"/>
                        <a:ea typeface="Verdana"/>
                        <a:cs typeface="Times New Roman"/>
                      </a:endParaRPr>
                    </a:p>
                  </a:txBody>
                  <a:tcPr marL="68580" marR="68580" marT="0" marB="0" anchor="ctr"/>
                </a:tc>
              </a:tr>
              <a:tr h="248395">
                <a:tc>
                  <a:txBody>
                    <a:bodyPr/>
                    <a:lstStyle/>
                    <a:p>
                      <a:r>
                        <a:rPr lang="en-NZ" sz="1000" dirty="0" smtClean="0"/>
                        <a:t>2</a:t>
                      </a:r>
                      <a:endParaRPr lang="en-NZ" sz="1000" dirty="0"/>
                    </a:p>
                  </a:txBody>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1</a:t>
                      </a:r>
                      <a:endParaRPr lang="en-NZ" sz="1000" dirty="0">
                        <a:solidFill>
                          <a:schemeClr val="tx1"/>
                        </a:solidFill>
                        <a:effectLst/>
                        <a:latin typeface="+mj-lt"/>
                        <a:ea typeface="Verdana"/>
                        <a:cs typeface="Times New Roman"/>
                      </a:endParaRPr>
                    </a:p>
                  </a:txBody>
                  <a:tcPr marL="68580" marR="68580" marT="0" marB="0" anchor="ctr"/>
                </a:tc>
              </a:tr>
              <a:tr h="248395">
                <a:tc>
                  <a:txBody>
                    <a:bodyPr/>
                    <a:lstStyle/>
                    <a:p>
                      <a:r>
                        <a:rPr lang="en-NZ" sz="1000" dirty="0" smtClean="0"/>
                        <a:t>3</a:t>
                      </a:r>
                      <a:endParaRPr lang="en-NZ" sz="1000" dirty="0"/>
                    </a:p>
                  </a:txBody>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1</a:t>
                      </a:r>
                      <a:endParaRPr lang="en-NZ" sz="1000" dirty="0">
                        <a:solidFill>
                          <a:schemeClr val="tx1"/>
                        </a:solidFill>
                        <a:effectLst/>
                        <a:latin typeface="+mj-lt"/>
                        <a:ea typeface="Verdana"/>
                        <a:cs typeface="Times New Roman"/>
                      </a:endParaRPr>
                    </a:p>
                  </a:txBody>
                  <a:tcPr marL="68580" marR="68580" marT="0" marB="0" anchor="ctr"/>
                </a:tc>
              </a:tr>
              <a:tr h="248395">
                <a:tc>
                  <a:txBody>
                    <a:bodyPr/>
                    <a:lstStyle/>
                    <a:p>
                      <a:r>
                        <a:rPr lang="en-NZ" sz="1000" dirty="0" smtClean="0"/>
                        <a:t>4</a:t>
                      </a:r>
                      <a:endParaRPr lang="en-NZ" sz="1000" dirty="0"/>
                    </a:p>
                  </a:txBody>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1</a:t>
                      </a:r>
                      <a:endParaRPr lang="en-NZ" sz="1000" dirty="0">
                        <a:solidFill>
                          <a:schemeClr val="tx1"/>
                        </a:solidFill>
                        <a:effectLst/>
                        <a:latin typeface="+mj-lt"/>
                        <a:ea typeface="Verdana"/>
                        <a:cs typeface="Times New Roman"/>
                      </a:endParaRPr>
                    </a:p>
                  </a:txBody>
                  <a:tcPr marL="68580" marR="68580" marT="0" marB="0" anchor="ctr"/>
                </a:tc>
              </a:tr>
              <a:tr h="248395">
                <a:tc>
                  <a:txBody>
                    <a:bodyPr/>
                    <a:lstStyle/>
                    <a:p>
                      <a:r>
                        <a:rPr lang="en-NZ" sz="1000" dirty="0" smtClean="0"/>
                        <a:t>5</a:t>
                      </a:r>
                      <a:endParaRPr lang="en-NZ" sz="1000" dirty="0"/>
                    </a:p>
                  </a:txBody>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7</a:t>
                      </a:r>
                      <a:endParaRPr lang="en-NZ" sz="1000" dirty="0">
                        <a:solidFill>
                          <a:schemeClr val="tx1"/>
                        </a:solidFill>
                        <a:effectLst/>
                        <a:latin typeface="+mj-lt"/>
                        <a:ea typeface="Verdana"/>
                        <a:cs typeface="Times New Roman"/>
                      </a:endParaRPr>
                    </a:p>
                  </a:txBody>
                  <a:tcPr marL="68580" marR="68580" marT="0" marB="0" anchor="ctr"/>
                </a:tc>
              </a:tr>
              <a:tr h="248395">
                <a:tc>
                  <a:txBody>
                    <a:bodyPr/>
                    <a:lstStyle/>
                    <a:p>
                      <a:r>
                        <a:rPr lang="en-NZ" sz="1000" dirty="0" smtClean="0"/>
                        <a:t>6</a:t>
                      </a:r>
                      <a:endParaRPr lang="en-NZ" sz="1000" dirty="0"/>
                    </a:p>
                  </a:txBody>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10</a:t>
                      </a:r>
                      <a:endParaRPr lang="en-NZ" sz="1000" dirty="0">
                        <a:solidFill>
                          <a:schemeClr val="tx1"/>
                        </a:solidFill>
                        <a:effectLst/>
                        <a:latin typeface="+mj-lt"/>
                        <a:ea typeface="Verdana"/>
                        <a:cs typeface="Times New Roman"/>
                      </a:endParaRPr>
                    </a:p>
                  </a:txBody>
                  <a:tcPr marL="68580" marR="68580" marT="0" marB="0" anchor="ctr"/>
                </a:tc>
              </a:tr>
              <a:tr h="248395">
                <a:tc>
                  <a:txBody>
                    <a:bodyPr/>
                    <a:lstStyle/>
                    <a:p>
                      <a:r>
                        <a:rPr lang="en-NZ" sz="1000" dirty="0" smtClean="0"/>
                        <a:t>7</a:t>
                      </a:r>
                      <a:endParaRPr lang="en-NZ" sz="1000" dirty="0"/>
                    </a:p>
                  </a:txBody>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21</a:t>
                      </a:r>
                      <a:endParaRPr lang="en-NZ" sz="1000" dirty="0">
                        <a:solidFill>
                          <a:schemeClr val="tx1"/>
                        </a:solidFill>
                        <a:effectLst/>
                        <a:latin typeface="+mj-lt"/>
                        <a:ea typeface="Verdana"/>
                        <a:cs typeface="Times New Roman"/>
                      </a:endParaRPr>
                    </a:p>
                  </a:txBody>
                  <a:tcPr marL="68580" marR="68580" marT="0" marB="0" anchor="ctr"/>
                </a:tc>
              </a:tr>
              <a:tr h="248395">
                <a:tc>
                  <a:txBody>
                    <a:bodyPr/>
                    <a:lstStyle/>
                    <a:p>
                      <a:r>
                        <a:rPr lang="en-NZ" sz="1000" dirty="0" smtClean="0"/>
                        <a:t>8</a:t>
                      </a:r>
                      <a:endParaRPr lang="en-NZ" sz="1000" dirty="0"/>
                    </a:p>
                  </a:txBody>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21</a:t>
                      </a:r>
                      <a:endParaRPr lang="en-NZ" sz="1000" dirty="0">
                        <a:solidFill>
                          <a:schemeClr val="tx1"/>
                        </a:solidFill>
                        <a:effectLst/>
                        <a:latin typeface="+mj-lt"/>
                        <a:ea typeface="Verdana"/>
                        <a:cs typeface="Times New Roman"/>
                      </a:endParaRPr>
                    </a:p>
                  </a:txBody>
                  <a:tcPr marL="68580" marR="68580" marT="0" marB="0" anchor="ctr"/>
                </a:tc>
              </a:tr>
              <a:tr h="248395">
                <a:tc>
                  <a:txBody>
                    <a:bodyPr/>
                    <a:lstStyle/>
                    <a:p>
                      <a:r>
                        <a:rPr lang="en-NZ" sz="1000" dirty="0" smtClean="0"/>
                        <a:t>9</a:t>
                      </a:r>
                      <a:endParaRPr lang="en-NZ" sz="1000" dirty="0"/>
                    </a:p>
                  </a:txBody>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19</a:t>
                      </a:r>
                      <a:endParaRPr lang="en-NZ" sz="1000" dirty="0">
                        <a:solidFill>
                          <a:schemeClr val="tx1"/>
                        </a:solidFill>
                        <a:effectLst/>
                        <a:latin typeface="+mj-lt"/>
                        <a:ea typeface="Verdana"/>
                        <a:cs typeface="Times New Roman"/>
                      </a:endParaRPr>
                    </a:p>
                  </a:txBody>
                  <a:tcPr marL="68580" marR="68580" marT="0" marB="0" anchor="ctr"/>
                </a:tc>
              </a:tr>
              <a:tr h="248395">
                <a:tc>
                  <a:txBody>
                    <a:bodyPr/>
                    <a:lstStyle/>
                    <a:p>
                      <a:r>
                        <a:rPr lang="en-NZ" sz="1000" dirty="0" smtClean="0"/>
                        <a:t>10 – Extremely likely</a:t>
                      </a:r>
                      <a:endParaRPr lang="en-NZ" sz="1000" dirty="0"/>
                    </a:p>
                  </a:txBody>
                  <a:tcP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18</a:t>
                      </a:r>
                      <a:endParaRPr lang="en-NZ" sz="1000" dirty="0">
                        <a:solidFill>
                          <a:schemeClr val="tx1"/>
                        </a:solidFill>
                        <a:effectLst/>
                        <a:latin typeface="+mj-lt"/>
                        <a:ea typeface="Verdana"/>
                        <a:cs typeface="Times New Roman"/>
                      </a:endParaRPr>
                    </a:p>
                  </a:txBody>
                  <a:tcPr marL="68580" marR="68580" marT="0" marB="0" anchor="ctr"/>
                </a:tc>
              </a:tr>
              <a:tr h="248395">
                <a:tc>
                  <a:txBody>
                    <a:bodyPr/>
                    <a:lstStyle/>
                    <a:p>
                      <a:r>
                        <a:rPr lang="en-NZ" sz="1000" b="1" dirty="0" smtClean="0"/>
                        <a:t>Base (used</a:t>
                      </a:r>
                      <a:r>
                        <a:rPr lang="en-NZ" sz="1000" b="1" baseline="0" dirty="0" smtClean="0"/>
                        <a:t> VTNZ)</a:t>
                      </a:r>
                      <a:endParaRPr lang="en-NZ" sz="1000" b="1" dirty="0"/>
                    </a:p>
                  </a:txBody>
                  <a:tcPr anchor="ctr">
                    <a:solidFill>
                      <a:schemeClr val="accent4">
                        <a:lumMod val="60000"/>
                        <a:lumOff val="40000"/>
                      </a:schemeClr>
                    </a:solidFill>
                  </a:tcPr>
                </a:tc>
                <a:tc>
                  <a:txBody>
                    <a:bodyPr/>
                    <a:lstStyle/>
                    <a:p>
                      <a:pPr algn="ctr" fontAlgn="b"/>
                      <a:r>
                        <a:rPr lang="en-US" sz="1000" b="1" i="0" u="none" strike="noStrike" dirty="0" smtClean="0">
                          <a:solidFill>
                            <a:srgbClr val="000000"/>
                          </a:solidFill>
                          <a:latin typeface="+mn-lt"/>
                        </a:rPr>
                        <a:t>143</a:t>
                      </a:r>
                      <a:endParaRPr lang="en-US" sz="1000" b="1" i="0" u="none" strike="noStrike" dirty="0">
                        <a:solidFill>
                          <a:srgbClr val="000000"/>
                        </a:solidFill>
                        <a:latin typeface="+mn-lt"/>
                      </a:endParaRPr>
                    </a:p>
                  </a:txBody>
                  <a:tcPr marL="9525" marR="9525" marT="9525" marB="0" anchor="ctr">
                    <a:solidFill>
                      <a:schemeClr val="accent4">
                        <a:lumMod val="60000"/>
                        <a:lumOff val="40000"/>
                      </a:schemeClr>
                    </a:solidFill>
                  </a:tcPr>
                </a:tc>
              </a:tr>
              <a:tr h="248395">
                <a:tc>
                  <a:txBody>
                    <a:bodyPr/>
                    <a:lstStyle/>
                    <a:p>
                      <a:r>
                        <a:rPr lang="en-NZ" sz="1000" b="1" dirty="0" smtClean="0"/>
                        <a:t>NPS</a:t>
                      </a:r>
                      <a:endParaRPr lang="en-NZ" sz="1000" b="1" dirty="0"/>
                    </a:p>
                  </a:txBody>
                  <a:tcPr anchor="ctr">
                    <a:solidFill>
                      <a:srgbClr val="FFC000"/>
                    </a:solidFill>
                  </a:tcPr>
                </a:tc>
                <a:tc>
                  <a:txBody>
                    <a:bodyPr/>
                    <a:lstStyle/>
                    <a:p>
                      <a:pPr algn="ctr" fontAlgn="b"/>
                      <a:r>
                        <a:rPr lang="en-US" sz="1000" b="1" i="0" u="none" strike="noStrike" dirty="0" smtClean="0">
                          <a:solidFill>
                            <a:srgbClr val="000000"/>
                          </a:solidFill>
                          <a:latin typeface="+mn-lt"/>
                        </a:rPr>
                        <a:t>15</a:t>
                      </a:r>
                      <a:endParaRPr lang="en-US" sz="1000" b="1" i="0" u="none" strike="noStrike" dirty="0">
                        <a:solidFill>
                          <a:srgbClr val="000000"/>
                        </a:solidFill>
                        <a:latin typeface="+mn-lt"/>
                      </a:endParaRPr>
                    </a:p>
                  </a:txBody>
                  <a:tcPr marL="9525" marR="9525" marT="9525" marB="0" anchor="ctr">
                    <a:solidFill>
                      <a:srgbClr val="FFC000"/>
                    </a:solidFill>
                  </a:tcPr>
                </a:tc>
              </a:tr>
            </a:tbl>
          </a:graphicData>
        </a:graphic>
      </p:graphicFrame>
      <p:graphicFrame>
        <p:nvGraphicFramePr>
          <p:cNvPr id="11266" name="Chart 11"/>
          <p:cNvGraphicFramePr>
            <a:graphicFrameLocks/>
          </p:cNvGraphicFramePr>
          <p:nvPr/>
        </p:nvGraphicFramePr>
        <p:xfrm>
          <a:off x="711200" y="2946400"/>
          <a:ext cx="3392488" cy="2640013"/>
        </p:xfrm>
        <a:graphic>
          <a:graphicData uri="http://schemas.openxmlformats.org/presentationml/2006/ole">
            <mc:AlternateContent xmlns:mc="http://schemas.openxmlformats.org/markup-compatibility/2006">
              <mc:Choice xmlns:v="urn:schemas-microsoft-com:vml" Requires="v">
                <p:oleObj spid="_x0000_s11268" r:id="rId3" imgW="3389670" imgH="2645893" progId="Excel.Chart.8">
                  <p:embed/>
                </p:oleObj>
              </mc:Choice>
              <mc:Fallback>
                <p:oleObj r:id="rId3" imgW="3389670" imgH="2645893" progId="Excel.Chart.8">
                  <p:embed/>
                  <p:pic>
                    <p:nvPicPr>
                      <p:cNvPr id="0" name="Chart 1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1200" y="2946400"/>
                        <a:ext cx="3392488" cy="26400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319" name="Text Placeholder 8"/>
          <p:cNvSpPr txBox="1">
            <a:spLocks/>
          </p:cNvSpPr>
          <p:nvPr/>
        </p:nvSpPr>
        <p:spPr bwMode="auto">
          <a:xfrm>
            <a:off x="876300" y="974725"/>
            <a:ext cx="7500938" cy="1074738"/>
          </a:xfrm>
          <a:prstGeom prst="rect">
            <a:avLst/>
          </a:prstGeom>
          <a:noFill/>
          <a:ln w="9525">
            <a:noFill/>
            <a:miter lim="800000"/>
            <a:headEnd/>
            <a:tailEnd/>
          </a:ln>
        </p:spPr>
        <p:txBody>
          <a:bodyPr/>
          <a:lstStyle/>
          <a:p>
            <a:pPr marL="180975" indent="-180975">
              <a:spcBef>
                <a:spcPts val="300"/>
              </a:spcBef>
              <a:buClr>
                <a:srgbClr val="FF9900"/>
              </a:buClr>
              <a:buSzPct val="100000"/>
              <a:buFont typeface="Arial" charset="0"/>
              <a:buChar char="►"/>
            </a:pPr>
            <a:r>
              <a:rPr lang="en-AU" sz="1200">
                <a:latin typeface="Arial" charset="0"/>
              </a:rPr>
              <a:t>A third of the public have used a VTNZ branch in the last 6 months.</a:t>
            </a:r>
          </a:p>
          <a:p>
            <a:pPr marL="180975" indent="-180975">
              <a:spcBef>
                <a:spcPts val="300"/>
              </a:spcBef>
              <a:buClr>
                <a:srgbClr val="FF9900"/>
              </a:buClr>
              <a:buSzPct val="100000"/>
              <a:buFont typeface="Arial" charset="0"/>
              <a:buChar char="►"/>
            </a:pPr>
            <a:r>
              <a:rPr lang="en-AU" sz="1200">
                <a:latin typeface="Arial" charset="0"/>
              </a:rPr>
              <a:t>NPS at 15 is slightly weaker than MTA.</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rrowheads="1"/>
          </p:cNvSpPr>
          <p:nvPr>
            <p:ph type="title"/>
          </p:nvPr>
        </p:nvSpPr>
        <p:spPr>
          <a:xfrm>
            <a:off x="827088" y="500063"/>
            <a:ext cx="7786687" cy="428625"/>
          </a:xfrm>
        </p:spPr>
        <p:txBody>
          <a:bodyPr/>
          <a:lstStyle/>
          <a:p>
            <a:r>
              <a:rPr lang="en-US" smtClean="0"/>
              <a:t>Key insights</a:t>
            </a:r>
          </a:p>
        </p:txBody>
      </p:sp>
      <p:sp>
        <p:nvSpPr>
          <p:cNvPr id="29699" name="Slide Number Placeholder 9"/>
          <p:cNvSpPr>
            <a:spLocks noGrp="1"/>
          </p:cNvSpPr>
          <p:nvPr>
            <p:ph type="sldNum" sz="quarter" idx="14"/>
          </p:nvPr>
        </p:nvSpPr>
        <p:spPr bwMode="auto">
          <a:noFill/>
          <a:ln>
            <a:miter lim="800000"/>
            <a:headEnd/>
            <a:tailEnd/>
          </a:ln>
        </p:spPr>
        <p:txBody>
          <a:bodyPr/>
          <a:lstStyle/>
          <a:p>
            <a:fld id="{FB78F4AA-081C-4319-85A0-42BFA9554F1D}" type="slidenum">
              <a:rPr lang="en-AU" smtClean="0"/>
              <a:pPr/>
              <a:t>19</a:t>
            </a:fld>
            <a:endParaRPr lang="en-AU" smtClean="0"/>
          </a:p>
        </p:txBody>
      </p:sp>
      <p:sp>
        <p:nvSpPr>
          <p:cNvPr id="29700" name="Footer Placeholder 10"/>
          <p:cNvSpPr>
            <a:spLocks noGrp="1"/>
          </p:cNvSpPr>
          <p:nvPr>
            <p:ph type="ftr" sz="quarter" idx="13"/>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AU" smtClean="0">
                <a:solidFill>
                  <a:srgbClr val="7F7F7F"/>
                </a:solidFill>
                <a:latin typeface="Arial" charset="0"/>
                <a:cs typeface="Arial" charset="0"/>
              </a:rPr>
              <a:t>MTA Strategic Research</a:t>
            </a:r>
          </a:p>
        </p:txBody>
      </p:sp>
      <p:sp>
        <p:nvSpPr>
          <p:cNvPr id="29701" name="Text Placeholder 8"/>
          <p:cNvSpPr txBox="1">
            <a:spLocks/>
          </p:cNvSpPr>
          <p:nvPr/>
        </p:nvSpPr>
        <p:spPr bwMode="auto">
          <a:xfrm>
            <a:off x="785813" y="928688"/>
            <a:ext cx="7500937" cy="1143000"/>
          </a:xfrm>
          <a:prstGeom prst="rect">
            <a:avLst/>
          </a:prstGeom>
          <a:noFill/>
          <a:ln w="9525">
            <a:noFill/>
            <a:miter lim="800000"/>
            <a:headEnd/>
            <a:tailEnd/>
          </a:ln>
        </p:spPr>
        <p:txBody>
          <a:bodyPr/>
          <a:lstStyle/>
          <a:p>
            <a:pPr marL="180975" indent="-180975">
              <a:spcBef>
                <a:spcPts val="300"/>
              </a:spcBef>
              <a:buClr>
                <a:srgbClr val="FF9900"/>
              </a:buClr>
              <a:buSzPct val="100000"/>
              <a:buFont typeface="Arial" charset="0"/>
              <a:buChar char="►"/>
            </a:pPr>
            <a:endParaRPr lang="en-AU" sz="1200">
              <a:solidFill>
                <a:srgbClr val="000000"/>
              </a:solidFill>
              <a:latin typeface="Arial" charset="0"/>
            </a:endParaRPr>
          </a:p>
          <a:p>
            <a:pPr marL="180975" indent="-180975">
              <a:spcBef>
                <a:spcPts val="300"/>
              </a:spcBef>
              <a:buClr>
                <a:srgbClr val="FF9900"/>
              </a:buClr>
              <a:buSzPct val="100000"/>
              <a:buFont typeface="Arial" charset="0"/>
              <a:buNone/>
            </a:pPr>
            <a:endParaRPr lang="en-AU" sz="1200">
              <a:solidFill>
                <a:srgbClr val="000000"/>
              </a:solidFill>
              <a:latin typeface="Arial" charset="0"/>
            </a:endParaRPr>
          </a:p>
        </p:txBody>
      </p:sp>
      <p:sp>
        <p:nvSpPr>
          <p:cNvPr id="29702" name="Text Placeholder 6"/>
          <p:cNvSpPr>
            <a:spLocks noGrp="1"/>
          </p:cNvSpPr>
          <p:nvPr>
            <p:ph type="body" sz="quarter" idx="12"/>
          </p:nvPr>
        </p:nvSpPr>
        <p:spPr>
          <a:xfrm>
            <a:off x="684213" y="1125538"/>
            <a:ext cx="7888287" cy="4248150"/>
          </a:xfrm>
        </p:spPr>
        <p:txBody>
          <a:bodyPr/>
          <a:lstStyle/>
          <a:p>
            <a:r>
              <a:rPr lang="en-NZ" smtClean="0">
                <a:latin typeface="Arial" charset="0"/>
                <a:cs typeface="Arial" charset="0"/>
              </a:rPr>
              <a:t>MTA has maintained a high profile this year.</a:t>
            </a:r>
          </a:p>
          <a:p>
            <a:r>
              <a:rPr lang="en-NZ" smtClean="0">
                <a:latin typeface="Arial" charset="0"/>
                <a:cs typeface="Arial" charset="0"/>
              </a:rPr>
              <a:t>Aligned with this, public perceptions of MTA as organisation and its members, have shown some positive development. The MTA name is now more strongly associated with the attributes of Trust, Professionalism, Quality, Respect, High Standards of Workmanship.</a:t>
            </a:r>
          </a:p>
          <a:p>
            <a:r>
              <a:rPr lang="en-NZ" smtClean="0">
                <a:latin typeface="Arial" charset="0"/>
                <a:cs typeface="Arial" charset="0"/>
              </a:rPr>
              <a:t>Leadership has strengthened a little, as has the image of MTA as a progressive organisation. </a:t>
            </a:r>
          </a:p>
          <a:p>
            <a:r>
              <a:rPr lang="en-NZ" smtClean="0">
                <a:latin typeface="Arial" charset="0"/>
                <a:cs typeface="Arial" charset="0"/>
              </a:rPr>
              <a:t>This situation will have been influenced by a number if factors:</a:t>
            </a:r>
          </a:p>
          <a:p>
            <a:pPr lvl="1"/>
            <a:r>
              <a:rPr lang="en-NZ" smtClean="0">
                <a:latin typeface="Arial" charset="0"/>
                <a:cs typeface="Arial" charset="0"/>
              </a:rPr>
              <a:t>greater, recent focus on members</a:t>
            </a:r>
          </a:p>
          <a:p>
            <a:pPr lvl="1"/>
            <a:r>
              <a:rPr lang="en-NZ" smtClean="0">
                <a:latin typeface="Arial" charset="0"/>
                <a:cs typeface="Arial" charset="0"/>
              </a:rPr>
              <a:t>greater cooperation with government</a:t>
            </a:r>
          </a:p>
          <a:p>
            <a:pPr lvl="1"/>
            <a:r>
              <a:rPr lang="en-NZ" smtClean="0">
                <a:latin typeface="Arial" charset="0"/>
                <a:cs typeface="Arial" charset="0"/>
              </a:rPr>
              <a:t>absence of negative publicity and polarisation of public attitudes around WoF</a:t>
            </a:r>
          </a:p>
          <a:p>
            <a:pPr lvl="1"/>
            <a:r>
              <a:rPr lang="en-NZ" smtClean="0">
                <a:latin typeface="Arial" charset="0"/>
                <a:cs typeface="Arial" charset="0"/>
              </a:rPr>
              <a:t>generally strongly message advertising fronted by a likeable and credible spokesperson</a:t>
            </a:r>
          </a:p>
          <a:p>
            <a:r>
              <a:rPr lang="en-NZ" smtClean="0">
                <a:latin typeface="Arial" charset="0"/>
                <a:cs typeface="Arial" charset="0"/>
              </a:rPr>
              <a:t>However, the research has highlighted a couple of trends that may require some focus.</a:t>
            </a:r>
          </a:p>
          <a:p>
            <a:r>
              <a:rPr lang="en-NZ" smtClean="0">
                <a:latin typeface="Arial" charset="0"/>
                <a:cs typeface="Arial" charset="0"/>
              </a:rPr>
              <a:t>The least worrisome is the gradual “wear out” of the current campaign; new creative with Greg Murphy may be required to help re-engage a larger amount of public.</a:t>
            </a:r>
          </a:p>
          <a:p>
            <a:r>
              <a:rPr lang="en-NZ" smtClean="0">
                <a:latin typeface="Arial" charset="0"/>
                <a:cs typeface="Arial" charset="0"/>
              </a:rPr>
              <a:t>More significantly, the level of customer advocacy is trending down. This suggests </a:t>
            </a:r>
            <a:r>
              <a:rPr lang="en-NZ" b="1" smtClean="0">
                <a:latin typeface="Arial" charset="0"/>
                <a:cs typeface="Arial" charset="0"/>
              </a:rPr>
              <a:t>the service/sales experience is not matching the promise</a:t>
            </a:r>
            <a:r>
              <a:rPr lang="en-NZ" smtClean="0">
                <a:latin typeface="Arial" charset="0"/>
                <a:cs typeface="Arial" charset="0"/>
              </a:rPr>
              <a:t> – with an increasing number of customers likely to have an “okay” rather than a Wow experience.</a:t>
            </a:r>
          </a:p>
          <a:p>
            <a:r>
              <a:rPr lang="en-NZ" smtClean="0">
                <a:latin typeface="Arial" charset="0"/>
                <a:cs typeface="Arial" charset="0"/>
              </a:rPr>
              <a:t>The challenge for MTA will be to ensure </a:t>
            </a:r>
            <a:r>
              <a:rPr lang="en-NZ" b="1" smtClean="0">
                <a:latin typeface="Arial" charset="0"/>
                <a:cs typeface="Arial" charset="0"/>
              </a:rPr>
              <a:t>the customer experience is as consistent and high as it can be </a:t>
            </a:r>
            <a:r>
              <a:rPr lang="en-NZ" smtClean="0">
                <a:latin typeface="Arial" charset="0"/>
                <a:cs typeface="Arial" charset="0"/>
              </a:rPr>
              <a:t>to leverage word of mouth referral and repeat business.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rrowheads="1"/>
          </p:cNvSpPr>
          <p:nvPr>
            <p:ph type="title"/>
          </p:nvPr>
        </p:nvSpPr>
        <p:spPr>
          <a:xfrm>
            <a:off x="539750" y="333375"/>
            <a:ext cx="4643438" cy="428625"/>
          </a:xfrm>
        </p:spPr>
        <p:txBody>
          <a:bodyPr/>
          <a:lstStyle/>
          <a:p>
            <a:r>
              <a:rPr lang="en-US" smtClean="0"/>
              <a:t>Introduction</a:t>
            </a:r>
          </a:p>
        </p:txBody>
      </p:sp>
      <p:sp>
        <p:nvSpPr>
          <p:cNvPr id="25603" name="Text Placeholder 9"/>
          <p:cNvSpPr>
            <a:spLocks noGrp="1"/>
          </p:cNvSpPr>
          <p:nvPr>
            <p:ph type="body" sz="quarter" idx="15"/>
          </p:nvPr>
        </p:nvSpPr>
        <p:spPr>
          <a:xfrm>
            <a:off x="468313" y="1052513"/>
            <a:ext cx="4824412" cy="4968875"/>
          </a:xfrm>
        </p:spPr>
        <p:txBody>
          <a:bodyPr/>
          <a:lstStyle/>
          <a:p>
            <a:pPr>
              <a:defRPr/>
            </a:pPr>
            <a:r>
              <a:rPr lang="en-NZ" dirty="0" smtClean="0"/>
              <a:t>A annual survey is carried out each year to measure and track public perceptions about MTA, its communications and its members.</a:t>
            </a:r>
          </a:p>
          <a:p>
            <a:pPr>
              <a:defRPr/>
            </a:pPr>
            <a:r>
              <a:rPr lang="en-NZ" dirty="0" smtClean="0"/>
              <a:t>This report summarises results for 2014 based on a survey conducted in April.</a:t>
            </a:r>
          </a:p>
          <a:p>
            <a:pPr>
              <a:defRPr/>
            </a:pPr>
            <a:r>
              <a:rPr lang="en-NZ" dirty="0" smtClean="0">
                <a:latin typeface="Arial" charset="0"/>
                <a:cs typeface="Arial" charset="0"/>
              </a:rPr>
              <a:t>As in previous years, the public survey focused on:</a:t>
            </a:r>
          </a:p>
          <a:p>
            <a:pPr lvl="1">
              <a:defRPr/>
            </a:pPr>
            <a:r>
              <a:rPr lang="en-NZ" dirty="0" smtClean="0"/>
              <a:t>Awareness of the MTA brand</a:t>
            </a:r>
            <a:endParaRPr lang="en-NZ" sz="1050" dirty="0" smtClean="0"/>
          </a:p>
          <a:p>
            <a:pPr lvl="1">
              <a:defRPr/>
            </a:pPr>
            <a:r>
              <a:rPr lang="en-NZ" dirty="0" smtClean="0"/>
              <a:t>Perceptions/knowledge of what it stands for</a:t>
            </a:r>
            <a:endParaRPr lang="en-NZ" sz="1050" dirty="0" smtClean="0"/>
          </a:p>
          <a:p>
            <a:pPr lvl="1">
              <a:defRPr/>
            </a:pPr>
            <a:r>
              <a:rPr lang="en-NZ" dirty="0" smtClean="0"/>
              <a:t>Brand attribute association</a:t>
            </a:r>
            <a:endParaRPr lang="en-NZ" sz="1050" dirty="0" smtClean="0"/>
          </a:p>
          <a:p>
            <a:pPr lvl="1">
              <a:defRPr/>
            </a:pPr>
            <a:r>
              <a:rPr lang="en-NZ" dirty="0" smtClean="0"/>
              <a:t>Willingness to pay a premium</a:t>
            </a:r>
          </a:p>
          <a:p>
            <a:pPr lvl="1">
              <a:defRPr/>
            </a:pPr>
            <a:r>
              <a:rPr lang="en-NZ" dirty="0" smtClean="0"/>
              <a:t>Awareness and effectiveness of advertising</a:t>
            </a:r>
          </a:p>
          <a:p>
            <a:pPr lvl="1">
              <a:defRPr/>
            </a:pPr>
            <a:r>
              <a:rPr lang="en-NZ" dirty="0"/>
              <a:t>Likelihood to use an MTA </a:t>
            </a:r>
            <a:r>
              <a:rPr lang="en-NZ" dirty="0" smtClean="0"/>
              <a:t>member</a:t>
            </a:r>
          </a:p>
          <a:p>
            <a:pPr lvl="1">
              <a:defRPr/>
            </a:pPr>
            <a:r>
              <a:rPr lang="en-NZ" dirty="0" smtClean="0"/>
              <a:t>Likelihood to recommend a member (benchmarked against other motoring organisations and brands)</a:t>
            </a:r>
          </a:p>
          <a:p>
            <a:pPr>
              <a:defRPr/>
            </a:pPr>
            <a:r>
              <a:rPr lang="en-US" dirty="0" smtClean="0">
                <a:latin typeface="Arial" charset="0"/>
                <a:cs typeface="Arial" charset="0"/>
              </a:rPr>
              <a:t>The survey was administered via a online panel comprising over 80,000 New Zealanders.</a:t>
            </a:r>
          </a:p>
          <a:p>
            <a:pPr>
              <a:defRPr/>
            </a:pPr>
            <a:r>
              <a:rPr lang="en-US" dirty="0" smtClean="0">
                <a:latin typeface="Arial" charset="0"/>
                <a:cs typeface="Arial" charset="0"/>
              </a:rPr>
              <a:t>To qualify for an interview, respondents had to own or be responsible for decisions about a motor vehicle, pay a garage or mechanic to service their own vehicle, be aged 25-64 years and adhere to WOF and vehicle registration requirements.</a:t>
            </a:r>
          </a:p>
          <a:p>
            <a:pPr>
              <a:defRPr/>
            </a:pPr>
            <a:r>
              <a:rPr lang="en-US" dirty="0" smtClean="0">
                <a:latin typeface="Arial" charset="0"/>
                <a:cs typeface="Arial" charset="0"/>
              </a:rPr>
              <a:t>A sample size of n= 403 was obtained, distributed nationally.</a:t>
            </a:r>
          </a:p>
        </p:txBody>
      </p:sp>
      <p:sp>
        <p:nvSpPr>
          <p:cNvPr id="23556" name="Footer Placeholder 5"/>
          <p:cNvSpPr>
            <a:spLocks noGrp="1"/>
          </p:cNvSpPr>
          <p:nvPr>
            <p:ph type="ftr" sz="quarter" idx="16"/>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AU" smtClean="0">
                <a:solidFill>
                  <a:srgbClr val="7F7F7F"/>
                </a:solidFill>
                <a:latin typeface="Arial" charset="0"/>
                <a:cs typeface="Arial" charset="0"/>
              </a:rPr>
              <a:t>MTA Strategic Research</a:t>
            </a:r>
          </a:p>
        </p:txBody>
      </p:sp>
      <p:sp>
        <p:nvSpPr>
          <p:cNvPr id="23557" name="Slide Number Placeholder 6"/>
          <p:cNvSpPr>
            <a:spLocks noGrp="1"/>
          </p:cNvSpPr>
          <p:nvPr>
            <p:ph type="sldNum" sz="quarter" idx="17"/>
          </p:nvPr>
        </p:nvSpPr>
        <p:spPr bwMode="auto">
          <a:noFill/>
          <a:ln>
            <a:miter lim="800000"/>
            <a:headEnd/>
            <a:tailEnd/>
          </a:ln>
        </p:spPr>
        <p:txBody>
          <a:bodyPr/>
          <a:lstStyle/>
          <a:p>
            <a:fld id="{F2C35B90-A4CB-46BB-A22B-CB488EC0ACB8}" type="slidenum">
              <a:rPr lang="en-AU" smtClean="0"/>
              <a:pPr/>
              <a:t>2</a:t>
            </a:fld>
            <a:endParaRPr lang="en-AU"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6"/>
          </p:nvPr>
        </p:nvSpPr>
        <p:spPr/>
        <p:txBody>
          <a:bodyPr/>
          <a:lstStyle/>
          <a:p>
            <a:pPr>
              <a:defRPr/>
            </a:pPr>
            <a:r>
              <a:rPr lang="en-AU" dirty="0" smtClean="0"/>
              <a:t>MTA Strategic Research</a:t>
            </a:r>
            <a:endParaRPr lang="en-AU" dirty="0"/>
          </a:p>
        </p:txBody>
      </p:sp>
      <p:sp>
        <p:nvSpPr>
          <p:cNvPr id="24579" name="Slide Number Placeholder 6"/>
          <p:cNvSpPr>
            <a:spLocks noGrp="1"/>
          </p:cNvSpPr>
          <p:nvPr>
            <p:ph type="sldNum" sz="quarter" idx="17"/>
          </p:nvPr>
        </p:nvSpPr>
        <p:spPr bwMode="auto">
          <a:noFill/>
          <a:ln>
            <a:miter lim="800000"/>
            <a:headEnd/>
            <a:tailEnd/>
          </a:ln>
        </p:spPr>
        <p:txBody>
          <a:bodyPr/>
          <a:lstStyle/>
          <a:p>
            <a:fld id="{87CBDFF0-0BDE-4C1D-A1B4-800FEC09206E}" type="slidenum">
              <a:rPr lang="en-AU" smtClean="0"/>
              <a:pPr/>
              <a:t>3</a:t>
            </a:fld>
            <a:endParaRPr lang="en-AU" smtClean="0"/>
          </a:p>
        </p:txBody>
      </p:sp>
      <p:sp>
        <p:nvSpPr>
          <p:cNvPr id="24580" name="Title 10"/>
          <p:cNvSpPr>
            <a:spLocks noGrp="1"/>
          </p:cNvSpPr>
          <p:nvPr>
            <p:ph type="ctrTitle"/>
          </p:nvPr>
        </p:nvSpPr>
        <p:spPr>
          <a:xfrm>
            <a:off x="857250" y="500063"/>
            <a:ext cx="7500938" cy="428625"/>
          </a:xfrm>
        </p:spPr>
        <p:txBody>
          <a:bodyPr/>
          <a:lstStyle/>
          <a:p>
            <a:r>
              <a:rPr lang="en-NZ" smtClean="0"/>
              <a:t>Sample Composition</a:t>
            </a:r>
          </a:p>
        </p:txBody>
      </p:sp>
      <p:graphicFrame>
        <p:nvGraphicFramePr>
          <p:cNvPr id="10" name="Table 9"/>
          <p:cNvGraphicFramePr>
            <a:graphicFrameLocks noGrp="1"/>
          </p:cNvGraphicFramePr>
          <p:nvPr/>
        </p:nvGraphicFramePr>
        <p:xfrm>
          <a:off x="1042988" y="2544763"/>
          <a:ext cx="3189287" cy="884237"/>
        </p:xfrm>
        <a:graphic>
          <a:graphicData uri="http://schemas.openxmlformats.org/drawingml/2006/table">
            <a:tbl>
              <a:tblPr firstRow="1" bandRow="1">
                <a:tableStyleId>{5C22544A-7EE6-4342-B048-85BDC9FD1C3A}</a:tableStyleId>
              </a:tblPr>
              <a:tblGrid>
                <a:gridCol w="885189"/>
                <a:gridCol w="460795"/>
                <a:gridCol w="460795"/>
                <a:gridCol w="460795"/>
                <a:gridCol w="460795"/>
                <a:gridCol w="460795"/>
              </a:tblGrid>
              <a:tr h="177267">
                <a:tc>
                  <a:txBody>
                    <a:bodyPr/>
                    <a:lstStyle/>
                    <a:p>
                      <a:r>
                        <a:rPr lang="en-NZ" sz="1000" dirty="0" smtClean="0"/>
                        <a:t>Gender</a:t>
                      </a:r>
                      <a:endParaRPr lang="en-NZ" sz="1000" dirty="0"/>
                    </a:p>
                  </a:txBody>
                  <a:tcPr/>
                </a:tc>
                <a:tc>
                  <a:txBody>
                    <a:bodyPr/>
                    <a:lstStyle/>
                    <a:p>
                      <a:pPr algn="ctr"/>
                      <a:r>
                        <a:rPr lang="en-NZ" sz="1000" dirty="0" smtClean="0"/>
                        <a:t>2010 </a:t>
                      </a:r>
                    </a:p>
                    <a:p>
                      <a:pPr algn="ctr"/>
                      <a:r>
                        <a:rPr lang="en-NZ" sz="1000" dirty="0" smtClean="0"/>
                        <a:t>%</a:t>
                      </a:r>
                      <a:endParaRPr lang="en-NZ" sz="1000" dirty="0"/>
                    </a:p>
                  </a:txBody>
                  <a:tcPr/>
                </a:tc>
                <a:tc>
                  <a:txBody>
                    <a:bodyPr/>
                    <a:lstStyle/>
                    <a:p>
                      <a:pPr algn="ctr"/>
                      <a:r>
                        <a:rPr lang="en-NZ" sz="1000" dirty="0" smtClean="0"/>
                        <a:t>2011</a:t>
                      </a:r>
                      <a:r>
                        <a:rPr lang="en-NZ" sz="1000" baseline="0" dirty="0" smtClean="0"/>
                        <a:t> </a:t>
                      </a:r>
                    </a:p>
                    <a:p>
                      <a:pPr algn="ctr"/>
                      <a:r>
                        <a:rPr lang="en-NZ" sz="1000" dirty="0" smtClean="0"/>
                        <a:t>%</a:t>
                      </a:r>
                      <a:endParaRPr lang="en-NZ" sz="1000" dirty="0"/>
                    </a:p>
                  </a:txBody>
                  <a:tcPr/>
                </a:tc>
                <a:tc>
                  <a:txBody>
                    <a:bodyPr/>
                    <a:lstStyle/>
                    <a:p>
                      <a:pPr algn="ctr"/>
                      <a:r>
                        <a:rPr lang="en-NZ" sz="1000" dirty="0" smtClean="0"/>
                        <a:t>2012</a:t>
                      </a:r>
                    </a:p>
                    <a:p>
                      <a:pPr algn="ctr"/>
                      <a:r>
                        <a:rPr lang="en-NZ" sz="1000" dirty="0" smtClean="0"/>
                        <a:t>%</a:t>
                      </a:r>
                      <a:endParaRPr lang="en-NZ" sz="1000" dirty="0"/>
                    </a:p>
                  </a:txBody>
                  <a:tcPr/>
                </a:tc>
                <a:tc>
                  <a:txBody>
                    <a:bodyPr/>
                    <a:lstStyle/>
                    <a:p>
                      <a:pPr algn="ctr"/>
                      <a:r>
                        <a:rPr lang="en-NZ" sz="1000" dirty="0" smtClean="0"/>
                        <a:t>2013</a:t>
                      </a:r>
                    </a:p>
                    <a:p>
                      <a:pPr algn="ctr"/>
                      <a:r>
                        <a:rPr lang="en-NZ" sz="1000" dirty="0" smtClean="0"/>
                        <a:t>%</a:t>
                      </a:r>
                      <a:endParaRPr lang="en-NZ" sz="1000" dirty="0"/>
                    </a:p>
                  </a:txBody>
                  <a:tcPr/>
                </a:tc>
                <a:tc>
                  <a:txBody>
                    <a:bodyPr/>
                    <a:lstStyle/>
                    <a:p>
                      <a:pPr algn="ctr"/>
                      <a:r>
                        <a:rPr lang="en-NZ" sz="1000" dirty="0" smtClean="0"/>
                        <a:t>2014</a:t>
                      </a:r>
                    </a:p>
                    <a:p>
                      <a:pPr algn="ctr"/>
                      <a:r>
                        <a:rPr lang="en-NZ" sz="1000" dirty="0" smtClean="0"/>
                        <a:t>%</a:t>
                      </a:r>
                      <a:endParaRPr lang="en-NZ" sz="1000" dirty="0"/>
                    </a:p>
                  </a:txBody>
                  <a:tcPr/>
                </a:tc>
              </a:tr>
              <a:tr h="177267">
                <a:tc>
                  <a:txBody>
                    <a:bodyPr/>
                    <a:lstStyle/>
                    <a:p>
                      <a:r>
                        <a:rPr lang="en-NZ" sz="1000" dirty="0" smtClean="0"/>
                        <a:t>Male</a:t>
                      </a:r>
                      <a:endParaRPr lang="en-NZ" sz="1000" dirty="0"/>
                    </a:p>
                  </a:txBody>
                  <a:tcPr/>
                </a:tc>
                <a:tc>
                  <a:txBody>
                    <a:bodyPr/>
                    <a:lstStyle/>
                    <a:p>
                      <a:pPr algn="ctr"/>
                      <a:r>
                        <a:rPr lang="en-NZ" sz="1000" dirty="0" smtClean="0"/>
                        <a:t>54</a:t>
                      </a:r>
                      <a:endParaRPr lang="en-NZ" sz="1000" dirty="0"/>
                    </a:p>
                  </a:txBody>
                  <a:tcPr/>
                </a:tc>
                <a:tc>
                  <a:txBody>
                    <a:bodyPr/>
                    <a:lstStyle/>
                    <a:p>
                      <a:pPr algn="ctr"/>
                      <a:r>
                        <a:rPr lang="en-NZ" sz="1000" dirty="0" smtClean="0"/>
                        <a:t>54</a:t>
                      </a:r>
                      <a:endParaRPr lang="en-NZ" sz="1000" dirty="0"/>
                    </a:p>
                  </a:txBody>
                  <a:tcPr/>
                </a:tc>
                <a:tc>
                  <a:txBody>
                    <a:bodyPr/>
                    <a:lstStyle/>
                    <a:p>
                      <a:pPr algn="ctr"/>
                      <a:r>
                        <a:rPr lang="en-NZ" sz="1000" dirty="0" smtClean="0"/>
                        <a:t>54</a:t>
                      </a:r>
                      <a:endParaRPr lang="en-NZ" sz="1000" dirty="0"/>
                    </a:p>
                  </a:txBody>
                  <a:tcPr/>
                </a:tc>
                <a:tc>
                  <a:txBody>
                    <a:bodyPr/>
                    <a:lstStyle/>
                    <a:p>
                      <a:pPr algn="ctr" fontAlgn="b"/>
                      <a:r>
                        <a:rPr lang="en-NZ" sz="1000" b="0" i="0" u="none" strike="noStrike" dirty="0" smtClean="0">
                          <a:solidFill>
                            <a:srgbClr val="000000"/>
                          </a:solidFill>
                          <a:effectLst/>
                          <a:latin typeface="+mj-lt"/>
                        </a:rPr>
                        <a:t>55</a:t>
                      </a:r>
                      <a:endParaRPr lang="en-NZ" sz="1000" b="0" i="0" u="none" strike="noStrike" dirty="0">
                        <a:solidFill>
                          <a:srgbClr val="000000"/>
                        </a:solidFill>
                        <a:effectLst/>
                        <a:latin typeface="+mj-lt"/>
                      </a:endParaRPr>
                    </a:p>
                  </a:txBody>
                  <a:tcPr marL="9525" marR="9525" marT="9525" marB="0" anchor="ctr"/>
                </a:tc>
                <a:tc>
                  <a:txBody>
                    <a:bodyPr/>
                    <a:lstStyle/>
                    <a:p>
                      <a:pPr algn="ctr" fontAlgn="b"/>
                      <a:r>
                        <a:rPr lang="en-NZ" sz="1000" b="0" i="0" u="none" strike="noStrike" dirty="0" smtClean="0">
                          <a:solidFill>
                            <a:srgbClr val="000000"/>
                          </a:solidFill>
                          <a:effectLst/>
                          <a:latin typeface="+mj-lt"/>
                        </a:rPr>
                        <a:t>54</a:t>
                      </a:r>
                      <a:endParaRPr lang="en-NZ" sz="1000" b="0" i="0" u="none" strike="noStrike" dirty="0">
                        <a:solidFill>
                          <a:srgbClr val="000000"/>
                        </a:solidFill>
                        <a:effectLst/>
                        <a:latin typeface="+mj-lt"/>
                      </a:endParaRPr>
                    </a:p>
                  </a:txBody>
                  <a:tcPr marL="9525" marR="9525" marT="9525" marB="0" anchor="ctr"/>
                </a:tc>
              </a:tr>
              <a:tr h="177267">
                <a:tc>
                  <a:txBody>
                    <a:bodyPr/>
                    <a:lstStyle/>
                    <a:p>
                      <a:r>
                        <a:rPr lang="en-NZ" sz="1000" dirty="0" smtClean="0"/>
                        <a:t>Female</a:t>
                      </a:r>
                      <a:endParaRPr lang="en-NZ" sz="1000" dirty="0"/>
                    </a:p>
                  </a:txBody>
                  <a:tcPr/>
                </a:tc>
                <a:tc>
                  <a:txBody>
                    <a:bodyPr/>
                    <a:lstStyle/>
                    <a:p>
                      <a:pPr algn="ctr"/>
                      <a:r>
                        <a:rPr lang="en-NZ" sz="1000" dirty="0" smtClean="0"/>
                        <a:t>46</a:t>
                      </a:r>
                      <a:endParaRPr lang="en-NZ" sz="1000" dirty="0"/>
                    </a:p>
                  </a:txBody>
                  <a:tcPr/>
                </a:tc>
                <a:tc>
                  <a:txBody>
                    <a:bodyPr/>
                    <a:lstStyle/>
                    <a:p>
                      <a:pPr algn="ctr"/>
                      <a:r>
                        <a:rPr lang="en-NZ" sz="1000" dirty="0" smtClean="0"/>
                        <a:t>46</a:t>
                      </a:r>
                      <a:endParaRPr lang="en-NZ" sz="1000" dirty="0"/>
                    </a:p>
                  </a:txBody>
                  <a:tcPr/>
                </a:tc>
                <a:tc>
                  <a:txBody>
                    <a:bodyPr/>
                    <a:lstStyle/>
                    <a:p>
                      <a:pPr algn="ctr"/>
                      <a:r>
                        <a:rPr lang="en-NZ" sz="1000" dirty="0" smtClean="0"/>
                        <a:t>46</a:t>
                      </a:r>
                      <a:endParaRPr lang="en-NZ" sz="1000" dirty="0"/>
                    </a:p>
                  </a:txBody>
                  <a:tcPr/>
                </a:tc>
                <a:tc>
                  <a:txBody>
                    <a:bodyPr/>
                    <a:lstStyle/>
                    <a:p>
                      <a:pPr algn="ctr" fontAlgn="b"/>
                      <a:r>
                        <a:rPr lang="en-NZ" sz="1000" b="0" i="0" u="none" strike="noStrike" dirty="0" smtClean="0">
                          <a:solidFill>
                            <a:srgbClr val="000000"/>
                          </a:solidFill>
                          <a:effectLst/>
                          <a:latin typeface="+mj-lt"/>
                        </a:rPr>
                        <a:t>45</a:t>
                      </a:r>
                      <a:endParaRPr lang="en-NZ" sz="1000" b="0" i="0" u="none" strike="noStrike" dirty="0">
                        <a:solidFill>
                          <a:srgbClr val="000000"/>
                        </a:solidFill>
                        <a:effectLst/>
                        <a:latin typeface="+mj-lt"/>
                      </a:endParaRPr>
                    </a:p>
                  </a:txBody>
                  <a:tcPr marL="9525" marR="9525" marT="9525" marB="0" anchor="ctr"/>
                </a:tc>
                <a:tc>
                  <a:txBody>
                    <a:bodyPr/>
                    <a:lstStyle/>
                    <a:p>
                      <a:pPr algn="ctr" fontAlgn="b"/>
                      <a:r>
                        <a:rPr lang="en-NZ" sz="1000" b="0" i="0" u="none" strike="noStrike" dirty="0" smtClean="0">
                          <a:solidFill>
                            <a:srgbClr val="000000"/>
                          </a:solidFill>
                          <a:effectLst/>
                          <a:latin typeface="+mj-lt"/>
                        </a:rPr>
                        <a:t>46</a:t>
                      </a:r>
                      <a:endParaRPr lang="en-NZ" sz="1000" b="0" i="0" u="none" strike="noStrike" dirty="0">
                        <a:solidFill>
                          <a:srgbClr val="000000"/>
                        </a:solidFill>
                        <a:effectLst/>
                        <a:latin typeface="+mj-lt"/>
                      </a:endParaRPr>
                    </a:p>
                  </a:txBody>
                  <a:tcPr marL="9525" marR="9525" marT="9525" marB="0" anchor="ctr"/>
                </a:tc>
              </a:tr>
            </a:tbl>
          </a:graphicData>
        </a:graphic>
      </p:graphicFrame>
      <p:graphicFrame>
        <p:nvGraphicFramePr>
          <p:cNvPr id="12" name="Table 11"/>
          <p:cNvGraphicFramePr>
            <a:graphicFrameLocks noGrp="1"/>
          </p:cNvGraphicFramePr>
          <p:nvPr/>
        </p:nvGraphicFramePr>
        <p:xfrm>
          <a:off x="1042988" y="3929063"/>
          <a:ext cx="3189287" cy="1371600"/>
        </p:xfrm>
        <a:graphic>
          <a:graphicData uri="http://schemas.openxmlformats.org/drawingml/2006/table">
            <a:tbl>
              <a:tblPr firstRow="1" bandRow="1">
                <a:tableStyleId>{5C22544A-7EE6-4342-B048-85BDC9FD1C3A}</a:tableStyleId>
              </a:tblPr>
              <a:tblGrid>
                <a:gridCol w="885190"/>
                <a:gridCol w="460795"/>
                <a:gridCol w="460795"/>
                <a:gridCol w="460794"/>
                <a:gridCol w="460794"/>
                <a:gridCol w="460794"/>
              </a:tblGrid>
              <a:tr h="177267">
                <a:tc>
                  <a:txBody>
                    <a:bodyPr/>
                    <a:lstStyle/>
                    <a:p>
                      <a:r>
                        <a:rPr lang="en-NZ" sz="1000" dirty="0" smtClean="0"/>
                        <a:t>Age</a:t>
                      </a:r>
                      <a:endParaRPr lang="en-NZ" sz="1000" dirty="0"/>
                    </a:p>
                  </a:txBody>
                  <a:tcPr/>
                </a:tc>
                <a:tc>
                  <a:txBody>
                    <a:bodyPr/>
                    <a:lstStyle/>
                    <a:p>
                      <a:pPr algn="ctr"/>
                      <a:r>
                        <a:rPr lang="en-NZ" sz="1000" dirty="0" smtClean="0"/>
                        <a:t>2010</a:t>
                      </a:r>
                    </a:p>
                    <a:p>
                      <a:pPr algn="ctr"/>
                      <a:r>
                        <a:rPr lang="en-NZ" sz="1000" dirty="0" smtClean="0"/>
                        <a:t>%</a:t>
                      </a:r>
                      <a:endParaRPr lang="en-NZ" sz="1000" dirty="0"/>
                    </a:p>
                  </a:txBody>
                  <a:tcPr/>
                </a:tc>
                <a:tc>
                  <a:txBody>
                    <a:bodyPr/>
                    <a:lstStyle/>
                    <a:p>
                      <a:pPr algn="ctr"/>
                      <a:r>
                        <a:rPr lang="en-NZ" sz="1000" dirty="0" smtClean="0"/>
                        <a:t>2011</a:t>
                      </a:r>
                    </a:p>
                    <a:p>
                      <a:pPr algn="ctr"/>
                      <a:r>
                        <a:rPr lang="en-NZ" sz="1000" dirty="0" smtClean="0"/>
                        <a:t>%</a:t>
                      </a:r>
                      <a:endParaRPr lang="en-NZ" sz="1000" dirty="0"/>
                    </a:p>
                  </a:txBody>
                  <a:tcPr/>
                </a:tc>
                <a:tc>
                  <a:txBody>
                    <a:bodyPr/>
                    <a:lstStyle/>
                    <a:p>
                      <a:pPr algn="ctr"/>
                      <a:r>
                        <a:rPr lang="en-NZ" sz="1000" dirty="0" smtClean="0"/>
                        <a:t>2012 </a:t>
                      </a:r>
                    </a:p>
                    <a:p>
                      <a:pPr algn="ctr"/>
                      <a:r>
                        <a:rPr lang="en-NZ" sz="1000" dirty="0" smtClean="0"/>
                        <a:t>%</a:t>
                      </a:r>
                      <a:endParaRPr lang="en-NZ" sz="1000" dirty="0"/>
                    </a:p>
                  </a:txBody>
                  <a:tcPr/>
                </a:tc>
                <a:tc>
                  <a:txBody>
                    <a:bodyPr/>
                    <a:lstStyle/>
                    <a:p>
                      <a:pPr algn="ctr"/>
                      <a:r>
                        <a:rPr lang="en-NZ" sz="1000" dirty="0" smtClean="0"/>
                        <a:t>2013</a:t>
                      </a:r>
                    </a:p>
                    <a:p>
                      <a:pPr algn="ctr"/>
                      <a:r>
                        <a:rPr lang="en-NZ" sz="1000" dirty="0" smtClean="0"/>
                        <a:t>%</a:t>
                      </a:r>
                      <a:endParaRPr lang="en-NZ" sz="1000" dirty="0"/>
                    </a:p>
                  </a:txBody>
                  <a:tcPr/>
                </a:tc>
                <a:tc>
                  <a:txBody>
                    <a:bodyPr/>
                    <a:lstStyle/>
                    <a:p>
                      <a:pPr algn="ctr"/>
                      <a:r>
                        <a:rPr lang="en-NZ" sz="1000" dirty="0" smtClean="0"/>
                        <a:t>2014</a:t>
                      </a:r>
                    </a:p>
                    <a:p>
                      <a:pPr algn="ctr"/>
                      <a:r>
                        <a:rPr lang="en-NZ" sz="1000" dirty="0" smtClean="0"/>
                        <a:t>%</a:t>
                      </a:r>
                    </a:p>
                  </a:txBody>
                  <a:tcPr/>
                </a:tc>
              </a:tr>
              <a:tr h="177267">
                <a:tc>
                  <a:txBody>
                    <a:bodyPr/>
                    <a:lstStyle/>
                    <a:p>
                      <a:r>
                        <a:rPr lang="en-NZ" sz="1000" dirty="0" smtClean="0"/>
                        <a:t>25-34 years</a:t>
                      </a:r>
                      <a:endParaRPr lang="en-NZ" sz="1000" dirty="0"/>
                    </a:p>
                  </a:txBody>
                  <a:tcPr/>
                </a:tc>
                <a:tc>
                  <a:txBody>
                    <a:bodyPr/>
                    <a:lstStyle/>
                    <a:p>
                      <a:pPr algn="ctr"/>
                      <a:r>
                        <a:rPr lang="en-NZ" sz="1000" dirty="0" smtClean="0"/>
                        <a:t>24</a:t>
                      </a:r>
                      <a:endParaRPr lang="en-NZ" sz="1000" dirty="0"/>
                    </a:p>
                  </a:txBody>
                  <a:tcPr/>
                </a:tc>
                <a:tc>
                  <a:txBody>
                    <a:bodyPr/>
                    <a:lstStyle/>
                    <a:p>
                      <a:pPr algn="ctr"/>
                      <a:r>
                        <a:rPr lang="en-NZ" sz="1000" dirty="0" smtClean="0"/>
                        <a:t>23</a:t>
                      </a:r>
                      <a:endParaRPr lang="en-NZ" sz="1000" dirty="0"/>
                    </a:p>
                  </a:txBody>
                  <a:tcPr/>
                </a:tc>
                <a:tc>
                  <a:txBody>
                    <a:bodyPr/>
                    <a:lstStyle/>
                    <a:p>
                      <a:pPr algn="ctr"/>
                      <a:r>
                        <a:rPr lang="en-NZ" sz="1000" dirty="0" smtClean="0"/>
                        <a:t>24</a:t>
                      </a:r>
                      <a:endParaRPr lang="en-NZ" sz="1000" dirty="0"/>
                    </a:p>
                  </a:txBody>
                  <a:tcPr/>
                </a:tc>
                <a:tc>
                  <a:txBody>
                    <a:bodyPr/>
                    <a:lstStyle/>
                    <a:p>
                      <a:pPr algn="ctr"/>
                      <a:r>
                        <a:rPr lang="en-NZ" sz="1000" dirty="0" smtClean="0"/>
                        <a:t>24</a:t>
                      </a:r>
                      <a:endParaRPr lang="en-NZ" sz="1000" dirty="0"/>
                    </a:p>
                  </a:txBody>
                  <a:tcPr/>
                </a:tc>
                <a:tc>
                  <a:txBody>
                    <a:bodyPr/>
                    <a:lstStyle/>
                    <a:p>
                      <a:pPr algn="ctr"/>
                      <a:r>
                        <a:rPr lang="en-NZ" sz="1000" dirty="0" smtClean="0"/>
                        <a:t>23</a:t>
                      </a:r>
                      <a:endParaRPr lang="en-NZ" sz="1000" dirty="0"/>
                    </a:p>
                  </a:txBody>
                  <a:tcPr/>
                </a:tc>
              </a:tr>
              <a:tr h="177267">
                <a:tc>
                  <a:txBody>
                    <a:bodyPr/>
                    <a:lstStyle/>
                    <a:p>
                      <a:r>
                        <a:rPr lang="en-NZ" sz="1000" dirty="0" smtClean="0"/>
                        <a:t>35-44 years</a:t>
                      </a:r>
                      <a:endParaRPr lang="en-NZ" sz="1000" dirty="0"/>
                    </a:p>
                  </a:txBody>
                  <a:tcPr/>
                </a:tc>
                <a:tc>
                  <a:txBody>
                    <a:bodyPr/>
                    <a:lstStyle/>
                    <a:p>
                      <a:pPr algn="ctr"/>
                      <a:r>
                        <a:rPr lang="en-NZ" sz="1000" dirty="0" smtClean="0"/>
                        <a:t>21</a:t>
                      </a:r>
                      <a:endParaRPr lang="en-NZ" sz="1000" dirty="0"/>
                    </a:p>
                  </a:txBody>
                  <a:tcPr/>
                </a:tc>
                <a:tc>
                  <a:txBody>
                    <a:bodyPr/>
                    <a:lstStyle/>
                    <a:p>
                      <a:pPr algn="ctr"/>
                      <a:r>
                        <a:rPr lang="en-NZ" sz="1000" dirty="0" smtClean="0"/>
                        <a:t>28</a:t>
                      </a:r>
                      <a:endParaRPr lang="en-NZ" sz="1000" dirty="0"/>
                    </a:p>
                  </a:txBody>
                  <a:tcPr/>
                </a:tc>
                <a:tc>
                  <a:txBody>
                    <a:bodyPr/>
                    <a:lstStyle/>
                    <a:p>
                      <a:pPr algn="ctr"/>
                      <a:r>
                        <a:rPr lang="en-NZ" sz="1000" dirty="0" smtClean="0"/>
                        <a:t>26</a:t>
                      </a:r>
                      <a:endParaRPr lang="en-NZ" sz="1000" dirty="0"/>
                    </a:p>
                  </a:txBody>
                  <a:tcPr/>
                </a:tc>
                <a:tc>
                  <a:txBody>
                    <a:bodyPr/>
                    <a:lstStyle/>
                    <a:p>
                      <a:pPr algn="ctr"/>
                      <a:r>
                        <a:rPr lang="en-NZ" sz="1000" dirty="0" smtClean="0"/>
                        <a:t>26</a:t>
                      </a:r>
                      <a:endParaRPr lang="en-NZ" sz="1000" dirty="0"/>
                    </a:p>
                  </a:txBody>
                  <a:tcPr/>
                </a:tc>
                <a:tc>
                  <a:txBody>
                    <a:bodyPr/>
                    <a:lstStyle/>
                    <a:p>
                      <a:pPr algn="ctr"/>
                      <a:r>
                        <a:rPr lang="en-NZ" sz="1000" dirty="0" smtClean="0"/>
                        <a:t>26</a:t>
                      </a:r>
                      <a:endParaRPr lang="en-NZ" sz="1000" dirty="0"/>
                    </a:p>
                  </a:txBody>
                  <a:tcPr/>
                </a:tc>
              </a:tr>
              <a:tr h="177267">
                <a:tc>
                  <a:txBody>
                    <a:bodyPr/>
                    <a:lstStyle/>
                    <a:p>
                      <a:r>
                        <a:rPr lang="en-NZ" sz="1000" dirty="0" smtClean="0"/>
                        <a:t>45-54</a:t>
                      </a:r>
                      <a:r>
                        <a:rPr lang="en-NZ" sz="1000" baseline="0" dirty="0" smtClean="0"/>
                        <a:t> years</a:t>
                      </a:r>
                      <a:endParaRPr lang="en-NZ" sz="1000" dirty="0"/>
                    </a:p>
                  </a:txBody>
                  <a:tcPr/>
                </a:tc>
                <a:tc>
                  <a:txBody>
                    <a:bodyPr/>
                    <a:lstStyle/>
                    <a:p>
                      <a:pPr algn="ctr"/>
                      <a:r>
                        <a:rPr lang="en-NZ" sz="1000" dirty="0" smtClean="0"/>
                        <a:t>25</a:t>
                      </a:r>
                      <a:endParaRPr lang="en-NZ" sz="1000" dirty="0"/>
                    </a:p>
                  </a:txBody>
                  <a:tcPr/>
                </a:tc>
                <a:tc>
                  <a:txBody>
                    <a:bodyPr/>
                    <a:lstStyle/>
                    <a:p>
                      <a:pPr algn="ctr"/>
                      <a:r>
                        <a:rPr lang="en-NZ" sz="1000" dirty="0" smtClean="0"/>
                        <a:t>27</a:t>
                      </a:r>
                      <a:endParaRPr lang="en-NZ" sz="1000" dirty="0"/>
                    </a:p>
                  </a:txBody>
                  <a:tcPr/>
                </a:tc>
                <a:tc>
                  <a:txBody>
                    <a:bodyPr/>
                    <a:lstStyle/>
                    <a:p>
                      <a:pPr algn="ctr"/>
                      <a:r>
                        <a:rPr lang="en-NZ" sz="1000" dirty="0" smtClean="0"/>
                        <a:t>26</a:t>
                      </a:r>
                      <a:endParaRPr lang="en-NZ" sz="1000" dirty="0"/>
                    </a:p>
                  </a:txBody>
                  <a:tcPr/>
                </a:tc>
                <a:tc>
                  <a:txBody>
                    <a:bodyPr/>
                    <a:lstStyle/>
                    <a:p>
                      <a:pPr algn="ctr"/>
                      <a:r>
                        <a:rPr lang="en-NZ" sz="1000" dirty="0" smtClean="0"/>
                        <a:t>25</a:t>
                      </a:r>
                      <a:endParaRPr lang="en-NZ" sz="1000" dirty="0"/>
                    </a:p>
                  </a:txBody>
                  <a:tcPr/>
                </a:tc>
                <a:tc>
                  <a:txBody>
                    <a:bodyPr/>
                    <a:lstStyle/>
                    <a:p>
                      <a:pPr algn="ctr"/>
                      <a:r>
                        <a:rPr lang="en-NZ" sz="1000" dirty="0" smtClean="0"/>
                        <a:t>26</a:t>
                      </a:r>
                      <a:endParaRPr lang="en-NZ" sz="1000" dirty="0"/>
                    </a:p>
                  </a:txBody>
                  <a:tcPr/>
                </a:tc>
              </a:tr>
              <a:tr h="177267">
                <a:tc>
                  <a:txBody>
                    <a:bodyPr/>
                    <a:lstStyle/>
                    <a:p>
                      <a:r>
                        <a:rPr lang="en-NZ" sz="1000" dirty="0" smtClean="0"/>
                        <a:t>55-64 years</a:t>
                      </a:r>
                      <a:endParaRPr lang="en-NZ" sz="1000" dirty="0"/>
                    </a:p>
                  </a:txBody>
                  <a:tcPr/>
                </a:tc>
                <a:tc>
                  <a:txBody>
                    <a:bodyPr/>
                    <a:lstStyle/>
                    <a:p>
                      <a:pPr algn="ctr"/>
                      <a:r>
                        <a:rPr lang="en-NZ" sz="1000" dirty="0" smtClean="0"/>
                        <a:t>30</a:t>
                      </a:r>
                      <a:endParaRPr lang="en-NZ" sz="1000" dirty="0"/>
                    </a:p>
                  </a:txBody>
                  <a:tcPr/>
                </a:tc>
                <a:tc>
                  <a:txBody>
                    <a:bodyPr/>
                    <a:lstStyle/>
                    <a:p>
                      <a:pPr algn="ctr"/>
                      <a:r>
                        <a:rPr lang="en-NZ" sz="1000" dirty="0" smtClean="0"/>
                        <a:t>22</a:t>
                      </a:r>
                      <a:endParaRPr lang="en-NZ" sz="1000" dirty="0"/>
                    </a:p>
                  </a:txBody>
                  <a:tcPr/>
                </a:tc>
                <a:tc>
                  <a:txBody>
                    <a:bodyPr/>
                    <a:lstStyle/>
                    <a:p>
                      <a:pPr algn="ctr"/>
                      <a:r>
                        <a:rPr lang="en-NZ" sz="1000" dirty="0" smtClean="0"/>
                        <a:t>23</a:t>
                      </a:r>
                      <a:endParaRPr lang="en-NZ" sz="1000" dirty="0"/>
                    </a:p>
                  </a:txBody>
                  <a:tcPr/>
                </a:tc>
                <a:tc>
                  <a:txBody>
                    <a:bodyPr/>
                    <a:lstStyle/>
                    <a:p>
                      <a:pPr algn="ctr"/>
                      <a:r>
                        <a:rPr lang="en-NZ" sz="1000" dirty="0" smtClean="0"/>
                        <a:t>25</a:t>
                      </a:r>
                      <a:endParaRPr lang="en-NZ" sz="1000" dirty="0"/>
                    </a:p>
                  </a:txBody>
                  <a:tcPr/>
                </a:tc>
                <a:tc>
                  <a:txBody>
                    <a:bodyPr/>
                    <a:lstStyle/>
                    <a:p>
                      <a:pPr algn="ctr"/>
                      <a:r>
                        <a:rPr lang="en-NZ" sz="1000" dirty="0" smtClean="0"/>
                        <a:t>25</a:t>
                      </a:r>
                      <a:endParaRPr lang="en-NZ" sz="1000" dirty="0"/>
                    </a:p>
                  </a:txBody>
                  <a:tcPr/>
                </a:tc>
              </a:tr>
            </a:tbl>
          </a:graphicData>
        </a:graphic>
      </p:graphicFrame>
      <p:graphicFrame>
        <p:nvGraphicFramePr>
          <p:cNvPr id="8" name="Table 7"/>
          <p:cNvGraphicFramePr>
            <a:graphicFrameLocks noGrp="1"/>
          </p:cNvGraphicFramePr>
          <p:nvPr/>
        </p:nvGraphicFramePr>
        <p:xfrm>
          <a:off x="5219700" y="1341438"/>
          <a:ext cx="3051175" cy="4679950"/>
        </p:xfrm>
        <a:graphic>
          <a:graphicData uri="http://schemas.openxmlformats.org/drawingml/2006/table">
            <a:tbl>
              <a:tblPr firstRow="1" bandRow="1">
                <a:tableStyleId>{5C22544A-7EE6-4342-B048-85BDC9FD1C3A}</a:tableStyleId>
              </a:tblPr>
              <a:tblGrid>
                <a:gridCol w="1163638"/>
                <a:gridCol w="471805"/>
                <a:gridCol w="471805"/>
                <a:gridCol w="471805"/>
                <a:gridCol w="471805"/>
              </a:tblGrid>
              <a:tr h="423856">
                <a:tc>
                  <a:txBody>
                    <a:bodyPr/>
                    <a:lstStyle/>
                    <a:p>
                      <a:r>
                        <a:rPr lang="en-NZ" sz="1000" b="1" dirty="0" smtClean="0"/>
                        <a:t>Location</a:t>
                      </a:r>
                      <a:endParaRPr lang="en-NZ" sz="1000" b="1" dirty="0"/>
                    </a:p>
                  </a:txBody>
                  <a:tcPr/>
                </a:tc>
                <a:tc>
                  <a:txBody>
                    <a:bodyPr/>
                    <a:lstStyle/>
                    <a:p>
                      <a:pPr algn="ctr"/>
                      <a:r>
                        <a:rPr lang="en-NZ" sz="1000" b="1" dirty="0" smtClean="0"/>
                        <a:t>2011</a:t>
                      </a:r>
                    </a:p>
                    <a:p>
                      <a:pPr algn="ctr"/>
                      <a:r>
                        <a:rPr lang="en-NZ" sz="1000" b="1" dirty="0" smtClean="0"/>
                        <a:t>%</a:t>
                      </a:r>
                      <a:endParaRPr lang="en-NZ" sz="1000" b="1" dirty="0"/>
                    </a:p>
                  </a:txBody>
                  <a:tcPr/>
                </a:tc>
                <a:tc>
                  <a:txBody>
                    <a:bodyPr/>
                    <a:lstStyle/>
                    <a:p>
                      <a:pPr algn="ctr"/>
                      <a:r>
                        <a:rPr lang="en-NZ" sz="1000" b="1" dirty="0" smtClean="0"/>
                        <a:t>2012</a:t>
                      </a:r>
                    </a:p>
                    <a:p>
                      <a:pPr algn="ctr"/>
                      <a:r>
                        <a:rPr lang="en-NZ" sz="1000" b="1" dirty="0" smtClean="0"/>
                        <a:t>%</a:t>
                      </a:r>
                      <a:endParaRPr lang="en-NZ" sz="1000" b="1" dirty="0"/>
                    </a:p>
                  </a:txBody>
                  <a:tcPr/>
                </a:tc>
                <a:tc>
                  <a:txBody>
                    <a:bodyPr/>
                    <a:lstStyle/>
                    <a:p>
                      <a:pPr algn="ctr"/>
                      <a:r>
                        <a:rPr lang="en-NZ" sz="1000" b="1" dirty="0" smtClean="0"/>
                        <a:t>2013</a:t>
                      </a:r>
                    </a:p>
                    <a:p>
                      <a:pPr algn="ctr"/>
                      <a:r>
                        <a:rPr lang="en-NZ" sz="1000" b="1" dirty="0" smtClean="0"/>
                        <a:t>%</a:t>
                      </a:r>
                      <a:endParaRPr lang="en-NZ" sz="1000" b="1" dirty="0"/>
                    </a:p>
                  </a:txBody>
                  <a:tcPr/>
                </a:tc>
                <a:tc>
                  <a:txBody>
                    <a:bodyPr/>
                    <a:lstStyle/>
                    <a:p>
                      <a:pPr algn="ctr"/>
                      <a:r>
                        <a:rPr lang="en-NZ" sz="1000" dirty="0" smtClean="0"/>
                        <a:t>2014</a:t>
                      </a:r>
                    </a:p>
                    <a:p>
                      <a:pPr algn="ctr"/>
                      <a:r>
                        <a:rPr lang="en-NZ" sz="1000" dirty="0" smtClean="0"/>
                        <a:t>%</a:t>
                      </a:r>
                    </a:p>
                  </a:txBody>
                  <a:tcPr/>
                </a:tc>
              </a:tr>
              <a:tr h="260834">
                <a:tc>
                  <a:txBody>
                    <a:bodyPr/>
                    <a:lstStyle/>
                    <a:p>
                      <a:pPr algn="ctr" fontAlgn="b"/>
                      <a:r>
                        <a:rPr lang="en-US" sz="1000" b="0" i="0" u="none" strike="noStrike" dirty="0">
                          <a:solidFill>
                            <a:srgbClr val="000000"/>
                          </a:solidFill>
                          <a:latin typeface="+mn-lt"/>
                        </a:rPr>
                        <a:t>Auckland</a:t>
                      </a:r>
                    </a:p>
                  </a:txBody>
                  <a:tcPr marL="9525" marR="9525" marT="9525" marB="0" anchor="ctr"/>
                </a:tc>
                <a:tc>
                  <a:txBody>
                    <a:bodyPr/>
                    <a:lstStyle/>
                    <a:p>
                      <a:pPr algn="ctr" fontAlgn="b"/>
                      <a:r>
                        <a:rPr lang="en-NZ" sz="1000" b="0" i="0" u="none" strike="noStrike" dirty="0" smtClean="0">
                          <a:solidFill>
                            <a:srgbClr val="000000"/>
                          </a:solidFill>
                          <a:latin typeface="+mn-lt"/>
                        </a:rPr>
                        <a:t>28</a:t>
                      </a:r>
                      <a:endParaRPr lang="en-US" sz="1000" b="0" i="0" u="none" strike="noStrike" dirty="0">
                        <a:solidFill>
                          <a:srgbClr val="000000"/>
                        </a:solidFill>
                        <a:latin typeface="+mn-lt"/>
                      </a:endParaRPr>
                    </a:p>
                  </a:txBody>
                  <a:tcPr marL="9525" marR="9525" marT="9525" marB="0" anchor="ctr"/>
                </a:tc>
                <a:tc>
                  <a:txBody>
                    <a:bodyPr/>
                    <a:lstStyle/>
                    <a:p>
                      <a:pPr algn="ctr" fontAlgn="b"/>
                      <a:r>
                        <a:rPr lang="en-US" sz="1000" b="0" i="0" u="none" strike="noStrike" dirty="0" smtClean="0">
                          <a:solidFill>
                            <a:srgbClr val="000000"/>
                          </a:solidFill>
                          <a:latin typeface="+mn-lt"/>
                        </a:rPr>
                        <a:t>28</a:t>
                      </a:r>
                      <a:endParaRPr lang="en-US" sz="1000" b="0" i="0" u="none" strike="noStrike" dirty="0">
                        <a:solidFill>
                          <a:srgbClr val="000000"/>
                        </a:solidFill>
                        <a:latin typeface="+mn-lt"/>
                      </a:endParaRPr>
                    </a:p>
                  </a:txBody>
                  <a:tcPr marL="9525" marR="9525" marT="9525" marB="0" anchor="ctr"/>
                </a:tc>
                <a:tc>
                  <a:txBody>
                    <a:bodyPr/>
                    <a:lstStyle/>
                    <a:p>
                      <a:pPr algn="ctr" fontAlgn="b"/>
                      <a:r>
                        <a:rPr lang="en-US" sz="1000" b="0" i="0" u="none" strike="noStrike" dirty="0" smtClean="0">
                          <a:solidFill>
                            <a:srgbClr val="000000"/>
                          </a:solidFill>
                          <a:latin typeface="+mn-lt"/>
                        </a:rPr>
                        <a:t>28</a:t>
                      </a:r>
                      <a:endParaRPr lang="en-US" sz="1000" b="0" i="0" u="none" strike="noStrike" dirty="0">
                        <a:solidFill>
                          <a:srgbClr val="000000"/>
                        </a:solidFill>
                        <a:latin typeface="+mn-lt"/>
                      </a:endParaRPr>
                    </a:p>
                  </a:txBody>
                  <a:tcPr marL="9525" marR="9525" marT="9525" marB="0" anchor="ctr"/>
                </a:tc>
                <a:tc>
                  <a:txBody>
                    <a:bodyPr/>
                    <a:lstStyle/>
                    <a:p>
                      <a:pPr algn="ctr" fontAlgn="b"/>
                      <a:r>
                        <a:rPr lang="en-US" sz="1000" b="0" i="0" u="none" strike="noStrike" dirty="0" smtClean="0">
                          <a:solidFill>
                            <a:srgbClr val="000000"/>
                          </a:solidFill>
                          <a:latin typeface="+mn-lt"/>
                        </a:rPr>
                        <a:t>28</a:t>
                      </a:r>
                      <a:endParaRPr lang="en-US" sz="1000" b="0" i="0" u="none" strike="noStrike" dirty="0">
                        <a:solidFill>
                          <a:srgbClr val="000000"/>
                        </a:solidFill>
                        <a:latin typeface="+mn-lt"/>
                      </a:endParaRPr>
                    </a:p>
                  </a:txBody>
                  <a:tcPr marL="9525" marR="9525" marT="9525" marB="0" anchor="ctr"/>
                </a:tc>
              </a:tr>
              <a:tr h="260834">
                <a:tc>
                  <a:txBody>
                    <a:bodyPr/>
                    <a:lstStyle/>
                    <a:p>
                      <a:pPr algn="ctr" fontAlgn="b"/>
                      <a:r>
                        <a:rPr lang="en-US" sz="1000" b="0" i="0" u="none" strike="noStrike" dirty="0">
                          <a:solidFill>
                            <a:srgbClr val="000000"/>
                          </a:solidFill>
                          <a:latin typeface="+mn-lt"/>
                        </a:rPr>
                        <a:t>Canterbury</a:t>
                      </a:r>
                    </a:p>
                  </a:txBody>
                  <a:tcPr marL="9525" marR="9525" marT="9525" marB="0" anchor="ctr"/>
                </a:tc>
                <a:tc>
                  <a:txBody>
                    <a:bodyPr/>
                    <a:lstStyle/>
                    <a:p>
                      <a:pPr algn="ctr" fontAlgn="b"/>
                      <a:r>
                        <a:rPr lang="en-NZ" sz="1000" b="0" i="0" u="none" strike="noStrike" dirty="0" smtClean="0">
                          <a:solidFill>
                            <a:srgbClr val="000000"/>
                          </a:solidFill>
                          <a:latin typeface="+mn-lt"/>
                        </a:rPr>
                        <a:t>18</a:t>
                      </a:r>
                      <a:endParaRPr lang="en-US" sz="1000" b="0" i="0" u="none" strike="noStrike" dirty="0">
                        <a:solidFill>
                          <a:srgbClr val="000000"/>
                        </a:solidFill>
                        <a:latin typeface="+mn-lt"/>
                      </a:endParaRPr>
                    </a:p>
                  </a:txBody>
                  <a:tcPr marL="9525" marR="9525" marT="9525" marB="0" anchor="ctr"/>
                </a:tc>
                <a:tc>
                  <a:txBody>
                    <a:bodyPr/>
                    <a:lstStyle/>
                    <a:p>
                      <a:pPr algn="ctr" fontAlgn="b"/>
                      <a:r>
                        <a:rPr lang="en-US" sz="1000" b="0" i="0" u="none" strike="noStrike" dirty="0" smtClean="0">
                          <a:solidFill>
                            <a:srgbClr val="000000"/>
                          </a:solidFill>
                          <a:latin typeface="+mn-lt"/>
                        </a:rPr>
                        <a:t>18</a:t>
                      </a:r>
                      <a:endParaRPr lang="en-US" sz="1000" b="0" i="0" u="none" strike="noStrike" dirty="0">
                        <a:solidFill>
                          <a:srgbClr val="000000"/>
                        </a:solidFill>
                        <a:latin typeface="+mn-lt"/>
                      </a:endParaRPr>
                    </a:p>
                  </a:txBody>
                  <a:tcPr marL="9525" marR="9525" marT="9525" marB="0" anchor="ctr"/>
                </a:tc>
                <a:tc>
                  <a:txBody>
                    <a:bodyPr/>
                    <a:lstStyle/>
                    <a:p>
                      <a:pPr algn="ctr" fontAlgn="b"/>
                      <a:r>
                        <a:rPr lang="en-US" sz="1000" b="0" i="0" u="none" strike="noStrike" dirty="0" smtClean="0">
                          <a:solidFill>
                            <a:srgbClr val="000000"/>
                          </a:solidFill>
                          <a:latin typeface="+mn-lt"/>
                        </a:rPr>
                        <a:t>19</a:t>
                      </a:r>
                      <a:endParaRPr lang="en-US" sz="1000" b="0" i="0" u="none" strike="noStrike" dirty="0">
                        <a:solidFill>
                          <a:srgbClr val="000000"/>
                        </a:solidFill>
                        <a:latin typeface="+mn-lt"/>
                      </a:endParaRPr>
                    </a:p>
                  </a:txBody>
                  <a:tcPr marL="9525" marR="9525" marT="9525" marB="0" anchor="ctr"/>
                </a:tc>
                <a:tc>
                  <a:txBody>
                    <a:bodyPr/>
                    <a:lstStyle/>
                    <a:p>
                      <a:pPr algn="ctr" fontAlgn="b"/>
                      <a:r>
                        <a:rPr lang="en-US" sz="1000" b="0" i="0" u="none" strike="noStrike" dirty="0" smtClean="0">
                          <a:solidFill>
                            <a:srgbClr val="000000"/>
                          </a:solidFill>
                          <a:latin typeface="+mn-lt"/>
                        </a:rPr>
                        <a:t>19</a:t>
                      </a:r>
                      <a:endParaRPr lang="en-US" sz="1000" b="0" i="0" u="none" strike="noStrike" dirty="0">
                        <a:solidFill>
                          <a:srgbClr val="000000"/>
                        </a:solidFill>
                        <a:latin typeface="+mn-lt"/>
                      </a:endParaRPr>
                    </a:p>
                  </a:txBody>
                  <a:tcPr marL="9525" marR="9525" marT="9525" marB="0" anchor="ctr"/>
                </a:tc>
              </a:tr>
              <a:tr h="260834">
                <a:tc>
                  <a:txBody>
                    <a:bodyPr/>
                    <a:lstStyle/>
                    <a:p>
                      <a:pPr algn="ctr" fontAlgn="b"/>
                      <a:r>
                        <a:rPr lang="en-US" sz="1000" b="0" i="0" u="none" strike="noStrike" dirty="0" err="1">
                          <a:solidFill>
                            <a:srgbClr val="000000"/>
                          </a:solidFill>
                          <a:latin typeface="+mn-lt"/>
                        </a:rPr>
                        <a:t>Gisborne</a:t>
                      </a:r>
                      <a:endParaRPr lang="en-US" sz="1000" b="0" i="0" u="none" strike="noStrike" dirty="0">
                        <a:solidFill>
                          <a:srgbClr val="000000"/>
                        </a:solidFill>
                        <a:latin typeface="+mn-lt"/>
                      </a:endParaRPr>
                    </a:p>
                  </a:txBody>
                  <a:tcPr marL="9525" marR="9525" marT="9525" marB="0" anchor="ctr"/>
                </a:tc>
                <a:tc>
                  <a:txBody>
                    <a:bodyPr/>
                    <a:lstStyle/>
                    <a:p>
                      <a:pPr algn="ctr" fontAlgn="b"/>
                      <a:r>
                        <a:rPr lang="en-NZ" sz="1000" b="0" i="0" u="none" strike="noStrike" dirty="0" smtClean="0">
                          <a:solidFill>
                            <a:srgbClr val="000000"/>
                          </a:solidFill>
                          <a:latin typeface="+mn-lt"/>
                        </a:rPr>
                        <a:t>1</a:t>
                      </a:r>
                      <a:endParaRPr lang="en-US" sz="1000" b="0" i="0" u="none" strike="noStrike" dirty="0">
                        <a:solidFill>
                          <a:srgbClr val="000000"/>
                        </a:solidFill>
                        <a:latin typeface="+mn-lt"/>
                      </a:endParaRPr>
                    </a:p>
                  </a:txBody>
                  <a:tcPr marL="9525" marR="9525" marT="9525" marB="0" anchor="ctr"/>
                </a:tc>
                <a:tc>
                  <a:txBody>
                    <a:bodyPr/>
                    <a:lstStyle/>
                    <a:p>
                      <a:pPr algn="ctr" fontAlgn="b"/>
                      <a:r>
                        <a:rPr lang="en-US" sz="1000" b="0" i="0" u="none" strike="noStrike" dirty="0" smtClean="0">
                          <a:solidFill>
                            <a:srgbClr val="000000"/>
                          </a:solidFill>
                          <a:latin typeface="+mn-lt"/>
                        </a:rPr>
                        <a:t>1</a:t>
                      </a:r>
                      <a:endParaRPr lang="en-US" sz="1000" b="0" i="0" u="none" strike="noStrike" dirty="0">
                        <a:solidFill>
                          <a:srgbClr val="000000"/>
                        </a:solidFill>
                        <a:latin typeface="+mn-lt"/>
                      </a:endParaRPr>
                    </a:p>
                  </a:txBody>
                  <a:tcPr marL="9525" marR="9525" marT="9525" marB="0" anchor="ctr"/>
                </a:tc>
                <a:tc>
                  <a:txBody>
                    <a:bodyPr/>
                    <a:lstStyle/>
                    <a:p>
                      <a:pPr algn="ctr">
                        <a:lnSpc>
                          <a:spcPct val="115000"/>
                        </a:lnSpc>
                        <a:spcAft>
                          <a:spcPts val="0"/>
                        </a:spcAft>
                      </a:pPr>
                      <a:r>
                        <a:rPr lang="en-GB" sz="1000" dirty="0" smtClean="0">
                          <a:solidFill>
                            <a:schemeClr val="tx1"/>
                          </a:solidFill>
                          <a:effectLst/>
                          <a:latin typeface="+mj-lt"/>
                          <a:ea typeface="Verdana"/>
                          <a:cs typeface="Times New Roman"/>
                        </a:rPr>
                        <a:t>1</a:t>
                      </a:r>
                      <a:endParaRPr lang="en-NZ" sz="1000" dirty="0">
                        <a:solidFill>
                          <a:schemeClr val="tx1"/>
                        </a:solidFill>
                        <a:effectLst/>
                        <a:latin typeface="+mj-lt"/>
                        <a:ea typeface="Verdana"/>
                        <a:cs typeface="Times New Roman"/>
                      </a:endParaRPr>
                    </a:p>
                  </a:txBody>
                  <a:tcPr marL="68580" marR="68580" marT="0" marB="0" anchor="ct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1</a:t>
                      </a:r>
                      <a:endParaRPr lang="en-NZ" sz="1000" dirty="0">
                        <a:solidFill>
                          <a:schemeClr val="tx1"/>
                        </a:solidFill>
                        <a:effectLst/>
                        <a:latin typeface="+mj-lt"/>
                        <a:ea typeface="Verdana"/>
                        <a:cs typeface="Times New Roman"/>
                      </a:endParaRPr>
                    </a:p>
                  </a:txBody>
                  <a:tcPr marL="68580" marR="68580" marT="0" marB="0" anchor="ctr"/>
                </a:tc>
              </a:tr>
              <a:tr h="260834">
                <a:tc>
                  <a:txBody>
                    <a:bodyPr/>
                    <a:lstStyle/>
                    <a:p>
                      <a:pPr algn="ctr" fontAlgn="b"/>
                      <a:r>
                        <a:rPr lang="en-US" sz="1000" b="0" i="0" u="none" strike="noStrike" dirty="0">
                          <a:solidFill>
                            <a:srgbClr val="000000"/>
                          </a:solidFill>
                          <a:latin typeface="+mn-lt"/>
                        </a:rPr>
                        <a:t>Hawke's Bay</a:t>
                      </a:r>
                    </a:p>
                  </a:txBody>
                  <a:tcPr marL="9525" marR="9525" marT="9525" marB="0" anchor="ctr"/>
                </a:tc>
                <a:tc>
                  <a:txBody>
                    <a:bodyPr/>
                    <a:lstStyle/>
                    <a:p>
                      <a:pPr algn="ctr" fontAlgn="b"/>
                      <a:r>
                        <a:rPr lang="en-NZ" sz="1000" b="0" i="0" u="none" strike="noStrike" dirty="0" smtClean="0">
                          <a:solidFill>
                            <a:srgbClr val="000000"/>
                          </a:solidFill>
                          <a:latin typeface="+mn-lt"/>
                        </a:rPr>
                        <a:t>5</a:t>
                      </a:r>
                      <a:endParaRPr lang="en-US" sz="1000" b="0" i="0" u="none" strike="noStrike" dirty="0">
                        <a:solidFill>
                          <a:srgbClr val="000000"/>
                        </a:solidFill>
                        <a:latin typeface="+mn-lt"/>
                      </a:endParaRPr>
                    </a:p>
                  </a:txBody>
                  <a:tcPr marL="9525" marR="9525" marT="9525" marB="0" anchor="ctr"/>
                </a:tc>
                <a:tc>
                  <a:txBody>
                    <a:bodyPr/>
                    <a:lstStyle/>
                    <a:p>
                      <a:pPr algn="ctr" fontAlgn="b"/>
                      <a:r>
                        <a:rPr lang="en-US" sz="1000" b="0" i="0" u="none" strike="noStrike" dirty="0" smtClean="0">
                          <a:solidFill>
                            <a:srgbClr val="000000"/>
                          </a:solidFill>
                          <a:latin typeface="+mn-lt"/>
                        </a:rPr>
                        <a:t>5</a:t>
                      </a:r>
                      <a:endParaRPr lang="en-US" sz="1000" b="0" i="0" u="none" strike="noStrike" dirty="0">
                        <a:solidFill>
                          <a:srgbClr val="000000"/>
                        </a:solidFill>
                        <a:latin typeface="+mn-lt"/>
                      </a:endParaRPr>
                    </a:p>
                  </a:txBody>
                  <a:tcPr marL="9525" marR="9525" marT="9525" marB="0" anchor="ctr"/>
                </a:tc>
                <a:tc>
                  <a:txBody>
                    <a:bodyPr/>
                    <a:lstStyle/>
                    <a:p>
                      <a:pPr algn="ctr">
                        <a:lnSpc>
                          <a:spcPct val="115000"/>
                        </a:lnSpc>
                        <a:spcAft>
                          <a:spcPts val="0"/>
                        </a:spcAft>
                      </a:pPr>
                      <a:r>
                        <a:rPr lang="en-GB" sz="1000" dirty="0" smtClean="0">
                          <a:solidFill>
                            <a:schemeClr val="tx1"/>
                          </a:solidFill>
                          <a:effectLst/>
                          <a:latin typeface="+mj-lt"/>
                          <a:ea typeface="Verdana"/>
                          <a:cs typeface="Times New Roman"/>
                        </a:rPr>
                        <a:t>4</a:t>
                      </a:r>
                      <a:endParaRPr lang="en-NZ" sz="1000" dirty="0">
                        <a:solidFill>
                          <a:schemeClr val="tx1"/>
                        </a:solidFill>
                        <a:effectLst/>
                        <a:latin typeface="+mj-lt"/>
                        <a:ea typeface="Verdana"/>
                        <a:cs typeface="Times New Roman"/>
                      </a:endParaRPr>
                    </a:p>
                  </a:txBody>
                  <a:tcPr marL="68580" marR="68580" marT="0" marB="0" anchor="ct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5</a:t>
                      </a:r>
                      <a:endParaRPr lang="en-NZ" sz="1000" dirty="0">
                        <a:solidFill>
                          <a:schemeClr val="tx1"/>
                        </a:solidFill>
                        <a:effectLst/>
                        <a:latin typeface="+mj-lt"/>
                        <a:ea typeface="Verdana"/>
                        <a:cs typeface="Times New Roman"/>
                      </a:endParaRPr>
                    </a:p>
                  </a:txBody>
                  <a:tcPr marL="68580" marR="68580" marT="0" marB="0" anchor="ctr"/>
                </a:tc>
              </a:tr>
              <a:tr h="344161">
                <a:tc>
                  <a:txBody>
                    <a:bodyPr/>
                    <a:lstStyle/>
                    <a:p>
                      <a:pPr algn="ctr" fontAlgn="b"/>
                      <a:r>
                        <a:rPr lang="en-US" sz="1000" b="0" i="0" u="none" strike="noStrike" dirty="0" err="1">
                          <a:solidFill>
                            <a:srgbClr val="000000"/>
                          </a:solidFill>
                          <a:latin typeface="+mn-lt"/>
                        </a:rPr>
                        <a:t>Manawatu</a:t>
                      </a:r>
                      <a:r>
                        <a:rPr lang="en-US" sz="1000" b="0" i="0" u="none" strike="noStrike" dirty="0">
                          <a:solidFill>
                            <a:srgbClr val="000000"/>
                          </a:solidFill>
                          <a:latin typeface="+mn-lt"/>
                        </a:rPr>
                        <a:t>-Wanganui</a:t>
                      </a:r>
                    </a:p>
                  </a:txBody>
                  <a:tcPr marL="9525" marR="9525" marT="9525" marB="0" anchor="ctr"/>
                </a:tc>
                <a:tc>
                  <a:txBody>
                    <a:bodyPr/>
                    <a:lstStyle/>
                    <a:p>
                      <a:pPr algn="ctr" fontAlgn="b"/>
                      <a:r>
                        <a:rPr lang="en-NZ" sz="1000" b="0" i="0" u="none" strike="noStrike" dirty="0" smtClean="0">
                          <a:solidFill>
                            <a:srgbClr val="000000"/>
                          </a:solidFill>
                          <a:latin typeface="+mn-lt"/>
                        </a:rPr>
                        <a:t>6</a:t>
                      </a:r>
                      <a:endParaRPr lang="en-US" sz="1000" b="0" i="0" u="none" strike="noStrike" dirty="0">
                        <a:solidFill>
                          <a:srgbClr val="000000"/>
                        </a:solidFill>
                        <a:latin typeface="+mn-lt"/>
                      </a:endParaRPr>
                    </a:p>
                  </a:txBody>
                  <a:tcPr marL="9525" marR="9525" marT="9525" marB="0" anchor="ctr"/>
                </a:tc>
                <a:tc>
                  <a:txBody>
                    <a:bodyPr/>
                    <a:lstStyle/>
                    <a:p>
                      <a:pPr algn="ctr" fontAlgn="b"/>
                      <a:r>
                        <a:rPr lang="en-US" sz="1000" b="0" i="0" u="none" strike="noStrike" dirty="0" smtClean="0">
                          <a:solidFill>
                            <a:srgbClr val="000000"/>
                          </a:solidFill>
                          <a:latin typeface="+mn-lt"/>
                        </a:rPr>
                        <a:t>6</a:t>
                      </a:r>
                      <a:endParaRPr lang="en-US" sz="1000" b="0" i="0" u="none" strike="noStrike" dirty="0">
                        <a:solidFill>
                          <a:srgbClr val="000000"/>
                        </a:solidFill>
                        <a:latin typeface="+mn-lt"/>
                      </a:endParaRPr>
                    </a:p>
                  </a:txBody>
                  <a:tcPr marL="9525" marR="9525" marT="9525" marB="0" anchor="ctr"/>
                </a:tc>
                <a:tc>
                  <a:txBody>
                    <a:bodyPr/>
                    <a:lstStyle/>
                    <a:p>
                      <a:pPr algn="ctr">
                        <a:lnSpc>
                          <a:spcPct val="115000"/>
                        </a:lnSpc>
                        <a:spcAft>
                          <a:spcPts val="0"/>
                        </a:spcAft>
                      </a:pPr>
                      <a:r>
                        <a:rPr lang="en-GB" sz="1000" dirty="0" smtClean="0">
                          <a:solidFill>
                            <a:schemeClr val="tx1"/>
                          </a:solidFill>
                          <a:effectLst/>
                          <a:latin typeface="+mj-lt"/>
                          <a:ea typeface="Verdana"/>
                          <a:cs typeface="Times New Roman"/>
                        </a:rPr>
                        <a:t>6</a:t>
                      </a:r>
                      <a:endParaRPr lang="en-NZ" sz="1000" dirty="0">
                        <a:solidFill>
                          <a:schemeClr val="tx1"/>
                        </a:solidFill>
                        <a:effectLst/>
                        <a:latin typeface="+mj-lt"/>
                        <a:ea typeface="Verdana"/>
                        <a:cs typeface="Times New Roman"/>
                      </a:endParaRPr>
                    </a:p>
                  </a:txBody>
                  <a:tcPr marL="68580" marR="68580" marT="0" marB="0" anchor="ct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6</a:t>
                      </a:r>
                      <a:endParaRPr lang="en-NZ" sz="1000" dirty="0">
                        <a:solidFill>
                          <a:schemeClr val="tx1"/>
                        </a:solidFill>
                        <a:effectLst/>
                        <a:latin typeface="+mj-lt"/>
                        <a:ea typeface="Verdana"/>
                        <a:cs typeface="Times New Roman"/>
                      </a:endParaRPr>
                    </a:p>
                  </a:txBody>
                  <a:tcPr marL="68580" marR="68580" marT="0" marB="0" anchor="ctr"/>
                </a:tc>
              </a:tr>
              <a:tr h="260834">
                <a:tc>
                  <a:txBody>
                    <a:bodyPr/>
                    <a:lstStyle/>
                    <a:p>
                      <a:pPr algn="ctr" fontAlgn="b"/>
                      <a:r>
                        <a:rPr lang="en-US" sz="1000" b="0" i="0" u="none" strike="noStrike" dirty="0">
                          <a:solidFill>
                            <a:srgbClr val="000000"/>
                          </a:solidFill>
                          <a:latin typeface="+mn-lt"/>
                        </a:rPr>
                        <a:t>Marlborough</a:t>
                      </a:r>
                    </a:p>
                  </a:txBody>
                  <a:tcPr marL="9525" marR="9525" marT="9525" marB="0" anchor="ctr"/>
                </a:tc>
                <a:tc>
                  <a:txBody>
                    <a:bodyPr/>
                    <a:lstStyle/>
                    <a:p>
                      <a:pPr algn="ctr" fontAlgn="b"/>
                      <a:r>
                        <a:rPr lang="en-NZ" sz="1000" b="0" i="0" u="none" strike="noStrike" dirty="0" smtClean="0">
                          <a:solidFill>
                            <a:srgbClr val="000000"/>
                          </a:solidFill>
                          <a:latin typeface="+mn-lt"/>
                        </a:rPr>
                        <a:t>1</a:t>
                      </a:r>
                      <a:endParaRPr lang="en-US" sz="1000" b="0" i="0" u="none" strike="noStrike" dirty="0">
                        <a:solidFill>
                          <a:srgbClr val="000000"/>
                        </a:solidFill>
                        <a:latin typeface="+mn-lt"/>
                      </a:endParaRPr>
                    </a:p>
                  </a:txBody>
                  <a:tcPr marL="9525" marR="9525" marT="9525" marB="0" anchor="ctr"/>
                </a:tc>
                <a:tc>
                  <a:txBody>
                    <a:bodyPr/>
                    <a:lstStyle/>
                    <a:p>
                      <a:pPr algn="ctr" fontAlgn="b"/>
                      <a:r>
                        <a:rPr lang="en-US" sz="1000" b="0" i="0" u="none" strike="noStrike" dirty="0" smtClean="0">
                          <a:solidFill>
                            <a:srgbClr val="000000"/>
                          </a:solidFill>
                          <a:latin typeface="+mn-lt"/>
                        </a:rPr>
                        <a:t>1</a:t>
                      </a:r>
                      <a:endParaRPr lang="en-US" sz="1000" b="0" i="0" u="none" strike="noStrike" dirty="0">
                        <a:solidFill>
                          <a:srgbClr val="000000"/>
                        </a:solidFill>
                        <a:latin typeface="+mn-lt"/>
                      </a:endParaRPr>
                    </a:p>
                  </a:txBody>
                  <a:tcPr marL="9525" marR="9525" marT="9525" marB="0" anchor="ctr"/>
                </a:tc>
                <a:tc>
                  <a:txBody>
                    <a:bodyPr/>
                    <a:lstStyle/>
                    <a:p>
                      <a:pPr algn="ctr">
                        <a:lnSpc>
                          <a:spcPct val="115000"/>
                        </a:lnSpc>
                        <a:spcAft>
                          <a:spcPts val="0"/>
                        </a:spcAft>
                      </a:pPr>
                      <a:r>
                        <a:rPr lang="en-GB" sz="1000" dirty="0" smtClean="0">
                          <a:solidFill>
                            <a:schemeClr val="tx1"/>
                          </a:solidFill>
                          <a:effectLst/>
                          <a:latin typeface="+mj-lt"/>
                          <a:ea typeface="Verdana"/>
                          <a:cs typeface="Times New Roman"/>
                        </a:rPr>
                        <a:t>1</a:t>
                      </a:r>
                      <a:endParaRPr lang="en-NZ" sz="1000" dirty="0">
                        <a:solidFill>
                          <a:schemeClr val="tx1"/>
                        </a:solidFill>
                        <a:effectLst/>
                        <a:latin typeface="+mj-lt"/>
                        <a:ea typeface="Verdana"/>
                        <a:cs typeface="Times New Roman"/>
                      </a:endParaRPr>
                    </a:p>
                  </a:txBody>
                  <a:tcPr marL="68580" marR="68580" marT="0" marB="0" anchor="ct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2</a:t>
                      </a:r>
                      <a:endParaRPr lang="en-NZ" sz="1000" dirty="0">
                        <a:solidFill>
                          <a:schemeClr val="tx1"/>
                        </a:solidFill>
                        <a:effectLst/>
                        <a:latin typeface="+mj-lt"/>
                        <a:ea typeface="Verdana"/>
                        <a:cs typeface="Times New Roman"/>
                      </a:endParaRPr>
                    </a:p>
                  </a:txBody>
                  <a:tcPr marL="68580" marR="68580" marT="0" marB="0" anchor="ctr"/>
                </a:tc>
              </a:tr>
              <a:tr h="260834">
                <a:tc>
                  <a:txBody>
                    <a:bodyPr/>
                    <a:lstStyle/>
                    <a:p>
                      <a:pPr algn="ctr" fontAlgn="b"/>
                      <a:r>
                        <a:rPr lang="en-US" sz="1000" b="0" i="0" u="none" strike="noStrike" dirty="0">
                          <a:solidFill>
                            <a:srgbClr val="000000"/>
                          </a:solidFill>
                          <a:latin typeface="+mn-lt"/>
                        </a:rPr>
                        <a:t>Nelson</a:t>
                      </a:r>
                    </a:p>
                  </a:txBody>
                  <a:tcPr marL="9525" marR="9525" marT="9525" marB="0" anchor="ctr"/>
                </a:tc>
                <a:tc>
                  <a:txBody>
                    <a:bodyPr/>
                    <a:lstStyle/>
                    <a:p>
                      <a:pPr algn="ctr" fontAlgn="b"/>
                      <a:r>
                        <a:rPr lang="en-NZ" sz="1000" b="0" i="0" u="none" strike="noStrike" dirty="0" smtClean="0">
                          <a:solidFill>
                            <a:srgbClr val="000000"/>
                          </a:solidFill>
                          <a:latin typeface="+mn-lt"/>
                        </a:rPr>
                        <a:t>2</a:t>
                      </a:r>
                      <a:endParaRPr lang="en-US" sz="1000" b="0" i="0" u="none" strike="noStrike" dirty="0">
                        <a:solidFill>
                          <a:srgbClr val="000000"/>
                        </a:solidFill>
                        <a:latin typeface="+mn-lt"/>
                      </a:endParaRPr>
                    </a:p>
                  </a:txBody>
                  <a:tcPr marL="9525" marR="9525" marT="9525" marB="0" anchor="ctr"/>
                </a:tc>
                <a:tc>
                  <a:txBody>
                    <a:bodyPr/>
                    <a:lstStyle/>
                    <a:p>
                      <a:pPr algn="ctr" fontAlgn="b"/>
                      <a:r>
                        <a:rPr lang="en-US" sz="1000" b="0" i="0" u="none" strike="noStrike" dirty="0" smtClean="0">
                          <a:solidFill>
                            <a:srgbClr val="000000"/>
                          </a:solidFill>
                          <a:latin typeface="+mn-lt"/>
                        </a:rPr>
                        <a:t>3</a:t>
                      </a:r>
                      <a:endParaRPr lang="en-US" sz="1000" b="0" i="0" u="none" strike="noStrike" dirty="0">
                        <a:solidFill>
                          <a:srgbClr val="000000"/>
                        </a:solidFill>
                        <a:latin typeface="+mn-lt"/>
                      </a:endParaRPr>
                    </a:p>
                  </a:txBody>
                  <a:tcPr marL="9525" marR="9525" marT="9525" marB="0" anchor="ctr"/>
                </a:tc>
                <a:tc>
                  <a:txBody>
                    <a:bodyPr/>
                    <a:lstStyle/>
                    <a:p>
                      <a:pPr algn="ctr">
                        <a:lnSpc>
                          <a:spcPct val="115000"/>
                        </a:lnSpc>
                        <a:spcAft>
                          <a:spcPts val="0"/>
                        </a:spcAft>
                      </a:pPr>
                      <a:r>
                        <a:rPr lang="en-GB" sz="1000" dirty="0" smtClean="0">
                          <a:solidFill>
                            <a:schemeClr val="tx1"/>
                          </a:solidFill>
                          <a:effectLst/>
                          <a:latin typeface="+mj-lt"/>
                          <a:ea typeface="Verdana"/>
                          <a:cs typeface="Times New Roman"/>
                        </a:rPr>
                        <a:t>2</a:t>
                      </a:r>
                      <a:endParaRPr lang="en-NZ" sz="1000" dirty="0">
                        <a:solidFill>
                          <a:schemeClr val="tx1"/>
                        </a:solidFill>
                        <a:effectLst/>
                        <a:latin typeface="+mj-lt"/>
                        <a:ea typeface="Verdana"/>
                        <a:cs typeface="Times New Roman"/>
                      </a:endParaRPr>
                    </a:p>
                  </a:txBody>
                  <a:tcPr marL="68580" marR="68580" marT="0" marB="0" anchor="ct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1</a:t>
                      </a:r>
                      <a:endParaRPr lang="en-NZ" sz="1000" dirty="0">
                        <a:solidFill>
                          <a:schemeClr val="tx1"/>
                        </a:solidFill>
                        <a:effectLst/>
                        <a:latin typeface="+mj-lt"/>
                        <a:ea typeface="Verdana"/>
                        <a:cs typeface="Times New Roman"/>
                      </a:endParaRPr>
                    </a:p>
                  </a:txBody>
                  <a:tcPr marL="68580" marR="68580" marT="0" marB="0" anchor="ctr"/>
                </a:tc>
              </a:tr>
              <a:tr h="260834">
                <a:tc>
                  <a:txBody>
                    <a:bodyPr/>
                    <a:lstStyle/>
                    <a:p>
                      <a:pPr algn="ctr" fontAlgn="b"/>
                      <a:r>
                        <a:rPr lang="en-US" sz="1000" b="0" i="0" u="none" strike="noStrike" dirty="0">
                          <a:solidFill>
                            <a:srgbClr val="000000"/>
                          </a:solidFill>
                          <a:latin typeface="+mn-lt"/>
                        </a:rPr>
                        <a:t>Northland</a:t>
                      </a:r>
                    </a:p>
                  </a:txBody>
                  <a:tcPr marL="9525" marR="9525" marT="9525" marB="0" anchor="ctr"/>
                </a:tc>
                <a:tc>
                  <a:txBody>
                    <a:bodyPr/>
                    <a:lstStyle/>
                    <a:p>
                      <a:pPr algn="ctr" fontAlgn="b"/>
                      <a:r>
                        <a:rPr lang="en-NZ" sz="1000" b="0" i="0" u="none" strike="noStrike" dirty="0" smtClean="0">
                          <a:solidFill>
                            <a:srgbClr val="000000"/>
                          </a:solidFill>
                          <a:latin typeface="+mn-lt"/>
                        </a:rPr>
                        <a:t>1</a:t>
                      </a:r>
                      <a:endParaRPr lang="en-US" sz="1000" b="0" i="0" u="none" strike="noStrike" dirty="0">
                        <a:solidFill>
                          <a:srgbClr val="000000"/>
                        </a:solidFill>
                        <a:latin typeface="+mn-lt"/>
                      </a:endParaRPr>
                    </a:p>
                  </a:txBody>
                  <a:tcPr marL="9525" marR="9525" marT="9525" marB="0" anchor="ctr"/>
                </a:tc>
                <a:tc>
                  <a:txBody>
                    <a:bodyPr/>
                    <a:lstStyle/>
                    <a:p>
                      <a:pPr algn="ctr" fontAlgn="b"/>
                      <a:r>
                        <a:rPr lang="en-US" sz="1000" b="0" i="0" u="none" strike="noStrike" dirty="0" smtClean="0">
                          <a:solidFill>
                            <a:srgbClr val="000000"/>
                          </a:solidFill>
                          <a:latin typeface="+mn-lt"/>
                        </a:rPr>
                        <a:t>1</a:t>
                      </a:r>
                      <a:endParaRPr lang="en-US" sz="1000" b="0" i="0" u="none" strike="noStrike" dirty="0">
                        <a:solidFill>
                          <a:srgbClr val="000000"/>
                        </a:solidFill>
                        <a:latin typeface="+mn-lt"/>
                      </a:endParaRPr>
                    </a:p>
                  </a:txBody>
                  <a:tcPr marL="9525" marR="9525" marT="9525" marB="0" anchor="ctr"/>
                </a:tc>
                <a:tc>
                  <a:txBody>
                    <a:bodyPr/>
                    <a:lstStyle/>
                    <a:p>
                      <a:pPr algn="ctr">
                        <a:lnSpc>
                          <a:spcPct val="115000"/>
                        </a:lnSpc>
                        <a:spcAft>
                          <a:spcPts val="0"/>
                        </a:spcAft>
                      </a:pPr>
                      <a:r>
                        <a:rPr lang="en-GB" sz="1000" dirty="0" smtClean="0">
                          <a:solidFill>
                            <a:schemeClr val="tx1"/>
                          </a:solidFill>
                          <a:effectLst/>
                          <a:latin typeface="+mj-lt"/>
                          <a:ea typeface="Verdana"/>
                          <a:cs typeface="Times New Roman"/>
                        </a:rPr>
                        <a:t>1</a:t>
                      </a:r>
                      <a:endParaRPr lang="en-NZ" sz="1000" dirty="0">
                        <a:solidFill>
                          <a:schemeClr val="tx1"/>
                        </a:solidFill>
                        <a:effectLst/>
                        <a:latin typeface="+mj-lt"/>
                        <a:ea typeface="Verdana"/>
                        <a:cs typeface="Times New Roman"/>
                      </a:endParaRPr>
                    </a:p>
                  </a:txBody>
                  <a:tcPr marL="68580" marR="68580" marT="0" marB="0" anchor="ct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1</a:t>
                      </a:r>
                      <a:endParaRPr lang="en-NZ" sz="1000" dirty="0">
                        <a:solidFill>
                          <a:schemeClr val="tx1"/>
                        </a:solidFill>
                        <a:effectLst/>
                        <a:latin typeface="+mj-lt"/>
                        <a:ea typeface="Verdana"/>
                        <a:cs typeface="Times New Roman"/>
                      </a:endParaRPr>
                    </a:p>
                  </a:txBody>
                  <a:tcPr marL="68580" marR="68580" marT="0" marB="0" anchor="ctr"/>
                </a:tc>
              </a:tr>
              <a:tr h="260834">
                <a:tc>
                  <a:txBody>
                    <a:bodyPr/>
                    <a:lstStyle/>
                    <a:p>
                      <a:pPr algn="ctr" fontAlgn="b"/>
                      <a:r>
                        <a:rPr lang="en-US" sz="1000" b="0" i="0" u="none" strike="noStrike" dirty="0" err="1">
                          <a:solidFill>
                            <a:srgbClr val="000000"/>
                          </a:solidFill>
                          <a:latin typeface="+mn-lt"/>
                        </a:rPr>
                        <a:t>Otago</a:t>
                      </a:r>
                      <a:endParaRPr lang="en-US" sz="1000" b="0" i="0" u="none" strike="noStrike" dirty="0">
                        <a:solidFill>
                          <a:srgbClr val="000000"/>
                        </a:solidFill>
                        <a:latin typeface="+mn-lt"/>
                      </a:endParaRPr>
                    </a:p>
                  </a:txBody>
                  <a:tcPr marL="9525" marR="9525" marT="9525" marB="0" anchor="ctr"/>
                </a:tc>
                <a:tc>
                  <a:txBody>
                    <a:bodyPr/>
                    <a:lstStyle/>
                    <a:p>
                      <a:pPr algn="ctr" fontAlgn="b"/>
                      <a:r>
                        <a:rPr lang="en-NZ" sz="1000" b="0" i="0" u="none" strike="noStrike" dirty="0" smtClean="0">
                          <a:solidFill>
                            <a:srgbClr val="000000"/>
                          </a:solidFill>
                          <a:latin typeface="+mn-lt"/>
                        </a:rPr>
                        <a:t>6</a:t>
                      </a:r>
                      <a:endParaRPr lang="en-US" sz="1000" b="0" i="0" u="none" strike="noStrike" dirty="0">
                        <a:solidFill>
                          <a:srgbClr val="000000"/>
                        </a:solidFill>
                        <a:latin typeface="+mn-lt"/>
                      </a:endParaRPr>
                    </a:p>
                  </a:txBody>
                  <a:tcPr marL="9525" marR="9525" marT="9525" marB="0" anchor="ctr"/>
                </a:tc>
                <a:tc>
                  <a:txBody>
                    <a:bodyPr/>
                    <a:lstStyle/>
                    <a:p>
                      <a:pPr algn="ctr" fontAlgn="b"/>
                      <a:r>
                        <a:rPr lang="en-US" sz="1000" b="0" i="0" u="none" strike="noStrike" dirty="0" smtClean="0">
                          <a:solidFill>
                            <a:srgbClr val="000000"/>
                          </a:solidFill>
                          <a:latin typeface="+mn-lt"/>
                        </a:rPr>
                        <a:t>6</a:t>
                      </a:r>
                      <a:endParaRPr lang="en-US" sz="1000" b="0" i="0" u="none" strike="noStrike" dirty="0">
                        <a:solidFill>
                          <a:srgbClr val="000000"/>
                        </a:solidFill>
                        <a:latin typeface="+mn-lt"/>
                      </a:endParaRPr>
                    </a:p>
                  </a:txBody>
                  <a:tcPr marL="9525" marR="9525" marT="9525" marB="0" anchor="ctr"/>
                </a:tc>
                <a:tc>
                  <a:txBody>
                    <a:bodyPr/>
                    <a:lstStyle/>
                    <a:p>
                      <a:pPr algn="ctr">
                        <a:lnSpc>
                          <a:spcPct val="115000"/>
                        </a:lnSpc>
                        <a:spcAft>
                          <a:spcPts val="0"/>
                        </a:spcAft>
                      </a:pPr>
                      <a:r>
                        <a:rPr lang="en-GB" sz="1000" dirty="0" smtClean="0">
                          <a:solidFill>
                            <a:schemeClr val="tx1"/>
                          </a:solidFill>
                          <a:effectLst/>
                          <a:latin typeface="+mj-lt"/>
                          <a:ea typeface="Verdana"/>
                          <a:cs typeface="Times New Roman"/>
                        </a:rPr>
                        <a:t>7</a:t>
                      </a:r>
                      <a:endParaRPr lang="en-NZ" sz="1000" dirty="0">
                        <a:solidFill>
                          <a:schemeClr val="tx1"/>
                        </a:solidFill>
                        <a:effectLst/>
                        <a:latin typeface="+mj-lt"/>
                        <a:ea typeface="Verdana"/>
                        <a:cs typeface="Times New Roman"/>
                      </a:endParaRPr>
                    </a:p>
                  </a:txBody>
                  <a:tcPr marL="68580" marR="68580" marT="0" marB="0" anchor="ct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6</a:t>
                      </a:r>
                      <a:endParaRPr lang="en-NZ" sz="1000" dirty="0">
                        <a:solidFill>
                          <a:schemeClr val="tx1"/>
                        </a:solidFill>
                        <a:effectLst/>
                        <a:latin typeface="+mj-lt"/>
                        <a:ea typeface="Verdana"/>
                        <a:cs typeface="Times New Roman"/>
                      </a:endParaRPr>
                    </a:p>
                  </a:txBody>
                  <a:tcPr marL="68580" marR="68580" marT="0" marB="0" anchor="ctr"/>
                </a:tc>
              </a:tr>
              <a:tr h="260834">
                <a:tc>
                  <a:txBody>
                    <a:bodyPr/>
                    <a:lstStyle/>
                    <a:p>
                      <a:pPr algn="ctr" fontAlgn="b"/>
                      <a:r>
                        <a:rPr lang="en-US" sz="1000" b="0" i="0" u="none" strike="noStrike" dirty="0">
                          <a:solidFill>
                            <a:srgbClr val="000000"/>
                          </a:solidFill>
                          <a:latin typeface="+mn-lt"/>
                        </a:rPr>
                        <a:t>Southland</a:t>
                      </a:r>
                    </a:p>
                  </a:txBody>
                  <a:tcPr marL="9525" marR="9525" marT="9525" marB="0" anchor="ctr"/>
                </a:tc>
                <a:tc>
                  <a:txBody>
                    <a:bodyPr/>
                    <a:lstStyle/>
                    <a:p>
                      <a:pPr algn="ctr" fontAlgn="b"/>
                      <a:r>
                        <a:rPr lang="en-NZ" sz="1000" b="0" i="0" u="none" strike="noStrike" dirty="0" smtClean="0">
                          <a:solidFill>
                            <a:srgbClr val="000000"/>
                          </a:solidFill>
                          <a:latin typeface="+mn-lt"/>
                        </a:rPr>
                        <a:t>3</a:t>
                      </a:r>
                      <a:endParaRPr lang="en-US" sz="1000" b="0" i="0" u="none" strike="noStrike" dirty="0">
                        <a:solidFill>
                          <a:srgbClr val="000000"/>
                        </a:solidFill>
                        <a:latin typeface="+mn-lt"/>
                      </a:endParaRPr>
                    </a:p>
                  </a:txBody>
                  <a:tcPr marL="9525" marR="9525" marT="9525" marB="0" anchor="ctr"/>
                </a:tc>
                <a:tc>
                  <a:txBody>
                    <a:bodyPr/>
                    <a:lstStyle/>
                    <a:p>
                      <a:pPr algn="ctr" fontAlgn="b"/>
                      <a:r>
                        <a:rPr lang="en-US" sz="1000" b="0" i="0" u="none" strike="noStrike" dirty="0" smtClean="0">
                          <a:solidFill>
                            <a:srgbClr val="000000"/>
                          </a:solidFill>
                          <a:latin typeface="+mn-lt"/>
                        </a:rPr>
                        <a:t>3</a:t>
                      </a:r>
                      <a:endParaRPr lang="en-US" sz="1000" b="0" i="0" u="none" strike="noStrike" dirty="0">
                        <a:solidFill>
                          <a:srgbClr val="000000"/>
                        </a:solidFill>
                        <a:latin typeface="+mn-lt"/>
                      </a:endParaRPr>
                    </a:p>
                  </a:txBody>
                  <a:tcPr marL="9525" marR="9525" marT="9525" marB="0" anchor="ctr"/>
                </a:tc>
                <a:tc>
                  <a:txBody>
                    <a:bodyPr/>
                    <a:lstStyle/>
                    <a:p>
                      <a:pPr algn="ctr">
                        <a:lnSpc>
                          <a:spcPct val="115000"/>
                        </a:lnSpc>
                        <a:spcAft>
                          <a:spcPts val="0"/>
                        </a:spcAft>
                      </a:pPr>
                      <a:r>
                        <a:rPr lang="en-GB" sz="1000" dirty="0" smtClean="0">
                          <a:solidFill>
                            <a:schemeClr val="tx1"/>
                          </a:solidFill>
                          <a:effectLst/>
                          <a:latin typeface="+mj-lt"/>
                          <a:ea typeface="Verdana"/>
                          <a:cs typeface="Times New Roman"/>
                        </a:rPr>
                        <a:t>3</a:t>
                      </a:r>
                      <a:endParaRPr lang="en-NZ" sz="1000" dirty="0">
                        <a:solidFill>
                          <a:schemeClr val="tx1"/>
                        </a:solidFill>
                        <a:effectLst/>
                        <a:latin typeface="+mj-lt"/>
                        <a:ea typeface="Verdana"/>
                        <a:cs typeface="Times New Roman"/>
                      </a:endParaRPr>
                    </a:p>
                  </a:txBody>
                  <a:tcPr marL="68580" marR="68580" marT="0" marB="0" anchor="ct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2</a:t>
                      </a:r>
                      <a:endParaRPr lang="en-NZ" sz="1000" dirty="0">
                        <a:solidFill>
                          <a:schemeClr val="tx1"/>
                        </a:solidFill>
                        <a:effectLst/>
                        <a:latin typeface="+mj-lt"/>
                        <a:ea typeface="Verdana"/>
                        <a:cs typeface="Times New Roman"/>
                      </a:endParaRPr>
                    </a:p>
                  </a:txBody>
                  <a:tcPr marL="68580" marR="68580" marT="0" marB="0" anchor="ctr"/>
                </a:tc>
              </a:tr>
              <a:tr h="260834">
                <a:tc>
                  <a:txBody>
                    <a:bodyPr/>
                    <a:lstStyle/>
                    <a:p>
                      <a:pPr algn="ctr" fontAlgn="b"/>
                      <a:r>
                        <a:rPr lang="en-US" sz="1000" b="0" i="0" u="none" strike="noStrike" dirty="0" err="1">
                          <a:solidFill>
                            <a:srgbClr val="000000"/>
                          </a:solidFill>
                          <a:latin typeface="+mn-lt"/>
                        </a:rPr>
                        <a:t>Taranaki</a:t>
                      </a:r>
                      <a:endParaRPr lang="en-US" sz="1000" b="0" i="0" u="none" strike="noStrike" dirty="0">
                        <a:solidFill>
                          <a:srgbClr val="000000"/>
                        </a:solidFill>
                        <a:latin typeface="+mn-lt"/>
                      </a:endParaRPr>
                    </a:p>
                  </a:txBody>
                  <a:tcPr marL="9525" marR="9525" marT="9525" marB="0" anchor="ctr"/>
                </a:tc>
                <a:tc>
                  <a:txBody>
                    <a:bodyPr/>
                    <a:lstStyle/>
                    <a:p>
                      <a:pPr algn="ctr" fontAlgn="b"/>
                      <a:r>
                        <a:rPr lang="en-NZ" sz="1000" b="0" i="0" u="none" strike="noStrike" dirty="0" smtClean="0">
                          <a:solidFill>
                            <a:srgbClr val="000000"/>
                          </a:solidFill>
                          <a:latin typeface="+mn-lt"/>
                        </a:rPr>
                        <a:t>2</a:t>
                      </a:r>
                      <a:endParaRPr lang="en-US" sz="1000" b="0" i="0" u="none" strike="noStrike" dirty="0">
                        <a:solidFill>
                          <a:srgbClr val="000000"/>
                        </a:solidFill>
                        <a:latin typeface="+mn-lt"/>
                      </a:endParaRPr>
                    </a:p>
                  </a:txBody>
                  <a:tcPr marL="9525" marR="9525" marT="9525" marB="0" anchor="ctr"/>
                </a:tc>
                <a:tc>
                  <a:txBody>
                    <a:bodyPr/>
                    <a:lstStyle/>
                    <a:p>
                      <a:pPr algn="ctr" fontAlgn="b"/>
                      <a:r>
                        <a:rPr lang="en-US" sz="1000" b="0" i="0" u="none" strike="noStrike" dirty="0" smtClean="0">
                          <a:solidFill>
                            <a:srgbClr val="000000"/>
                          </a:solidFill>
                          <a:latin typeface="+mn-lt"/>
                        </a:rPr>
                        <a:t>2</a:t>
                      </a:r>
                      <a:endParaRPr lang="en-US" sz="1000" b="0" i="0" u="none" strike="noStrike" dirty="0">
                        <a:solidFill>
                          <a:srgbClr val="000000"/>
                        </a:solidFill>
                        <a:latin typeface="+mn-lt"/>
                      </a:endParaRPr>
                    </a:p>
                  </a:txBody>
                  <a:tcPr marL="9525" marR="9525" marT="9525" marB="0" anchor="ctr"/>
                </a:tc>
                <a:tc>
                  <a:txBody>
                    <a:bodyPr/>
                    <a:lstStyle/>
                    <a:p>
                      <a:pPr algn="ctr">
                        <a:lnSpc>
                          <a:spcPct val="115000"/>
                        </a:lnSpc>
                        <a:spcAft>
                          <a:spcPts val="0"/>
                        </a:spcAft>
                      </a:pPr>
                      <a:r>
                        <a:rPr lang="en-GB" sz="1000" dirty="0" smtClean="0">
                          <a:solidFill>
                            <a:schemeClr val="tx1"/>
                          </a:solidFill>
                          <a:effectLst/>
                          <a:latin typeface="+mj-lt"/>
                          <a:ea typeface="Verdana"/>
                          <a:cs typeface="Times New Roman"/>
                        </a:rPr>
                        <a:t>2</a:t>
                      </a:r>
                      <a:endParaRPr lang="en-NZ" sz="1000" dirty="0">
                        <a:solidFill>
                          <a:schemeClr val="tx1"/>
                        </a:solidFill>
                        <a:effectLst/>
                        <a:latin typeface="+mj-lt"/>
                        <a:ea typeface="Verdana"/>
                        <a:cs typeface="Times New Roman"/>
                      </a:endParaRPr>
                    </a:p>
                  </a:txBody>
                  <a:tcPr marL="68580" marR="68580" marT="0" marB="0" anchor="ct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2</a:t>
                      </a:r>
                      <a:endParaRPr lang="en-NZ" sz="1000" dirty="0">
                        <a:solidFill>
                          <a:schemeClr val="tx1"/>
                        </a:solidFill>
                        <a:effectLst/>
                        <a:latin typeface="+mj-lt"/>
                        <a:ea typeface="Verdana"/>
                        <a:cs typeface="Times New Roman"/>
                      </a:endParaRPr>
                    </a:p>
                  </a:txBody>
                  <a:tcPr marL="68580" marR="68580" marT="0" marB="0" anchor="ctr"/>
                </a:tc>
              </a:tr>
              <a:tr h="260834">
                <a:tc>
                  <a:txBody>
                    <a:bodyPr/>
                    <a:lstStyle/>
                    <a:p>
                      <a:pPr algn="ctr" fontAlgn="b"/>
                      <a:r>
                        <a:rPr lang="en-US" sz="1000" b="0" i="0" u="none" strike="noStrike" dirty="0">
                          <a:solidFill>
                            <a:srgbClr val="000000"/>
                          </a:solidFill>
                          <a:latin typeface="+mn-lt"/>
                        </a:rPr>
                        <a:t>Tasman</a:t>
                      </a:r>
                    </a:p>
                  </a:txBody>
                  <a:tcPr marL="9525" marR="9525" marT="9525" marB="0" anchor="ctr"/>
                </a:tc>
                <a:tc>
                  <a:txBody>
                    <a:bodyPr/>
                    <a:lstStyle/>
                    <a:p>
                      <a:pPr algn="ctr" fontAlgn="b"/>
                      <a:r>
                        <a:rPr lang="en-NZ" sz="1000" b="0" i="0" u="none" strike="noStrike" dirty="0" smtClean="0">
                          <a:solidFill>
                            <a:srgbClr val="000000"/>
                          </a:solidFill>
                          <a:latin typeface="+mn-lt"/>
                        </a:rPr>
                        <a:t>1</a:t>
                      </a:r>
                      <a:endParaRPr lang="en-US" sz="1000" b="0" i="0" u="none" strike="noStrike" dirty="0">
                        <a:solidFill>
                          <a:srgbClr val="000000"/>
                        </a:solidFill>
                        <a:latin typeface="+mn-lt"/>
                      </a:endParaRPr>
                    </a:p>
                  </a:txBody>
                  <a:tcPr marL="9525" marR="9525" marT="9525" marB="0" anchor="ctr"/>
                </a:tc>
                <a:tc>
                  <a:txBody>
                    <a:bodyPr/>
                    <a:lstStyle/>
                    <a:p>
                      <a:pPr algn="ctr" fontAlgn="b"/>
                      <a:r>
                        <a:rPr lang="en-US" sz="1000" b="0" i="0" u="none" strike="noStrike" dirty="0" smtClean="0">
                          <a:solidFill>
                            <a:srgbClr val="000000"/>
                          </a:solidFill>
                          <a:latin typeface="+mn-lt"/>
                        </a:rPr>
                        <a:t>1</a:t>
                      </a:r>
                      <a:endParaRPr lang="en-US" sz="1000" b="0" i="0" u="none" strike="noStrike" dirty="0">
                        <a:solidFill>
                          <a:srgbClr val="000000"/>
                        </a:solidFill>
                        <a:latin typeface="+mn-lt"/>
                      </a:endParaRPr>
                    </a:p>
                  </a:txBody>
                  <a:tcPr marL="9525" marR="9525" marT="9525" marB="0" anchor="ctr"/>
                </a:tc>
                <a:tc>
                  <a:txBody>
                    <a:bodyPr/>
                    <a:lstStyle/>
                    <a:p>
                      <a:pPr algn="ctr">
                        <a:lnSpc>
                          <a:spcPct val="115000"/>
                        </a:lnSpc>
                        <a:spcAft>
                          <a:spcPts val="0"/>
                        </a:spcAft>
                      </a:pPr>
                      <a:r>
                        <a:rPr lang="en-GB" sz="1000" dirty="0" smtClean="0">
                          <a:solidFill>
                            <a:schemeClr val="tx1"/>
                          </a:solidFill>
                          <a:effectLst/>
                          <a:latin typeface="+mj-lt"/>
                          <a:ea typeface="Verdana"/>
                          <a:cs typeface="Times New Roman"/>
                        </a:rPr>
                        <a:t>1</a:t>
                      </a:r>
                      <a:endParaRPr lang="en-NZ" sz="1000" dirty="0">
                        <a:solidFill>
                          <a:schemeClr val="tx1"/>
                        </a:solidFill>
                        <a:effectLst/>
                        <a:latin typeface="+mj-lt"/>
                        <a:ea typeface="Verdana"/>
                        <a:cs typeface="Times New Roman"/>
                      </a:endParaRPr>
                    </a:p>
                  </a:txBody>
                  <a:tcPr marL="68580" marR="68580" marT="0" marB="0" anchor="ct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1</a:t>
                      </a:r>
                      <a:endParaRPr lang="en-NZ" sz="1000" dirty="0">
                        <a:solidFill>
                          <a:schemeClr val="tx1"/>
                        </a:solidFill>
                        <a:effectLst/>
                        <a:latin typeface="+mj-lt"/>
                        <a:ea typeface="Verdana"/>
                        <a:cs typeface="Times New Roman"/>
                      </a:endParaRPr>
                    </a:p>
                  </a:txBody>
                  <a:tcPr marL="68580" marR="68580" marT="0" marB="0" anchor="ctr"/>
                </a:tc>
              </a:tr>
              <a:tr h="260834">
                <a:tc>
                  <a:txBody>
                    <a:bodyPr/>
                    <a:lstStyle/>
                    <a:p>
                      <a:pPr algn="ctr" fontAlgn="b"/>
                      <a:r>
                        <a:rPr lang="en-US" sz="1000" b="0" i="0" u="none" strike="noStrike" dirty="0">
                          <a:solidFill>
                            <a:srgbClr val="000000"/>
                          </a:solidFill>
                          <a:latin typeface="+mn-lt"/>
                        </a:rPr>
                        <a:t>Waikato</a:t>
                      </a:r>
                    </a:p>
                  </a:txBody>
                  <a:tcPr marL="9525" marR="9525" marT="9525" marB="0" anchor="ctr"/>
                </a:tc>
                <a:tc>
                  <a:txBody>
                    <a:bodyPr/>
                    <a:lstStyle/>
                    <a:p>
                      <a:pPr algn="ctr" fontAlgn="b"/>
                      <a:r>
                        <a:rPr lang="en-NZ" sz="1000" b="0" i="0" u="none" strike="noStrike" dirty="0" smtClean="0">
                          <a:solidFill>
                            <a:srgbClr val="000000"/>
                          </a:solidFill>
                          <a:latin typeface="+mn-lt"/>
                        </a:rPr>
                        <a:t>8</a:t>
                      </a:r>
                      <a:endParaRPr lang="en-US" sz="1000" b="0" i="0" u="none" strike="noStrike" dirty="0">
                        <a:solidFill>
                          <a:srgbClr val="000000"/>
                        </a:solidFill>
                        <a:latin typeface="+mn-lt"/>
                      </a:endParaRPr>
                    </a:p>
                  </a:txBody>
                  <a:tcPr marL="9525" marR="9525" marT="9525" marB="0" anchor="ctr"/>
                </a:tc>
                <a:tc>
                  <a:txBody>
                    <a:bodyPr/>
                    <a:lstStyle/>
                    <a:p>
                      <a:pPr algn="ctr" fontAlgn="b"/>
                      <a:r>
                        <a:rPr lang="en-US" sz="1000" b="0" i="0" u="none" strike="noStrike" dirty="0" smtClean="0">
                          <a:solidFill>
                            <a:srgbClr val="000000"/>
                          </a:solidFill>
                          <a:latin typeface="+mn-lt"/>
                        </a:rPr>
                        <a:t>9</a:t>
                      </a:r>
                      <a:endParaRPr lang="en-US" sz="1000" b="0" i="0" u="none" strike="noStrike" dirty="0">
                        <a:solidFill>
                          <a:srgbClr val="000000"/>
                        </a:solidFill>
                        <a:latin typeface="+mn-lt"/>
                      </a:endParaRPr>
                    </a:p>
                  </a:txBody>
                  <a:tcPr marL="9525" marR="9525" marT="9525" marB="0" anchor="ctr"/>
                </a:tc>
                <a:tc>
                  <a:txBody>
                    <a:bodyPr/>
                    <a:lstStyle/>
                    <a:p>
                      <a:pPr algn="ctr">
                        <a:lnSpc>
                          <a:spcPct val="115000"/>
                        </a:lnSpc>
                        <a:spcAft>
                          <a:spcPts val="0"/>
                        </a:spcAft>
                      </a:pPr>
                      <a:r>
                        <a:rPr lang="en-GB" sz="1000" dirty="0" smtClean="0">
                          <a:solidFill>
                            <a:schemeClr val="tx1"/>
                          </a:solidFill>
                          <a:effectLst/>
                          <a:latin typeface="+mj-lt"/>
                          <a:ea typeface="Verdana"/>
                          <a:cs typeface="Times New Roman"/>
                        </a:rPr>
                        <a:t>7</a:t>
                      </a:r>
                      <a:endParaRPr lang="en-NZ" sz="1000" dirty="0">
                        <a:solidFill>
                          <a:schemeClr val="tx1"/>
                        </a:solidFill>
                        <a:effectLst/>
                        <a:latin typeface="+mj-lt"/>
                        <a:ea typeface="Verdana"/>
                        <a:cs typeface="Times New Roman"/>
                      </a:endParaRPr>
                    </a:p>
                  </a:txBody>
                  <a:tcPr marL="68580" marR="68580" marT="0" marB="0" anchor="ct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8</a:t>
                      </a:r>
                      <a:endParaRPr lang="en-NZ" sz="1000" dirty="0">
                        <a:solidFill>
                          <a:schemeClr val="tx1"/>
                        </a:solidFill>
                        <a:effectLst/>
                        <a:latin typeface="+mj-lt"/>
                        <a:ea typeface="Verdana"/>
                        <a:cs typeface="Times New Roman"/>
                      </a:endParaRPr>
                    </a:p>
                  </a:txBody>
                  <a:tcPr marL="68580" marR="68580" marT="0" marB="0" anchor="ctr"/>
                </a:tc>
              </a:tr>
              <a:tr h="260834">
                <a:tc>
                  <a:txBody>
                    <a:bodyPr/>
                    <a:lstStyle/>
                    <a:p>
                      <a:pPr algn="ctr" fontAlgn="b"/>
                      <a:r>
                        <a:rPr lang="en-US" sz="1000" b="0" i="0" u="none" strike="noStrike" dirty="0">
                          <a:solidFill>
                            <a:srgbClr val="000000"/>
                          </a:solidFill>
                          <a:latin typeface="+mn-lt"/>
                        </a:rPr>
                        <a:t>Wellington</a:t>
                      </a:r>
                    </a:p>
                  </a:txBody>
                  <a:tcPr marL="9525" marR="9525" marT="9525" marB="0" anchor="ctr"/>
                </a:tc>
                <a:tc>
                  <a:txBody>
                    <a:bodyPr/>
                    <a:lstStyle/>
                    <a:p>
                      <a:pPr algn="ctr" fontAlgn="b"/>
                      <a:r>
                        <a:rPr lang="en-NZ" sz="1000" b="0" i="0" u="none" strike="noStrike" dirty="0" smtClean="0">
                          <a:solidFill>
                            <a:srgbClr val="000000"/>
                          </a:solidFill>
                          <a:latin typeface="+mn-lt"/>
                        </a:rPr>
                        <a:t>13</a:t>
                      </a:r>
                      <a:endParaRPr lang="en-US" sz="1000" b="0" i="0" u="none" strike="noStrike" dirty="0">
                        <a:solidFill>
                          <a:srgbClr val="000000"/>
                        </a:solidFill>
                        <a:latin typeface="+mn-lt"/>
                      </a:endParaRPr>
                    </a:p>
                  </a:txBody>
                  <a:tcPr marL="9525" marR="9525" marT="9525" marB="0" anchor="ctr"/>
                </a:tc>
                <a:tc>
                  <a:txBody>
                    <a:bodyPr/>
                    <a:lstStyle/>
                    <a:p>
                      <a:pPr algn="ctr" fontAlgn="b"/>
                      <a:r>
                        <a:rPr lang="en-US" sz="1000" b="0" i="0" u="none" strike="noStrike" dirty="0" smtClean="0">
                          <a:solidFill>
                            <a:srgbClr val="000000"/>
                          </a:solidFill>
                          <a:latin typeface="+mn-lt"/>
                        </a:rPr>
                        <a:t>13</a:t>
                      </a:r>
                      <a:endParaRPr lang="en-US" sz="1000" b="0" i="0" u="none" strike="noStrike" dirty="0">
                        <a:solidFill>
                          <a:srgbClr val="000000"/>
                        </a:solidFill>
                        <a:latin typeface="+mn-lt"/>
                      </a:endParaRPr>
                    </a:p>
                  </a:txBody>
                  <a:tcPr marL="9525" marR="9525" marT="9525" marB="0" anchor="ctr"/>
                </a:tc>
                <a:tc>
                  <a:txBody>
                    <a:bodyPr/>
                    <a:lstStyle/>
                    <a:p>
                      <a:pPr algn="ctr">
                        <a:lnSpc>
                          <a:spcPct val="115000"/>
                        </a:lnSpc>
                        <a:spcAft>
                          <a:spcPts val="0"/>
                        </a:spcAft>
                      </a:pPr>
                      <a:r>
                        <a:rPr lang="en-GB" sz="1000" dirty="0" smtClean="0">
                          <a:solidFill>
                            <a:schemeClr val="tx1"/>
                          </a:solidFill>
                          <a:effectLst/>
                          <a:latin typeface="+mj-lt"/>
                          <a:ea typeface="Verdana"/>
                          <a:cs typeface="Times New Roman"/>
                        </a:rPr>
                        <a:t>14</a:t>
                      </a:r>
                      <a:endParaRPr lang="en-NZ" sz="1000" dirty="0">
                        <a:solidFill>
                          <a:schemeClr val="tx1"/>
                        </a:solidFill>
                        <a:effectLst/>
                        <a:latin typeface="+mj-lt"/>
                        <a:ea typeface="Verdana"/>
                        <a:cs typeface="Times New Roman"/>
                      </a:endParaRPr>
                    </a:p>
                  </a:txBody>
                  <a:tcPr marL="68580" marR="68580" marT="0" marB="0" anchor="ct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13</a:t>
                      </a:r>
                      <a:endParaRPr lang="en-NZ" sz="1000" dirty="0">
                        <a:solidFill>
                          <a:schemeClr val="tx1"/>
                        </a:solidFill>
                        <a:effectLst/>
                        <a:latin typeface="+mj-lt"/>
                        <a:ea typeface="Verdana"/>
                        <a:cs typeface="Times New Roman"/>
                      </a:endParaRPr>
                    </a:p>
                  </a:txBody>
                  <a:tcPr marL="68580" marR="68580" marT="0" marB="0" anchor="ctr"/>
                </a:tc>
              </a:tr>
              <a:tr h="260834">
                <a:tc>
                  <a:txBody>
                    <a:bodyPr/>
                    <a:lstStyle/>
                    <a:p>
                      <a:pPr algn="ctr" fontAlgn="b"/>
                      <a:r>
                        <a:rPr lang="en-US" sz="1000" b="0" i="0" u="none" strike="noStrike" dirty="0">
                          <a:solidFill>
                            <a:srgbClr val="000000"/>
                          </a:solidFill>
                          <a:latin typeface="+mn-lt"/>
                        </a:rPr>
                        <a:t>West coast</a:t>
                      </a:r>
                    </a:p>
                  </a:txBody>
                  <a:tcPr marL="9525" marR="9525" marT="9525" marB="0" anchor="ctr"/>
                </a:tc>
                <a:tc>
                  <a:txBody>
                    <a:bodyPr/>
                    <a:lstStyle/>
                    <a:p>
                      <a:pPr algn="ctr" fontAlgn="b"/>
                      <a:r>
                        <a:rPr lang="en-NZ" sz="1000" b="0" i="0" u="none" strike="noStrike" dirty="0" smtClean="0">
                          <a:solidFill>
                            <a:srgbClr val="000000"/>
                          </a:solidFill>
                          <a:latin typeface="+mn-lt"/>
                        </a:rPr>
                        <a:t>*</a:t>
                      </a:r>
                      <a:endParaRPr lang="en-US" sz="1000" b="0" i="0" u="none" strike="noStrike" dirty="0">
                        <a:solidFill>
                          <a:srgbClr val="000000"/>
                        </a:solidFill>
                        <a:latin typeface="+mn-lt"/>
                      </a:endParaRPr>
                    </a:p>
                  </a:txBody>
                  <a:tcPr marL="9525" marR="9525" marT="9525" marB="0" anchor="ctr"/>
                </a:tc>
                <a:tc>
                  <a:txBody>
                    <a:bodyPr/>
                    <a:lstStyle/>
                    <a:p>
                      <a:pPr algn="ctr" fontAlgn="b"/>
                      <a:r>
                        <a:rPr lang="en-US" sz="1000" b="0" i="0" u="none" strike="noStrike" dirty="0" smtClean="0">
                          <a:solidFill>
                            <a:srgbClr val="000000"/>
                          </a:solidFill>
                          <a:latin typeface="+mn-lt"/>
                        </a:rPr>
                        <a:t>*</a:t>
                      </a:r>
                      <a:endParaRPr lang="en-US" sz="1000" b="0" i="0" u="none" strike="noStrike" dirty="0">
                        <a:solidFill>
                          <a:srgbClr val="000000"/>
                        </a:solidFill>
                        <a:latin typeface="+mn-lt"/>
                      </a:endParaRPr>
                    </a:p>
                  </a:txBody>
                  <a:tcPr marL="9525" marR="9525" marT="9525" marB="0" anchor="ctr"/>
                </a:tc>
                <a:tc>
                  <a:txBody>
                    <a:bodyPr/>
                    <a:lstStyle/>
                    <a:p>
                      <a:pPr algn="ctr">
                        <a:lnSpc>
                          <a:spcPct val="115000"/>
                        </a:lnSpc>
                        <a:spcAft>
                          <a:spcPts val="0"/>
                        </a:spcAft>
                      </a:pPr>
                      <a:r>
                        <a:rPr lang="en-GB" sz="1000" dirty="0" smtClean="0">
                          <a:solidFill>
                            <a:schemeClr val="tx1"/>
                          </a:solidFill>
                          <a:effectLst/>
                          <a:latin typeface="+mj-lt"/>
                          <a:ea typeface="Verdana"/>
                          <a:cs typeface="Times New Roman"/>
                        </a:rPr>
                        <a:t>1</a:t>
                      </a:r>
                      <a:endParaRPr lang="en-NZ" sz="1000" dirty="0">
                        <a:solidFill>
                          <a:schemeClr val="tx1"/>
                        </a:solidFill>
                        <a:effectLst/>
                        <a:latin typeface="+mj-lt"/>
                        <a:ea typeface="Verdana"/>
                        <a:cs typeface="Times New Roman"/>
                      </a:endParaRPr>
                    </a:p>
                  </a:txBody>
                  <a:tcPr marL="68580" marR="68580" marT="0" marB="0" anchor="ct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a:t>
                      </a:r>
                      <a:endParaRPr lang="en-NZ" sz="1000" dirty="0">
                        <a:solidFill>
                          <a:schemeClr val="tx1"/>
                        </a:solidFill>
                        <a:effectLst/>
                        <a:latin typeface="+mj-lt"/>
                        <a:ea typeface="Verdana"/>
                        <a:cs typeface="Times New Roman"/>
                      </a:endParaRPr>
                    </a:p>
                  </a:txBody>
                  <a:tcPr marL="68580" marR="68580" marT="0" marB="0" anchor="ctr"/>
                </a:tc>
              </a:tr>
              <a:tr h="260834">
                <a:tc>
                  <a:txBody>
                    <a:bodyPr/>
                    <a:lstStyle/>
                    <a:p>
                      <a:pPr algn="ctr" fontAlgn="b"/>
                      <a:r>
                        <a:rPr lang="en-US" sz="1000" b="0" i="0" u="none" strike="noStrike" dirty="0">
                          <a:solidFill>
                            <a:srgbClr val="000000"/>
                          </a:solidFill>
                          <a:latin typeface="+mn-lt"/>
                        </a:rPr>
                        <a:t>Bay of Plenty</a:t>
                      </a:r>
                    </a:p>
                  </a:txBody>
                  <a:tcPr marL="9525" marR="9525" marT="9525" marB="0" anchor="ctr"/>
                </a:tc>
                <a:tc>
                  <a:txBody>
                    <a:bodyPr/>
                    <a:lstStyle/>
                    <a:p>
                      <a:pPr algn="ctr" fontAlgn="b"/>
                      <a:r>
                        <a:rPr lang="en-NZ" sz="1000" b="0" i="0" u="none" strike="noStrike" dirty="0" smtClean="0">
                          <a:solidFill>
                            <a:srgbClr val="000000"/>
                          </a:solidFill>
                          <a:latin typeface="+mn-lt"/>
                        </a:rPr>
                        <a:t>4</a:t>
                      </a:r>
                      <a:endParaRPr lang="en-US" sz="1000" b="0" i="0" u="none" strike="noStrike" dirty="0">
                        <a:solidFill>
                          <a:srgbClr val="000000"/>
                        </a:solidFill>
                        <a:latin typeface="+mn-lt"/>
                      </a:endParaRPr>
                    </a:p>
                  </a:txBody>
                  <a:tcPr marL="9525" marR="9525" marT="9525" marB="0" anchor="ctr"/>
                </a:tc>
                <a:tc>
                  <a:txBody>
                    <a:bodyPr/>
                    <a:lstStyle/>
                    <a:p>
                      <a:pPr algn="ctr" fontAlgn="b"/>
                      <a:r>
                        <a:rPr lang="en-US" sz="1000" b="0" i="0" u="none" strike="noStrike" dirty="0" smtClean="0">
                          <a:solidFill>
                            <a:srgbClr val="000000"/>
                          </a:solidFill>
                          <a:latin typeface="+mn-lt"/>
                        </a:rPr>
                        <a:t>4</a:t>
                      </a:r>
                      <a:endParaRPr lang="en-US" sz="1000" b="0" i="0" u="none" strike="noStrike" dirty="0">
                        <a:solidFill>
                          <a:srgbClr val="000000"/>
                        </a:solidFill>
                        <a:latin typeface="+mn-lt"/>
                      </a:endParaRPr>
                    </a:p>
                  </a:txBody>
                  <a:tcPr marL="9525" marR="9525" marT="9525" marB="0" anchor="ctr"/>
                </a:tc>
                <a:tc>
                  <a:txBody>
                    <a:bodyPr/>
                    <a:lstStyle/>
                    <a:p>
                      <a:pPr algn="ctr">
                        <a:lnSpc>
                          <a:spcPct val="115000"/>
                        </a:lnSpc>
                        <a:spcAft>
                          <a:spcPts val="0"/>
                        </a:spcAft>
                      </a:pPr>
                      <a:r>
                        <a:rPr lang="en-GB" sz="1000" dirty="0" smtClean="0">
                          <a:solidFill>
                            <a:schemeClr val="tx1"/>
                          </a:solidFill>
                          <a:effectLst/>
                          <a:latin typeface="+mj-lt"/>
                          <a:ea typeface="Verdana"/>
                          <a:cs typeface="Times New Roman"/>
                        </a:rPr>
                        <a:t>3</a:t>
                      </a:r>
                      <a:endParaRPr lang="en-NZ" sz="1000" dirty="0">
                        <a:solidFill>
                          <a:schemeClr val="tx1"/>
                        </a:solidFill>
                        <a:effectLst/>
                        <a:latin typeface="+mj-lt"/>
                        <a:ea typeface="Verdana"/>
                        <a:cs typeface="Times New Roman"/>
                      </a:endParaRPr>
                    </a:p>
                  </a:txBody>
                  <a:tcPr marL="68580" marR="68580" marT="0" marB="0" anchor="ctr"/>
                </a:tc>
                <a:tc>
                  <a:txBody>
                    <a:bodyPr/>
                    <a:lstStyle/>
                    <a:p>
                      <a:pPr algn="ctr">
                        <a:lnSpc>
                          <a:spcPct val="115000"/>
                        </a:lnSpc>
                        <a:spcAft>
                          <a:spcPts val="0"/>
                        </a:spcAft>
                      </a:pPr>
                      <a:r>
                        <a:rPr lang="en-NZ" sz="1000" dirty="0" smtClean="0">
                          <a:solidFill>
                            <a:schemeClr val="tx1"/>
                          </a:solidFill>
                          <a:effectLst/>
                          <a:latin typeface="+mj-lt"/>
                          <a:ea typeface="Verdana"/>
                          <a:cs typeface="Times New Roman"/>
                        </a:rPr>
                        <a:t>4</a:t>
                      </a:r>
                      <a:endParaRPr lang="en-NZ" sz="1000" dirty="0">
                        <a:solidFill>
                          <a:schemeClr val="tx1"/>
                        </a:solidFill>
                        <a:effectLst/>
                        <a:latin typeface="+mj-lt"/>
                        <a:ea typeface="Verdana"/>
                        <a:cs typeface="Times New Roman"/>
                      </a:endParaRPr>
                    </a:p>
                  </a:txBody>
                  <a:tcPr marL="68580" marR="68580" marT="0" marB="0" anchor="ctr"/>
                </a:tc>
              </a:tr>
            </a:tbl>
          </a:graphicData>
        </a:graphic>
      </p:graphicFrame>
      <p:sp>
        <p:nvSpPr>
          <p:cNvPr id="24765" name="Text Placeholder 8"/>
          <p:cNvSpPr txBox="1">
            <a:spLocks/>
          </p:cNvSpPr>
          <p:nvPr/>
        </p:nvSpPr>
        <p:spPr bwMode="auto">
          <a:xfrm>
            <a:off x="755650" y="1268413"/>
            <a:ext cx="4248150" cy="917575"/>
          </a:xfrm>
          <a:prstGeom prst="rect">
            <a:avLst/>
          </a:prstGeom>
          <a:noFill/>
          <a:ln w="9525">
            <a:noFill/>
            <a:miter lim="800000"/>
            <a:headEnd/>
            <a:tailEnd/>
          </a:ln>
        </p:spPr>
        <p:txBody>
          <a:bodyPr/>
          <a:lstStyle/>
          <a:p>
            <a:pPr marL="180975" indent="-180975">
              <a:spcBef>
                <a:spcPts val="300"/>
              </a:spcBef>
              <a:buClr>
                <a:srgbClr val="FF9900"/>
              </a:buClr>
              <a:buSzPct val="100000"/>
              <a:buFont typeface="Arial" charset="0"/>
              <a:buChar char="►"/>
            </a:pPr>
            <a:r>
              <a:rPr lang="en-AU" sz="1200">
                <a:latin typeface="Arial" charset="0"/>
              </a:rPr>
              <a:t>The gender, age and location composition of the sample has remained constant over the years.</a:t>
            </a:r>
          </a:p>
          <a:p>
            <a:pPr marL="180975" indent="-180975">
              <a:spcBef>
                <a:spcPts val="300"/>
              </a:spcBef>
              <a:buClr>
                <a:srgbClr val="FF9900"/>
              </a:buClr>
              <a:buSzPct val="100000"/>
              <a:buFont typeface="Arial" charset="0"/>
              <a:buChar char="►"/>
            </a:pPr>
            <a:r>
              <a:rPr lang="en-AU" sz="1200">
                <a:latin typeface="Arial" charset="0"/>
              </a:rPr>
              <a:t>The sample is nationally distributed.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6"/>
          </p:nvPr>
        </p:nvSpPr>
        <p:spPr/>
        <p:txBody>
          <a:bodyPr/>
          <a:lstStyle/>
          <a:p>
            <a:pPr>
              <a:defRPr/>
            </a:pPr>
            <a:r>
              <a:rPr lang="en-AU" dirty="0" smtClean="0"/>
              <a:t>MTA Strategic Research</a:t>
            </a:r>
            <a:endParaRPr lang="en-AU" dirty="0"/>
          </a:p>
        </p:txBody>
      </p:sp>
      <p:sp>
        <p:nvSpPr>
          <p:cNvPr id="1029" name="Slide Number Placeholder 6"/>
          <p:cNvSpPr>
            <a:spLocks noGrp="1"/>
          </p:cNvSpPr>
          <p:nvPr>
            <p:ph type="sldNum" sz="quarter" idx="17"/>
          </p:nvPr>
        </p:nvSpPr>
        <p:spPr bwMode="auto">
          <a:noFill/>
          <a:ln>
            <a:miter lim="800000"/>
            <a:headEnd/>
            <a:tailEnd/>
          </a:ln>
        </p:spPr>
        <p:txBody>
          <a:bodyPr/>
          <a:lstStyle/>
          <a:p>
            <a:fld id="{EEBDA629-9AF5-4AD5-BB92-86E5F94EC6E5}" type="slidenum">
              <a:rPr lang="en-AU" smtClean="0"/>
              <a:pPr/>
              <a:t>4</a:t>
            </a:fld>
            <a:endParaRPr lang="en-AU" smtClean="0"/>
          </a:p>
        </p:txBody>
      </p:sp>
      <p:sp>
        <p:nvSpPr>
          <p:cNvPr id="1030" name="TextBox 7"/>
          <p:cNvSpPr txBox="1">
            <a:spLocks noChangeArrowheads="1"/>
          </p:cNvSpPr>
          <p:nvPr/>
        </p:nvSpPr>
        <p:spPr bwMode="auto">
          <a:xfrm>
            <a:off x="250825" y="2135188"/>
            <a:ext cx="3357563" cy="460375"/>
          </a:xfrm>
          <a:prstGeom prst="rect">
            <a:avLst/>
          </a:prstGeom>
          <a:noFill/>
          <a:ln w="9525">
            <a:noFill/>
            <a:miter lim="800000"/>
            <a:headEnd/>
            <a:tailEnd/>
          </a:ln>
        </p:spPr>
        <p:txBody>
          <a:bodyPr>
            <a:spAutoFit/>
          </a:bodyPr>
          <a:lstStyle/>
          <a:p>
            <a:pPr algn="ctr" eaLnBrk="0" hangingPunct="0"/>
            <a:r>
              <a:rPr lang="en-NZ" sz="1200" u="sng"/>
              <a:t>Have you heard of an organisation called Motor Trade Association (or MTA)?</a:t>
            </a:r>
          </a:p>
        </p:txBody>
      </p:sp>
      <p:graphicFrame>
        <p:nvGraphicFramePr>
          <p:cNvPr id="1026" name="Chart 11"/>
          <p:cNvGraphicFramePr>
            <a:graphicFrameLocks/>
          </p:cNvGraphicFramePr>
          <p:nvPr/>
        </p:nvGraphicFramePr>
        <p:xfrm>
          <a:off x="200025" y="3162300"/>
          <a:ext cx="3581400" cy="2765425"/>
        </p:xfrm>
        <a:graphic>
          <a:graphicData uri="http://schemas.openxmlformats.org/presentationml/2006/ole">
            <mc:AlternateContent xmlns:mc="http://schemas.openxmlformats.org/markup-compatibility/2006">
              <mc:Choice xmlns:v="urn:schemas-microsoft-com:vml" Requires="v">
                <p:oleObj spid="_x0000_s1030" r:id="rId3" imgW="3578662" imgH="2761727" progId="Excel.Chart.8">
                  <p:embed/>
                </p:oleObj>
              </mc:Choice>
              <mc:Fallback>
                <p:oleObj r:id="rId3" imgW="3578662" imgH="2761727" progId="Excel.Chart.8">
                  <p:embed/>
                  <p:pic>
                    <p:nvPicPr>
                      <p:cNvPr id="0" name="Chart 1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0025" y="3162300"/>
                        <a:ext cx="3581400" cy="2765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1" name="Title 10"/>
          <p:cNvSpPr>
            <a:spLocks noGrp="1"/>
          </p:cNvSpPr>
          <p:nvPr>
            <p:ph type="ctrTitle"/>
          </p:nvPr>
        </p:nvSpPr>
        <p:spPr>
          <a:xfrm>
            <a:off x="857250" y="404813"/>
            <a:ext cx="7500938" cy="428625"/>
          </a:xfrm>
        </p:spPr>
        <p:txBody>
          <a:bodyPr/>
          <a:lstStyle/>
          <a:p>
            <a:r>
              <a:rPr lang="en-NZ" smtClean="0"/>
              <a:t>Profile of MTA</a:t>
            </a:r>
          </a:p>
        </p:txBody>
      </p:sp>
      <p:sp>
        <p:nvSpPr>
          <p:cNvPr id="1032" name="TextBox 7"/>
          <p:cNvSpPr txBox="1">
            <a:spLocks noChangeArrowheads="1"/>
          </p:cNvSpPr>
          <p:nvPr/>
        </p:nvSpPr>
        <p:spPr bwMode="auto">
          <a:xfrm>
            <a:off x="4067175" y="2135188"/>
            <a:ext cx="4608513" cy="646112"/>
          </a:xfrm>
          <a:prstGeom prst="rect">
            <a:avLst/>
          </a:prstGeom>
          <a:noFill/>
          <a:ln w="9525">
            <a:noFill/>
            <a:miter lim="800000"/>
            <a:headEnd/>
            <a:tailEnd/>
          </a:ln>
        </p:spPr>
        <p:txBody>
          <a:bodyPr>
            <a:spAutoFit/>
          </a:bodyPr>
          <a:lstStyle/>
          <a:p>
            <a:pPr algn="ctr" eaLnBrk="0" hangingPunct="0"/>
            <a:r>
              <a:rPr lang="en-NZ" sz="1200" u="sng"/>
              <a:t>Thinking about the overall profile of MTA and any advertising and signage you may have seen, would you say they have a higher profile, lower profile or the same profile as six months ago?</a:t>
            </a:r>
          </a:p>
        </p:txBody>
      </p:sp>
      <p:graphicFrame>
        <p:nvGraphicFramePr>
          <p:cNvPr id="1027" name="Chart 1"/>
          <p:cNvGraphicFramePr>
            <a:graphicFrameLocks/>
          </p:cNvGraphicFramePr>
          <p:nvPr/>
        </p:nvGraphicFramePr>
        <p:xfrm>
          <a:off x="3835400" y="2565400"/>
          <a:ext cx="5308600" cy="3286125"/>
        </p:xfrm>
        <a:graphic>
          <a:graphicData uri="http://schemas.openxmlformats.org/presentationml/2006/ole">
            <mc:AlternateContent xmlns:mc="http://schemas.openxmlformats.org/markup-compatibility/2006">
              <mc:Choice xmlns:v="urn:schemas-microsoft-com:vml" Requires="v">
                <p:oleObj spid="_x0000_s1031" r:id="rId5" imgW="5310076" imgH="3286029" progId="Excel.Chart.8">
                  <p:embed/>
                </p:oleObj>
              </mc:Choice>
              <mc:Fallback>
                <p:oleObj r:id="rId5" imgW="5310076" imgH="3286029" progId="Excel.Chart.8">
                  <p:embed/>
                  <p:pic>
                    <p:nvPicPr>
                      <p:cNvPr id="0" name="Chart 1"/>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35400" y="2565400"/>
                        <a:ext cx="5308600" cy="3286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3" name="Text Placeholder 8"/>
          <p:cNvSpPr txBox="1">
            <a:spLocks/>
          </p:cNvSpPr>
          <p:nvPr/>
        </p:nvSpPr>
        <p:spPr bwMode="auto">
          <a:xfrm>
            <a:off x="857250" y="1131888"/>
            <a:ext cx="7500938" cy="857250"/>
          </a:xfrm>
          <a:prstGeom prst="rect">
            <a:avLst/>
          </a:prstGeom>
          <a:noFill/>
          <a:ln w="9525">
            <a:noFill/>
            <a:miter lim="800000"/>
            <a:headEnd/>
            <a:tailEnd/>
          </a:ln>
        </p:spPr>
        <p:txBody>
          <a:bodyPr/>
          <a:lstStyle/>
          <a:p>
            <a:pPr marL="180975" indent="-180975">
              <a:spcBef>
                <a:spcPts val="300"/>
              </a:spcBef>
              <a:buClr>
                <a:srgbClr val="FF9900"/>
              </a:buClr>
              <a:buSzPct val="100000"/>
              <a:buFont typeface="Arial" charset="0"/>
              <a:buChar char="►"/>
            </a:pPr>
            <a:r>
              <a:rPr lang="en-AU" sz="1200">
                <a:latin typeface="Arial" charset="0"/>
              </a:rPr>
              <a:t>Overall awareness of MTA remains very high at 94%.</a:t>
            </a:r>
          </a:p>
          <a:p>
            <a:pPr marL="180975" indent="-180975">
              <a:spcBef>
                <a:spcPts val="300"/>
              </a:spcBef>
              <a:buClr>
                <a:srgbClr val="FF9900"/>
              </a:buClr>
              <a:buSzPct val="100000"/>
              <a:buFont typeface="Arial" charset="0"/>
              <a:buChar char="►"/>
            </a:pPr>
            <a:r>
              <a:rPr lang="en-AU" sz="1200">
                <a:latin typeface="Arial" charset="0"/>
              </a:rPr>
              <a:t>The public profile has generally been maintained this year, in the context of a stronger focus on members, greater cooperation with government, and no publicity being played out in the media like last year e.g. WoF.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Slide Number Placeholder 6"/>
          <p:cNvSpPr>
            <a:spLocks noGrp="1"/>
          </p:cNvSpPr>
          <p:nvPr>
            <p:ph type="sldNum" sz="quarter" idx="17"/>
          </p:nvPr>
        </p:nvSpPr>
        <p:spPr bwMode="auto">
          <a:noFill/>
          <a:ln>
            <a:miter lim="800000"/>
            <a:headEnd/>
            <a:tailEnd/>
          </a:ln>
        </p:spPr>
        <p:txBody>
          <a:bodyPr/>
          <a:lstStyle/>
          <a:p>
            <a:fld id="{5A467CAA-DAAA-4AA3-A132-8D77D296696D}" type="slidenum">
              <a:rPr lang="en-AU" smtClean="0"/>
              <a:pPr/>
              <a:t>5</a:t>
            </a:fld>
            <a:endParaRPr lang="en-AU" smtClean="0"/>
          </a:p>
        </p:txBody>
      </p:sp>
      <p:sp>
        <p:nvSpPr>
          <p:cNvPr id="2052" name="TextBox 7"/>
          <p:cNvSpPr txBox="1">
            <a:spLocks noChangeArrowheads="1"/>
          </p:cNvSpPr>
          <p:nvPr/>
        </p:nvSpPr>
        <p:spPr bwMode="auto">
          <a:xfrm>
            <a:off x="2133600" y="1785938"/>
            <a:ext cx="4105275" cy="461962"/>
          </a:xfrm>
          <a:prstGeom prst="rect">
            <a:avLst/>
          </a:prstGeom>
          <a:noFill/>
          <a:ln w="9525">
            <a:noFill/>
            <a:miter lim="800000"/>
            <a:headEnd/>
            <a:tailEnd/>
          </a:ln>
        </p:spPr>
        <p:txBody>
          <a:bodyPr>
            <a:spAutoFit/>
          </a:bodyPr>
          <a:lstStyle/>
          <a:p>
            <a:pPr algn="ctr" eaLnBrk="0" hangingPunct="0"/>
            <a:r>
              <a:rPr lang="en-NZ" sz="1200" u="sng"/>
              <a:t>Please indicate which of these you regard as having a strong and credible standing in the motor industry?</a:t>
            </a:r>
          </a:p>
        </p:txBody>
      </p:sp>
      <p:sp>
        <p:nvSpPr>
          <p:cNvPr id="2053" name="Title 10"/>
          <p:cNvSpPr>
            <a:spLocks noGrp="1"/>
          </p:cNvSpPr>
          <p:nvPr>
            <p:ph type="ctrTitle"/>
          </p:nvPr>
        </p:nvSpPr>
        <p:spPr>
          <a:xfrm>
            <a:off x="684213" y="404813"/>
            <a:ext cx="7747000" cy="428625"/>
          </a:xfrm>
        </p:spPr>
        <p:txBody>
          <a:bodyPr/>
          <a:lstStyle/>
          <a:p>
            <a:r>
              <a:rPr lang="en-NZ" smtClean="0"/>
              <a:t>Decreased credibility result for MTA in 2013 has stabilised</a:t>
            </a:r>
          </a:p>
        </p:txBody>
      </p:sp>
      <p:graphicFrame>
        <p:nvGraphicFramePr>
          <p:cNvPr id="2050" name="Chart 7"/>
          <p:cNvGraphicFramePr>
            <a:graphicFrameLocks/>
          </p:cNvGraphicFramePr>
          <p:nvPr/>
        </p:nvGraphicFramePr>
        <p:xfrm>
          <a:off x="1208088" y="2082800"/>
          <a:ext cx="6197600" cy="4564063"/>
        </p:xfrm>
        <a:graphic>
          <a:graphicData uri="http://schemas.openxmlformats.org/presentationml/2006/ole">
            <mc:AlternateContent xmlns:mc="http://schemas.openxmlformats.org/markup-compatibility/2006">
              <mc:Choice xmlns:v="urn:schemas-microsoft-com:vml" Requires="v">
                <p:oleObj spid="_x0000_s2052" r:id="rId3" imgW="6200169" imgH="4560203" progId="Excel.Chart.8">
                  <p:embed/>
                </p:oleObj>
              </mc:Choice>
              <mc:Fallback>
                <p:oleObj r:id="rId3" imgW="6200169" imgH="4560203" progId="Excel.Chart.8">
                  <p:embed/>
                  <p:pic>
                    <p:nvPicPr>
                      <p:cNvPr id="0" name="Chart 7"/>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08088" y="2082800"/>
                        <a:ext cx="6197600" cy="45640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4" name="Text Placeholder 8"/>
          <p:cNvSpPr txBox="1">
            <a:spLocks/>
          </p:cNvSpPr>
          <p:nvPr/>
        </p:nvSpPr>
        <p:spPr bwMode="auto">
          <a:xfrm>
            <a:off x="825500" y="981075"/>
            <a:ext cx="7500938" cy="792163"/>
          </a:xfrm>
          <a:prstGeom prst="rect">
            <a:avLst/>
          </a:prstGeom>
          <a:noFill/>
          <a:ln w="9525">
            <a:noFill/>
            <a:miter lim="800000"/>
            <a:headEnd/>
            <a:tailEnd/>
          </a:ln>
        </p:spPr>
        <p:txBody>
          <a:bodyPr/>
          <a:lstStyle/>
          <a:p>
            <a:pPr marL="180975" indent="-180975">
              <a:spcBef>
                <a:spcPts val="300"/>
              </a:spcBef>
              <a:buClr>
                <a:srgbClr val="FF9900"/>
              </a:buClr>
              <a:buSzPct val="100000"/>
              <a:buFont typeface="Arial" charset="0"/>
              <a:buChar char="►"/>
            </a:pPr>
            <a:r>
              <a:rPr lang="en-AU" sz="1200">
                <a:latin typeface="Arial" charset="0"/>
              </a:rPr>
              <a:t>MTAs credibility has held firm, despite other key players continuing a gradual slide.</a:t>
            </a:r>
          </a:p>
          <a:p>
            <a:pPr marL="180975" indent="-180975">
              <a:spcBef>
                <a:spcPts val="300"/>
              </a:spcBef>
              <a:buClr>
                <a:srgbClr val="FF9900"/>
              </a:buClr>
              <a:buSzPct val="100000"/>
              <a:buFont typeface="Arial" charset="0"/>
              <a:buChar char="►"/>
            </a:pPr>
            <a:r>
              <a:rPr lang="en-AU" sz="1200">
                <a:latin typeface="Arial" charset="0"/>
              </a:rPr>
              <a:t>VTNZ credibility now slightly behind MTA.</a:t>
            </a:r>
          </a:p>
        </p:txBody>
      </p:sp>
      <p:cxnSp>
        <p:nvCxnSpPr>
          <p:cNvPr id="3" name="Straight Arrow Connector 2"/>
          <p:cNvCxnSpPr/>
          <p:nvPr/>
        </p:nvCxnSpPr>
        <p:spPr>
          <a:xfrm flipH="1">
            <a:off x="6588125" y="2492375"/>
            <a:ext cx="215900" cy="360363"/>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6156325" y="3068638"/>
            <a:ext cx="215900" cy="360362"/>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6"/>
          </p:nvPr>
        </p:nvSpPr>
        <p:spPr/>
        <p:txBody>
          <a:bodyPr/>
          <a:lstStyle/>
          <a:p>
            <a:pPr>
              <a:defRPr/>
            </a:pPr>
            <a:r>
              <a:rPr lang="en-AU" dirty="0" smtClean="0"/>
              <a:t>MTA Strategic Research</a:t>
            </a:r>
            <a:endParaRPr lang="en-AU" dirty="0"/>
          </a:p>
        </p:txBody>
      </p:sp>
      <p:sp>
        <p:nvSpPr>
          <p:cNvPr id="3076" name="Slide Number Placeholder 6"/>
          <p:cNvSpPr>
            <a:spLocks noGrp="1"/>
          </p:cNvSpPr>
          <p:nvPr>
            <p:ph type="sldNum" sz="quarter" idx="17"/>
          </p:nvPr>
        </p:nvSpPr>
        <p:spPr bwMode="auto">
          <a:noFill/>
          <a:ln>
            <a:miter lim="800000"/>
            <a:headEnd/>
            <a:tailEnd/>
          </a:ln>
        </p:spPr>
        <p:txBody>
          <a:bodyPr/>
          <a:lstStyle/>
          <a:p>
            <a:fld id="{5E2A3470-F4DF-497C-AF89-D032B507A2EC}" type="slidenum">
              <a:rPr lang="en-AU" smtClean="0"/>
              <a:pPr/>
              <a:t>6</a:t>
            </a:fld>
            <a:endParaRPr lang="en-AU" smtClean="0"/>
          </a:p>
        </p:txBody>
      </p:sp>
      <p:sp>
        <p:nvSpPr>
          <p:cNvPr id="3077" name="TextBox 7"/>
          <p:cNvSpPr txBox="1">
            <a:spLocks noChangeArrowheads="1"/>
          </p:cNvSpPr>
          <p:nvPr/>
        </p:nvSpPr>
        <p:spPr bwMode="auto">
          <a:xfrm>
            <a:off x="539750" y="3079750"/>
            <a:ext cx="4143375" cy="277813"/>
          </a:xfrm>
          <a:prstGeom prst="rect">
            <a:avLst/>
          </a:prstGeom>
          <a:noFill/>
          <a:ln w="9525">
            <a:noFill/>
            <a:miter lim="800000"/>
            <a:headEnd/>
            <a:tailEnd/>
          </a:ln>
        </p:spPr>
        <p:txBody>
          <a:bodyPr>
            <a:spAutoFit/>
          </a:bodyPr>
          <a:lstStyle/>
          <a:p>
            <a:pPr algn="ctr" eaLnBrk="0" hangingPunct="0"/>
            <a:r>
              <a:rPr lang="en-NZ" sz="1200" u="sng"/>
              <a:t>Have you seen any of these advertising from MTA before?</a:t>
            </a:r>
          </a:p>
        </p:txBody>
      </p:sp>
      <p:graphicFrame>
        <p:nvGraphicFramePr>
          <p:cNvPr id="3074" name="Chart 11"/>
          <p:cNvGraphicFramePr>
            <a:graphicFrameLocks/>
          </p:cNvGraphicFramePr>
          <p:nvPr/>
        </p:nvGraphicFramePr>
        <p:xfrm>
          <a:off x="166688" y="3378200"/>
          <a:ext cx="4567237" cy="2405063"/>
        </p:xfrm>
        <a:graphic>
          <a:graphicData uri="http://schemas.openxmlformats.org/presentationml/2006/ole">
            <mc:AlternateContent xmlns:mc="http://schemas.openxmlformats.org/markup-compatibility/2006">
              <mc:Choice xmlns:v="urn:schemas-microsoft-com:vml" Requires="v">
                <p:oleObj spid="_x0000_s3076" r:id="rId3" imgW="4566300" imgH="2408129" progId="Excel.Chart.8">
                  <p:embed/>
                </p:oleObj>
              </mc:Choice>
              <mc:Fallback>
                <p:oleObj r:id="rId3" imgW="4566300" imgH="2408129" progId="Excel.Chart.8">
                  <p:embed/>
                  <p:pic>
                    <p:nvPicPr>
                      <p:cNvPr id="0" name="Chart 1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6688" y="3378200"/>
                        <a:ext cx="4567237" cy="24050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78" name="Title 10"/>
          <p:cNvSpPr>
            <a:spLocks noGrp="1"/>
          </p:cNvSpPr>
          <p:nvPr>
            <p:ph type="ctrTitle"/>
          </p:nvPr>
        </p:nvSpPr>
        <p:spPr>
          <a:xfrm>
            <a:off x="857250" y="500063"/>
            <a:ext cx="7500938" cy="428625"/>
          </a:xfrm>
        </p:spPr>
        <p:txBody>
          <a:bodyPr/>
          <a:lstStyle/>
          <a:p>
            <a:r>
              <a:rPr lang="en-NZ" smtClean="0"/>
              <a:t>Advertising awareness dropped back a little, with slight increase in wear out</a:t>
            </a:r>
          </a:p>
        </p:txBody>
      </p:sp>
      <p:sp>
        <p:nvSpPr>
          <p:cNvPr id="3079" name="TextBox 7"/>
          <p:cNvSpPr txBox="1">
            <a:spLocks noChangeArrowheads="1"/>
          </p:cNvSpPr>
          <p:nvPr/>
        </p:nvSpPr>
        <p:spPr bwMode="auto">
          <a:xfrm>
            <a:off x="5629275" y="3079750"/>
            <a:ext cx="2357438" cy="277813"/>
          </a:xfrm>
          <a:prstGeom prst="rect">
            <a:avLst/>
          </a:prstGeom>
          <a:noFill/>
          <a:ln w="9525">
            <a:noFill/>
            <a:miter lim="800000"/>
            <a:headEnd/>
            <a:tailEnd/>
          </a:ln>
        </p:spPr>
        <p:txBody>
          <a:bodyPr>
            <a:spAutoFit/>
          </a:bodyPr>
          <a:lstStyle/>
          <a:p>
            <a:pPr algn="ctr" eaLnBrk="0" hangingPunct="0"/>
            <a:r>
              <a:rPr lang="en-NZ" sz="1200" u="sng"/>
              <a:t>What do you think about it?</a:t>
            </a:r>
          </a:p>
        </p:txBody>
      </p:sp>
      <p:graphicFrame>
        <p:nvGraphicFramePr>
          <p:cNvPr id="10" name="Table 9"/>
          <p:cNvGraphicFramePr>
            <a:graphicFrameLocks noGrp="1"/>
          </p:cNvGraphicFramePr>
          <p:nvPr/>
        </p:nvGraphicFramePr>
        <p:xfrm>
          <a:off x="4859338" y="3500438"/>
          <a:ext cx="3897312" cy="2176462"/>
        </p:xfrm>
        <a:graphic>
          <a:graphicData uri="http://schemas.openxmlformats.org/drawingml/2006/table">
            <a:tbl>
              <a:tblPr firstRow="1" bandRow="1">
                <a:tableStyleId>{5C22544A-7EE6-4342-B048-85BDC9FD1C3A}</a:tableStyleId>
              </a:tblPr>
              <a:tblGrid>
                <a:gridCol w="1538605"/>
                <a:gridCol w="471805"/>
                <a:gridCol w="471805"/>
                <a:gridCol w="471805"/>
                <a:gridCol w="471805"/>
                <a:gridCol w="471805"/>
              </a:tblGrid>
              <a:tr h="380784">
                <a:tc>
                  <a:txBody>
                    <a:bodyPr/>
                    <a:lstStyle/>
                    <a:p>
                      <a:endParaRPr lang="en-NZ" sz="1000" dirty="0"/>
                    </a:p>
                  </a:txBody>
                  <a:tcPr/>
                </a:tc>
                <a:tc>
                  <a:txBody>
                    <a:bodyPr/>
                    <a:lstStyle/>
                    <a:p>
                      <a:pPr algn="ctr"/>
                      <a:r>
                        <a:rPr lang="en-NZ" sz="1000" dirty="0" smtClean="0"/>
                        <a:t>2010</a:t>
                      </a:r>
                    </a:p>
                    <a:p>
                      <a:pPr algn="ctr"/>
                      <a:r>
                        <a:rPr lang="en-NZ" sz="1000" dirty="0" smtClean="0"/>
                        <a:t>%</a:t>
                      </a:r>
                      <a:endParaRPr lang="en-NZ" sz="1000" dirty="0"/>
                    </a:p>
                  </a:txBody>
                  <a:tcPr/>
                </a:tc>
                <a:tc>
                  <a:txBody>
                    <a:bodyPr/>
                    <a:lstStyle/>
                    <a:p>
                      <a:pPr algn="ctr"/>
                      <a:r>
                        <a:rPr lang="en-NZ" sz="1000" dirty="0" smtClean="0"/>
                        <a:t>2011</a:t>
                      </a:r>
                    </a:p>
                    <a:p>
                      <a:pPr algn="ctr"/>
                      <a:r>
                        <a:rPr lang="en-NZ" sz="1000" dirty="0" smtClean="0"/>
                        <a:t>%</a:t>
                      </a:r>
                      <a:endParaRPr lang="en-NZ" sz="1000" dirty="0"/>
                    </a:p>
                  </a:txBody>
                  <a:tcPr/>
                </a:tc>
                <a:tc>
                  <a:txBody>
                    <a:bodyPr/>
                    <a:lstStyle/>
                    <a:p>
                      <a:pPr algn="ctr"/>
                      <a:r>
                        <a:rPr lang="en-NZ" sz="1000" dirty="0" smtClean="0"/>
                        <a:t>2012</a:t>
                      </a:r>
                    </a:p>
                    <a:p>
                      <a:pPr algn="ctr"/>
                      <a:r>
                        <a:rPr lang="en-NZ" sz="1000" dirty="0" smtClean="0"/>
                        <a:t>%</a:t>
                      </a:r>
                      <a:endParaRPr lang="en-NZ" sz="1000" dirty="0"/>
                    </a:p>
                  </a:txBody>
                  <a:tcPr/>
                </a:tc>
                <a:tc>
                  <a:txBody>
                    <a:bodyPr/>
                    <a:lstStyle/>
                    <a:p>
                      <a:pPr algn="ctr"/>
                      <a:r>
                        <a:rPr lang="en-NZ" sz="1000" dirty="0" smtClean="0"/>
                        <a:t>2013</a:t>
                      </a:r>
                    </a:p>
                    <a:p>
                      <a:pPr algn="ctr"/>
                      <a:r>
                        <a:rPr lang="en-NZ" sz="1000" dirty="0" smtClean="0"/>
                        <a:t>%</a:t>
                      </a:r>
                      <a:endParaRPr lang="en-NZ" sz="1000" dirty="0"/>
                    </a:p>
                  </a:txBody>
                  <a:tcPr/>
                </a:tc>
                <a:tc>
                  <a:txBody>
                    <a:bodyPr/>
                    <a:lstStyle/>
                    <a:p>
                      <a:pPr algn="ctr"/>
                      <a:r>
                        <a:rPr lang="en-NZ" sz="1000" dirty="0" smtClean="0"/>
                        <a:t>2014</a:t>
                      </a:r>
                    </a:p>
                    <a:p>
                      <a:pPr algn="ctr"/>
                      <a:r>
                        <a:rPr lang="en-NZ" sz="1000" dirty="0" smtClean="0"/>
                        <a:t>%</a:t>
                      </a:r>
                      <a:endParaRPr lang="en-NZ" sz="1000" dirty="0"/>
                    </a:p>
                  </a:txBody>
                  <a:tcPr/>
                </a:tc>
              </a:tr>
              <a:tr h="251405">
                <a:tc>
                  <a:txBody>
                    <a:bodyPr/>
                    <a:lstStyle/>
                    <a:p>
                      <a:r>
                        <a:rPr lang="en-NZ" sz="1000" dirty="0" smtClean="0"/>
                        <a:t>Very good – like it a lot</a:t>
                      </a:r>
                      <a:endParaRPr lang="en-NZ" sz="1000" dirty="0"/>
                    </a:p>
                  </a:txBody>
                  <a:tcPr/>
                </a:tc>
                <a:tc>
                  <a:txBody>
                    <a:bodyPr/>
                    <a:lstStyle/>
                    <a:p>
                      <a:pPr algn="ctr"/>
                      <a:r>
                        <a:rPr lang="en-NZ" sz="1000" dirty="0" smtClean="0"/>
                        <a:t>24</a:t>
                      </a:r>
                      <a:endParaRPr lang="en-NZ" sz="1000" dirty="0"/>
                    </a:p>
                  </a:txBody>
                  <a:tcPr/>
                </a:tc>
                <a:tc>
                  <a:txBody>
                    <a:bodyPr/>
                    <a:lstStyle/>
                    <a:p>
                      <a:pPr algn="ctr"/>
                      <a:r>
                        <a:rPr lang="en-NZ" sz="1000" dirty="0" smtClean="0"/>
                        <a:t>24</a:t>
                      </a:r>
                      <a:endParaRPr lang="en-NZ" sz="1000" dirty="0"/>
                    </a:p>
                  </a:txBody>
                  <a:tcPr/>
                </a:tc>
                <a:tc>
                  <a:txBody>
                    <a:bodyPr/>
                    <a:lstStyle/>
                    <a:p>
                      <a:pPr algn="ctr"/>
                      <a:r>
                        <a:rPr lang="en-NZ" sz="1000" dirty="0" smtClean="0"/>
                        <a:t>24</a:t>
                      </a:r>
                      <a:endParaRPr lang="en-NZ" sz="1000" dirty="0"/>
                    </a:p>
                  </a:txBody>
                  <a:tcPr/>
                </a:tc>
                <a:tc>
                  <a:txBody>
                    <a:bodyPr/>
                    <a:lstStyle/>
                    <a:p>
                      <a:pPr algn="ctr"/>
                      <a:r>
                        <a:rPr lang="en-NZ" sz="1000" dirty="0" smtClean="0"/>
                        <a:t>18</a:t>
                      </a:r>
                      <a:endParaRPr lang="en-NZ" sz="1000" dirty="0"/>
                    </a:p>
                  </a:txBody>
                  <a:tcPr/>
                </a:tc>
                <a:tc>
                  <a:txBody>
                    <a:bodyPr/>
                    <a:lstStyle/>
                    <a:p>
                      <a:pPr algn="ctr"/>
                      <a:r>
                        <a:rPr lang="en-NZ" sz="1000" dirty="0" smtClean="0"/>
                        <a:t>17</a:t>
                      </a:r>
                      <a:endParaRPr lang="en-NZ" sz="1000" dirty="0"/>
                    </a:p>
                  </a:txBody>
                  <a:tcPr/>
                </a:tc>
              </a:tr>
              <a:tr h="271026">
                <a:tc>
                  <a:txBody>
                    <a:bodyPr/>
                    <a:lstStyle/>
                    <a:p>
                      <a:r>
                        <a:rPr lang="en-NZ" sz="1000" dirty="0" smtClean="0"/>
                        <a:t>Quite</a:t>
                      </a:r>
                      <a:r>
                        <a:rPr lang="en-NZ" sz="1000" baseline="0" dirty="0" smtClean="0"/>
                        <a:t> good – like it a little</a:t>
                      </a:r>
                      <a:endParaRPr lang="en-NZ" sz="1000" dirty="0"/>
                    </a:p>
                  </a:txBody>
                  <a:tcPr/>
                </a:tc>
                <a:tc>
                  <a:txBody>
                    <a:bodyPr/>
                    <a:lstStyle/>
                    <a:p>
                      <a:pPr algn="ctr"/>
                      <a:r>
                        <a:rPr lang="en-NZ" sz="1000" dirty="0" smtClean="0"/>
                        <a:t>36</a:t>
                      </a:r>
                      <a:endParaRPr lang="en-NZ" sz="1000" dirty="0"/>
                    </a:p>
                  </a:txBody>
                  <a:tcPr/>
                </a:tc>
                <a:tc>
                  <a:txBody>
                    <a:bodyPr/>
                    <a:lstStyle/>
                    <a:p>
                      <a:pPr algn="ctr"/>
                      <a:r>
                        <a:rPr lang="en-NZ" sz="1000" dirty="0" smtClean="0"/>
                        <a:t>30</a:t>
                      </a:r>
                      <a:endParaRPr lang="en-NZ" sz="1000" dirty="0"/>
                    </a:p>
                  </a:txBody>
                  <a:tcPr/>
                </a:tc>
                <a:tc>
                  <a:txBody>
                    <a:bodyPr/>
                    <a:lstStyle/>
                    <a:p>
                      <a:pPr algn="ctr"/>
                      <a:r>
                        <a:rPr lang="en-NZ" sz="1000" dirty="0" smtClean="0"/>
                        <a:t>32</a:t>
                      </a:r>
                      <a:endParaRPr lang="en-NZ" sz="1000" dirty="0"/>
                    </a:p>
                  </a:txBody>
                  <a:tcPr/>
                </a:tc>
                <a:tc>
                  <a:txBody>
                    <a:bodyPr/>
                    <a:lstStyle/>
                    <a:p>
                      <a:pPr algn="ctr"/>
                      <a:r>
                        <a:rPr lang="en-NZ" sz="1000" dirty="0" smtClean="0"/>
                        <a:t>38</a:t>
                      </a:r>
                      <a:endParaRPr lang="en-NZ" sz="1000" dirty="0"/>
                    </a:p>
                  </a:txBody>
                  <a:tcPr/>
                </a:tc>
                <a:tc>
                  <a:txBody>
                    <a:bodyPr/>
                    <a:lstStyle/>
                    <a:p>
                      <a:pPr algn="ctr"/>
                      <a:r>
                        <a:rPr lang="en-NZ" sz="1000" dirty="0" smtClean="0"/>
                        <a:t>37</a:t>
                      </a:r>
                      <a:endParaRPr lang="en-NZ" sz="1000" dirty="0"/>
                    </a:p>
                  </a:txBody>
                  <a:tcPr/>
                </a:tc>
              </a:tr>
              <a:tr h="251405">
                <a:tc>
                  <a:txBody>
                    <a:bodyPr/>
                    <a:lstStyle/>
                    <a:p>
                      <a:r>
                        <a:rPr lang="en-NZ" sz="1000" dirty="0" smtClean="0"/>
                        <a:t>Total positive</a:t>
                      </a:r>
                      <a:endParaRPr lang="en-NZ" sz="1000" dirty="0"/>
                    </a:p>
                  </a:txBody>
                  <a:tcPr>
                    <a:solidFill>
                      <a:schemeClr val="accent6">
                        <a:lumMod val="60000"/>
                        <a:lumOff val="40000"/>
                      </a:schemeClr>
                    </a:solidFill>
                  </a:tcPr>
                </a:tc>
                <a:tc>
                  <a:txBody>
                    <a:bodyPr/>
                    <a:lstStyle/>
                    <a:p>
                      <a:pPr algn="ctr"/>
                      <a:r>
                        <a:rPr lang="en-NZ" sz="1000" dirty="0" smtClean="0"/>
                        <a:t>60</a:t>
                      </a:r>
                      <a:endParaRPr lang="en-NZ" sz="1000" dirty="0"/>
                    </a:p>
                  </a:txBody>
                  <a:tcPr>
                    <a:solidFill>
                      <a:schemeClr val="accent6">
                        <a:lumMod val="60000"/>
                        <a:lumOff val="40000"/>
                      </a:schemeClr>
                    </a:solidFill>
                  </a:tcPr>
                </a:tc>
                <a:tc>
                  <a:txBody>
                    <a:bodyPr/>
                    <a:lstStyle/>
                    <a:p>
                      <a:pPr algn="ctr"/>
                      <a:r>
                        <a:rPr lang="en-NZ" sz="1000" dirty="0" smtClean="0"/>
                        <a:t>54</a:t>
                      </a:r>
                      <a:endParaRPr lang="en-NZ" sz="1000" dirty="0"/>
                    </a:p>
                  </a:txBody>
                  <a:tcPr>
                    <a:solidFill>
                      <a:schemeClr val="accent6">
                        <a:lumMod val="60000"/>
                        <a:lumOff val="40000"/>
                      </a:schemeClr>
                    </a:solidFill>
                  </a:tcPr>
                </a:tc>
                <a:tc>
                  <a:txBody>
                    <a:bodyPr/>
                    <a:lstStyle/>
                    <a:p>
                      <a:pPr algn="ctr"/>
                      <a:r>
                        <a:rPr lang="en-NZ" sz="1000" dirty="0" smtClean="0"/>
                        <a:t>56</a:t>
                      </a:r>
                      <a:endParaRPr lang="en-NZ" sz="1000" dirty="0"/>
                    </a:p>
                  </a:txBody>
                  <a:tcPr>
                    <a:solidFill>
                      <a:schemeClr val="accent6">
                        <a:lumMod val="60000"/>
                        <a:lumOff val="40000"/>
                      </a:schemeClr>
                    </a:solidFill>
                  </a:tcPr>
                </a:tc>
                <a:tc>
                  <a:txBody>
                    <a:bodyPr/>
                    <a:lstStyle/>
                    <a:p>
                      <a:pPr algn="ctr"/>
                      <a:r>
                        <a:rPr lang="en-NZ" sz="1000" dirty="0" smtClean="0"/>
                        <a:t>56</a:t>
                      </a:r>
                      <a:endParaRPr lang="en-NZ" sz="1000" dirty="0"/>
                    </a:p>
                  </a:txBody>
                  <a:tcPr>
                    <a:solidFill>
                      <a:schemeClr val="accent6">
                        <a:lumMod val="60000"/>
                        <a:lumOff val="40000"/>
                      </a:schemeClr>
                    </a:solidFill>
                  </a:tcPr>
                </a:tc>
                <a:tc>
                  <a:txBody>
                    <a:bodyPr/>
                    <a:lstStyle/>
                    <a:p>
                      <a:pPr algn="ctr"/>
                      <a:r>
                        <a:rPr lang="en-NZ" sz="1000" dirty="0" smtClean="0"/>
                        <a:t>54</a:t>
                      </a:r>
                      <a:endParaRPr lang="en-NZ" sz="1000" dirty="0"/>
                    </a:p>
                  </a:txBody>
                  <a:tcPr>
                    <a:solidFill>
                      <a:schemeClr val="accent6">
                        <a:lumMod val="60000"/>
                        <a:lumOff val="40000"/>
                      </a:schemeClr>
                    </a:solidFill>
                  </a:tcPr>
                </a:tc>
              </a:tr>
              <a:tr h="251405">
                <a:tc>
                  <a:txBody>
                    <a:bodyPr/>
                    <a:lstStyle/>
                    <a:p>
                      <a:r>
                        <a:rPr lang="en-NZ" sz="1000" dirty="0" smtClean="0"/>
                        <a:t>It’s okay</a:t>
                      </a:r>
                      <a:endParaRPr lang="en-NZ" sz="1000" dirty="0"/>
                    </a:p>
                  </a:txBody>
                  <a:tcPr/>
                </a:tc>
                <a:tc>
                  <a:txBody>
                    <a:bodyPr/>
                    <a:lstStyle/>
                    <a:p>
                      <a:pPr algn="ctr"/>
                      <a:r>
                        <a:rPr lang="en-NZ" sz="1000" dirty="0" smtClean="0"/>
                        <a:t>31</a:t>
                      </a:r>
                      <a:endParaRPr lang="en-NZ" sz="1000" dirty="0"/>
                    </a:p>
                  </a:txBody>
                  <a:tcPr/>
                </a:tc>
                <a:tc>
                  <a:txBody>
                    <a:bodyPr/>
                    <a:lstStyle/>
                    <a:p>
                      <a:pPr algn="ctr"/>
                      <a:r>
                        <a:rPr lang="en-NZ" sz="1000" dirty="0" smtClean="0"/>
                        <a:t>37</a:t>
                      </a:r>
                      <a:endParaRPr lang="en-NZ" sz="1000" dirty="0"/>
                    </a:p>
                  </a:txBody>
                  <a:tcPr/>
                </a:tc>
                <a:tc>
                  <a:txBody>
                    <a:bodyPr/>
                    <a:lstStyle/>
                    <a:p>
                      <a:pPr algn="ctr"/>
                      <a:r>
                        <a:rPr lang="en-NZ" sz="1000" dirty="0" smtClean="0"/>
                        <a:t>32</a:t>
                      </a:r>
                      <a:endParaRPr lang="en-NZ" sz="1000" dirty="0"/>
                    </a:p>
                  </a:txBody>
                  <a:tcPr/>
                </a:tc>
                <a:tc>
                  <a:txBody>
                    <a:bodyPr/>
                    <a:lstStyle/>
                    <a:p>
                      <a:pPr algn="ctr"/>
                      <a:r>
                        <a:rPr lang="en-NZ" sz="1000" dirty="0" smtClean="0"/>
                        <a:t>31</a:t>
                      </a:r>
                      <a:endParaRPr lang="en-NZ" sz="1000" dirty="0"/>
                    </a:p>
                  </a:txBody>
                  <a:tcPr/>
                </a:tc>
                <a:tc>
                  <a:txBody>
                    <a:bodyPr/>
                    <a:lstStyle/>
                    <a:p>
                      <a:pPr algn="ctr"/>
                      <a:r>
                        <a:rPr lang="en-NZ" sz="1000" dirty="0" smtClean="0"/>
                        <a:t>34</a:t>
                      </a:r>
                      <a:endParaRPr lang="en-NZ" sz="1000" dirty="0"/>
                    </a:p>
                  </a:txBody>
                  <a:tcPr/>
                </a:tc>
              </a:tr>
              <a:tr h="251405">
                <a:tc>
                  <a:txBody>
                    <a:bodyPr/>
                    <a:lstStyle/>
                    <a:p>
                      <a:r>
                        <a:rPr lang="en-NZ" sz="1000" dirty="0" smtClean="0"/>
                        <a:t>Doesn’t do much for me</a:t>
                      </a:r>
                      <a:endParaRPr lang="en-NZ" sz="1000" dirty="0"/>
                    </a:p>
                  </a:txBody>
                  <a:tcPr/>
                </a:tc>
                <a:tc>
                  <a:txBody>
                    <a:bodyPr/>
                    <a:lstStyle/>
                    <a:p>
                      <a:pPr algn="ctr"/>
                      <a:r>
                        <a:rPr lang="en-NZ" sz="1000" dirty="0" smtClean="0"/>
                        <a:t>7</a:t>
                      </a:r>
                      <a:endParaRPr lang="en-NZ" sz="1000" dirty="0"/>
                    </a:p>
                  </a:txBody>
                  <a:tcPr/>
                </a:tc>
                <a:tc>
                  <a:txBody>
                    <a:bodyPr/>
                    <a:lstStyle/>
                    <a:p>
                      <a:pPr algn="ctr"/>
                      <a:r>
                        <a:rPr lang="en-NZ" sz="1000" dirty="0" smtClean="0"/>
                        <a:t>9</a:t>
                      </a:r>
                      <a:endParaRPr lang="en-NZ" sz="1000" dirty="0"/>
                    </a:p>
                  </a:txBody>
                  <a:tcPr/>
                </a:tc>
                <a:tc>
                  <a:txBody>
                    <a:bodyPr/>
                    <a:lstStyle/>
                    <a:p>
                      <a:pPr algn="ctr"/>
                      <a:r>
                        <a:rPr lang="en-NZ" sz="1000" dirty="0" smtClean="0"/>
                        <a:t>10</a:t>
                      </a:r>
                      <a:endParaRPr lang="en-NZ" sz="1000" dirty="0"/>
                    </a:p>
                  </a:txBody>
                  <a:tcPr/>
                </a:tc>
                <a:tc>
                  <a:txBody>
                    <a:bodyPr/>
                    <a:lstStyle/>
                    <a:p>
                      <a:pPr algn="ctr"/>
                      <a:r>
                        <a:rPr lang="en-NZ" sz="1000" dirty="0" smtClean="0"/>
                        <a:t>11</a:t>
                      </a:r>
                      <a:endParaRPr lang="en-NZ" sz="1000" dirty="0"/>
                    </a:p>
                  </a:txBody>
                  <a:tcPr/>
                </a:tc>
                <a:tc>
                  <a:txBody>
                    <a:bodyPr/>
                    <a:lstStyle/>
                    <a:p>
                      <a:pPr algn="ctr"/>
                      <a:r>
                        <a:rPr lang="en-NZ" sz="1000" dirty="0" smtClean="0"/>
                        <a:t>10</a:t>
                      </a:r>
                      <a:endParaRPr lang="en-NZ" sz="1000" dirty="0"/>
                    </a:p>
                  </a:txBody>
                  <a:tcPr/>
                </a:tc>
              </a:tr>
              <a:tr h="251405">
                <a:tc>
                  <a:txBody>
                    <a:bodyPr/>
                    <a:lstStyle/>
                    <a:p>
                      <a:r>
                        <a:rPr lang="en-NZ" sz="1000" dirty="0" smtClean="0"/>
                        <a:t>Don’t like it at all</a:t>
                      </a:r>
                      <a:endParaRPr lang="en-NZ" sz="1000" dirty="0"/>
                    </a:p>
                  </a:txBody>
                  <a:tcPr/>
                </a:tc>
                <a:tc>
                  <a:txBody>
                    <a:bodyPr/>
                    <a:lstStyle/>
                    <a:p>
                      <a:pPr algn="ctr"/>
                      <a:r>
                        <a:rPr lang="en-NZ" sz="1000" dirty="0" smtClean="0"/>
                        <a:t>1</a:t>
                      </a:r>
                      <a:endParaRPr lang="en-NZ" sz="1000" dirty="0"/>
                    </a:p>
                  </a:txBody>
                  <a:tcPr/>
                </a:tc>
                <a:tc>
                  <a:txBody>
                    <a:bodyPr/>
                    <a:lstStyle/>
                    <a:p>
                      <a:pPr algn="ctr"/>
                      <a:r>
                        <a:rPr lang="en-NZ" sz="1000" dirty="0" smtClean="0"/>
                        <a:t>1</a:t>
                      </a:r>
                      <a:endParaRPr lang="en-NZ" sz="1000" dirty="0"/>
                    </a:p>
                  </a:txBody>
                  <a:tcPr/>
                </a:tc>
                <a:tc>
                  <a:txBody>
                    <a:bodyPr/>
                    <a:lstStyle/>
                    <a:p>
                      <a:pPr algn="ctr"/>
                      <a:r>
                        <a:rPr lang="en-NZ" sz="1000" dirty="0" smtClean="0"/>
                        <a:t>2</a:t>
                      </a:r>
                      <a:endParaRPr lang="en-NZ" sz="1000" dirty="0"/>
                    </a:p>
                  </a:txBody>
                  <a:tcPr/>
                </a:tc>
                <a:tc>
                  <a:txBody>
                    <a:bodyPr/>
                    <a:lstStyle/>
                    <a:p>
                      <a:pPr algn="ctr"/>
                      <a:r>
                        <a:rPr lang="en-NZ" sz="1000" dirty="0" smtClean="0"/>
                        <a:t>1</a:t>
                      </a:r>
                      <a:endParaRPr lang="en-NZ" sz="1000" dirty="0"/>
                    </a:p>
                  </a:txBody>
                  <a:tcPr/>
                </a:tc>
                <a:tc>
                  <a:txBody>
                    <a:bodyPr/>
                    <a:lstStyle/>
                    <a:p>
                      <a:pPr algn="ctr"/>
                      <a:r>
                        <a:rPr lang="en-NZ" sz="1000" dirty="0" smtClean="0"/>
                        <a:t>1</a:t>
                      </a:r>
                      <a:endParaRPr lang="en-NZ" sz="1000" dirty="0"/>
                    </a:p>
                  </a:txBody>
                  <a:tcPr/>
                </a:tc>
              </a:tr>
              <a:tr h="251405">
                <a:tc>
                  <a:txBody>
                    <a:bodyPr/>
                    <a:lstStyle/>
                    <a:p>
                      <a:r>
                        <a:rPr lang="en-NZ" sz="1000" dirty="0" smtClean="0"/>
                        <a:t>No Opinion</a:t>
                      </a:r>
                      <a:endParaRPr lang="en-NZ" sz="1000" dirty="0"/>
                    </a:p>
                  </a:txBody>
                  <a:tcPr/>
                </a:tc>
                <a:tc>
                  <a:txBody>
                    <a:bodyPr/>
                    <a:lstStyle/>
                    <a:p>
                      <a:pPr algn="ctr"/>
                      <a:r>
                        <a:rPr lang="en-NZ" sz="1000" dirty="0" smtClean="0"/>
                        <a:t>1</a:t>
                      </a:r>
                      <a:endParaRPr lang="en-NZ" sz="1000" dirty="0"/>
                    </a:p>
                  </a:txBody>
                  <a:tcPr/>
                </a:tc>
                <a:tc>
                  <a:txBody>
                    <a:bodyPr/>
                    <a:lstStyle/>
                    <a:p>
                      <a:pPr algn="ctr"/>
                      <a:r>
                        <a:rPr lang="en-NZ" sz="1000" dirty="0" smtClean="0"/>
                        <a:t>1</a:t>
                      </a:r>
                      <a:endParaRPr lang="en-NZ" sz="1000" dirty="0"/>
                    </a:p>
                  </a:txBody>
                  <a:tcPr/>
                </a:tc>
                <a:tc>
                  <a:txBody>
                    <a:bodyPr/>
                    <a:lstStyle/>
                    <a:p>
                      <a:pPr algn="ctr"/>
                      <a:r>
                        <a:rPr lang="en-NZ" sz="1000" dirty="0" smtClean="0"/>
                        <a:t>1</a:t>
                      </a:r>
                      <a:endParaRPr lang="en-NZ" sz="1000" dirty="0"/>
                    </a:p>
                  </a:txBody>
                  <a:tcPr/>
                </a:tc>
                <a:tc>
                  <a:txBody>
                    <a:bodyPr/>
                    <a:lstStyle/>
                    <a:p>
                      <a:pPr algn="ctr"/>
                      <a:r>
                        <a:rPr lang="en-NZ" sz="1000" dirty="0" smtClean="0"/>
                        <a:t>1</a:t>
                      </a:r>
                      <a:endParaRPr lang="en-NZ" sz="1000" dirty="0"/>
                    </a:p>
                  </a:txBody>
                  <a:tcPr/>
                </a:tc>
                <a:tc>
                  <a:txBody>
                    <a:bodyPr/>
                    <a:lstStyle/>
                    <a:p>
                      <a:pPr algn="ctr"/>
                      <a:r>
                        <a:rPr lang="en-NZ" sz="1000" dirty="0" smtClean="0"/>
                        <a:t>*</a:t>
                      </a:r>
                      <a:endParaRPr lang="en-NZ" sz="1000" dirty="0"/>
                    </a:p>
                  </a:txBody>
                  <a:tcPr/>
                </a:tc>
              </a:tr>
            </a:tbl>
          </a:graphicData>
        </a:graphic>
      </p:graphicFrame>
      <p:sp>
        <p:nvSpPr>
          <p:cNvPr id="3145" name="Text Placeholder 8"/>
          <p:cNvSpPr txBox="1">
            <a:spLocks/>
          </p:cNvSpPr>
          <p:nvPr/>
        </p:nvSpPr>
        <p:spPr bwMode="auto">
          <a:xfrm>
            <a:off x="931863" y="1628775"/>
            <a:ext cx="7500937" cy="1079500"/>
          </a:xfrm>
          <a:prstGeom prst="rect">
            <a:avLst/>
          </a:prstGeom>
          <a:noFill/>
          <a:ln w="9525">
            <a:noFill/>
            <a:miter lim="800000"/>
            <a:headEnd/>
            <a:tailEnd/>
          </a:ln>
        </p:spPr>
        <p:txBody>
          <a:bodyPr/>
          <a:lstStyle/>
          <a:p>
            <a:pPr marL="180975" indent="-180975">
              <a:spcBef>
                <a:spcPts val="300"/>
              </a:spcBef>
              <a:buClr>
                <a:srgbClr val="FF9900"/>
              </a:buClr>
              <a:buSzPct val="100000"/>
              <a:buFont typeface="Arial" charset="0"/>
              <a:buChar char="►"/>
            </a:pPr>
            <a:r>
              <a:rPr lang="en-AU" sz="1200">
                <a:latin typeface="Arial" charset="0"/>
              </a:rPr>
              <a:t>Respondents were shown three MTA ads featuring Greg Murphy. </a:t>
            </a:r>
          </a:p>
          <a:p>
            <a:pPr marL="180975" indent="-180975">
              <a:spcBef>
                <a:spcPts val="300"/>
              </a:spcBef>
              <a:buClr>
                <a:srgbClr val="FF9900"/>
              </a:buClr>
              <a:buSzPct val="100000"/>
              <a:buFont typeface="Arial" charset="0"/>
              <a:buChar char="►"/>
            </a:pPr>
            <a:r>
              <a:rPr lang="en-AU" sz="1200">
                <a:latin typeface="Arial" charset="0"/>
              </a:rPr>
              <a:t>A third of people claim to have seen them, which is a little lower compared with 12 months ago. </a:t>
            </a:r>
          </a:p>
          <a:p>
            <a:pPr marL="180975" indent="-180975">
              <a:spcBef>
                <a:spcPts val="300"/>
              </a:spcBef>
              <a:buClr>
                <a:srgbClr val="FF9900"/>
              </a:buClr>
              <a:buSzPct val="100000"/>
              <a:buFont typeface="Arial" charset="0"/>
              <a:buChar char="►"/>
            </a:pPr>
            <a:r>
              <a:rPr lang="en-AU" sz="1200">
                <a:latin typeface="Arial" charset="0"/>
              </a:rPr>
              <a:t>Even though many people like the advertising, more think the ads are “just okay”. This could reflect some wear out as the ads have been showing for some time now.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Footer Placeholder 4"/>
          <p:cNvSpPr>
            <a:spLocks noGrp="1"/>
          </p:cNvSpPr>
          <p:nvPr>
            <p:ph type="ftr" sz="quarter" idx="16"/>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AU" smtClean="0">
                <a:solidFill>
                  <a:srgbClr val="7F7F7F"/>
                </a:solidFill>
                <a:latin typeface="Arial" charset="0"/>
                <a:cs typeface="Arial" charset="0"/>
              </a:rPr>
              <a:t>MTA Strategic Research</a:t>
            </a:r>
          </a:p>
        </p:txBody>
      </p:sp>
      <p:sp>
        <p:nvSpPr>
          <p:cNvPr id="25603" name="Slide Number Placeholder 6"/>
          <p:cNvSpPr>
            <a:spLocks noGrp="1"/>
          </p:cNvSpPr>
          <p:nvPr>
            <p:ph type="sldNum" sz="quarter" idx="17"/>
          </p:nvPr>
        </p:nvSpPr>
        <p:spPr bwMode="auto">
          <a:noFill/>
          <a:ln>
            <a:miter lim="800000"/>
            <a:headEnd/>
            <a:tailEnd/>
          </a:ln>
        </p:spPr>
        <p:txBody>
          <a:bodyPr/>
          <a:lstStyle/>
          <a:p>
            <a:fld id="{21FDF1F3-51FA-42F0-B7CE-AB290E52707C}" type="slidenum">
              <a:rPr lang="en-AU" smtClean="0"/>
              <a:pPr/>
              <a:t>7</a:t>
            </a:fld>
            <a:endParaRPr lang="en-AU" smtClean="0"/>
          </a:p>
        </p:txBody>
      </p:sp>
      <p:sp>
        <p:nvSpPr>
          <p:cNvPr id="25604" name="Title 10"/>
          <p:cNvSpPr>
            <a:spLocks noGrp="1"/>
          </p:cNvSpPr>
          <p:nvPr>
            <p:ph type="ctrTitle"/>
          </p:nvPr>
        </p:nvSpPr>
        <p:spPr>
          <a:xfrm>
            <a:off x="798513" y="333375"/>
            <a:ext cx="7500937" cy="428625"/>
          </a:xfrm>
        </p:spPr>
        <p:txBody>
          <a:bodyPr/>
          <a:lstStyle/>
          <a:p>
            <a:r>
              <a:rPr lang="en-NZ" smtClean="0"/>
              <a:t>Factors driving likeability </a:t>
            </a:r>
          </a:p>
        </p:txBody>
      </p:sp>
      <p:sp>
        <p:nvSpPr>
          <p:cNvPr id="25605" name="Text Placeholder 8"/>
          <p:cNvSpPr txBox="1">
            <a:spLocks/>
          </p:cNvSpPr>
          <p:nvPr/>
        </p:nvSpPr>
        <p:spPr bwMode="auto">
          <a:xfrm>
            <a:off x="539750" y="981075"/>
            <a:ext cx="8135938" cy="2376488"/>
          </a:xfrm>
          <a:prstGeom prst="rect">
            <a:avLst/>
          </a:prstGeom>
          <a:noFill/>
          <a:ln w="9525">
            <a:noFill/>
            <a:miter lim="800000"/>
            <a:headEnd/>
            <a:tailEnd/>
          </a:ln>
        </p:spPr>
        <p:txBody>
          <a:bodyPr/>
          <a:lstStyle/>
          <a:p>
            <a:pPr marL="180975" indent="-180975">
              <a:spcBef>
                <a:spcPts val="300"/>
              </a:spcBef>
              <a:buClr>
                <a:srgbClr val="FF9900"/>
              </a:buClr>
              <a:buSzPct val="100000"/>
              <a:buFont typeface="Arial" charset="0"/>
              <a:buChar char="►"/>
            </a:pPr>
            <a:r>
              <a:rPr lang="en-AU" sz="1200">
                <a:latin typeface="Arial" charset="0"/>
              </a:rPr>
              <a:t>Informative, clear messages that are easy to understand continue to be the core drivers of likeability of the advertisements.</a:t>
            </a:r>
          </a:p>
          <a:p>
            <a:pPr marL="180975" indent="-180975">
              <a:spcBef>
                <a:spcPts val="300"/>
              </a:spcBef>
              <a:buClr>
                <a:srgbClr val="FF9900"/>
              </a:buClr>
              <a:buSzPct val="100000"/>
              <a:buFont typeface="Arial" charset="0"/>
              <a:buChar char="►"/>
            </a:pPr>
            <a:r>
              <a:rPr lang="en-AU" sz="1200">
                <a:latin typeface="Arial" charset="0"/>
              </a:rPr>
              <a:t>Respondents also liked that the ads were succinct, portrayed a message of a trustworthy organisation that you can rely on, and has Greg Murphy as a spokesperson (who is also perceived to be trustworthy and well respected). Again, there were some people who said they did not know who Greg Murphy is or didn’t like him, but the majority of feedback was in support of Greg Murphy as a spokesperson.</a:t>
            </a:r>
          </a:p>
          <a:p>
            <a:pPr marL="180975" indent="-180975">
              <a:spcBef>
                <a:spcPts val="300"/>
              </a:spcBef>
              <a:buClr>
                <a:srgbClr val="FF9900"/>
              </a:buClr>
              <a:buSzPct val="100000"/>
              <a:buFont typeface="Arial" charset="0"/>
              <a:buChar char="►"/>
            </a:pPr>
            <a:r>
              <a:rPr lang="en-AU" sz="1200">
                <a:latin typeface="Arial" charset="0"/>
              </a:rPr>
              <a:t>Comments from those who didn’t like the advertisements much or at all centred around the ads being not very interesting, bland, dull and not grabbing your attention:</a:t>
            </a:r>
          </a:p>
          <a:p>
            <a:pPr marL="638175" lvl="1" indent="-180975">
              <a:spcBef>
                <a:spcPts val="300"/>
              </a:spcBef>
              <a:buClr>
                <a:srgbClr val="FF9900"/>
              </a:buClr>
              <a:buSzPct val="100000"/>
              <a:buFont typeface="Arial" charset="0"/>
              <a:buChar char="►"/>
            </a:pPr>
            <a:r>
              <a:rPr lang="en-NZ" sz="1100" i="1">
                <a:latin typeface="Arial" charset="0"/>
              </a:rPr>
              <a:t> </a:t>
            </a:r>
            <a:r>
              <a:rPr lang="en-US" sz="1100" i="1">
                <a:latin typeface="Arial" charset="0"/>
              </a:rPr>
              <a:t>“</a:t>
            </a:r>
            <a:r>
              <a:rPr lang="en-NZ" sz="1100" i="1">
                <a:latin typeface="Arial" charset="0"/>
              </a:rPr>
              <a:t>Plain and boring with motor racing celebrity, nothing special.”</a:t>
            </a:r>
          </a:p>
          <a:p>
            <a:pPr marL="638175" lvl="1" indent="-180975">
              <a:spcBef>
                <a:spcPts val="300"/>
              </a:spcBef>
              <a:buClr>
                <a:srgbClr val="FF9900"/>
              </a:buClr>
              <a:buSzPct val="100000"/>
              <a:buFont typeface="Arial" charset="0"/>
              <a:buChar char="►"/>
            </a:pPr>
            <a:r>
              <a:rPr lang="en-NZ" sz="1100" i="1">
                <a:latin typeface="Arial" charset="0"/>
              </a:rPr>
              <a:t>“Very boring, grey colouring, nothing going on and nothing to grab your attention.”</a:t>
            </a:r>
          </a:p>
          <a:p>
            <a:pPr marL="638175" lvl="1" indent="-180975">
              <a:spcBef>
                <a:spcPts val="300"/>
              </a:spcBef>
              <a:buClr>
                <a:srgbClr val="FF9900"/>
              </a:buClr>
              <a:buSzPct val="100000"/>
              <a:buFont typeface="Arial" charset="0"/>
              <a:buChar char="►"/>
            </a:pPr>
            <a:r>
              <a:rPr lang="en-NZ" sz="1100" i="1">
                <a:latin typeface="Arial" charset="0"/>
              </a:rPr>
              <a:t>“Just wasn't very engaging or memorable.”</a:t>
            </a:r>
          </a:p>
          <a:p>
            <a:pPr marL="180975" indent="-180975">
              <a:spcBef>
                <a:spcPts val="300"/>
              </a:spcBef>
              <a:buClr>
                <a:srgbClr val="FF9900"/>
              </a:buClr>
              <a:buSzPct val="100000"/>
              <a:buFont typeface="Arial" charset="0"/>
              <a:buNone/>
            </a:pPr>
            <a:endParaRPr lang="en-AU" sz="1200">
              <a:solidFill>
                <a:srgbClr val="FF0000"/>
              </a:solidFill>
              <a:latin typeface="Arial" charset="0"/>
            </a:endParaRPr>
          </a:p>
        </p:txBody>
      </p:sp>
      <p:graphicFrame>
        <p:nvGraphicFramePr>
          <p:cNvPr id="12" name="Table 11"/>
          <p:cNvGraphicFramePr>
            <a:graphicFrameLocks noGrp="1"/>
          </p:cNvGraphicFramePr>
          <p:nvPr/>
        </p:nvGraphicFramePr>
        <p:xfrm>
          <a:off x="496888" y="3460750"/>
          <a:ext cx="8191500" cy="2560638"/>
        </p:xfrm>
        <a:graphic>
          <a:graphicData uri="http://schemas.openxmlformats.org/drawingml/2006/table">
            <a:tbl>
              <a:tblPr firstRow="1" bandRow="1">
                <a:tableStyleId>{5C22544A-7EE6-4342-B048-85BDC9FD1C3A}</a:tableStyleId>
              </a:tblPr>
              <a:tblGrid>
                <a:gridCol w="1521173"/>
                <a:gridCol w="6670354"/>
              </a:tblGrid>
              <a:tr h="216024">
                <a:tc>
                  <a:txBody>
                    <a:bodyPr/>
                    <a:lstStyle/>
                    <a:p>
                      <a:r>
                        <a:rPr lang="en-NZ" sz="1200" dirty="0" smtClean="0"/>
                        <a:t>Rating</a:t>
                      </a:r>
                      <a:endParaRPr lang="en-NZ" sz="1200" dirty="0"/>
                    </a:p>
                  </a:txBody>
                  <a:tcPr/>
                </a:tc>
                <a:tc>
                  <a:txBody>
                    <a:bodyPr/>
                    <a:lstStyle/>
                    <a:p>
                      <a:r>
                        <a:rPr lang="en-NZ" sz="1200" dirty="0" smtClean="0"/>
                        <a:t>Specific</a:t>
                      </a:r>
                      <a:r>
                        <a:rPr lang="en-NZ" sz="1200" baseline="0" dirty="0" smtClean="0"/>
                        <a:t> examples</a:t>
                      </a:r>
                      <a:endParaRPr lang="en-NZ" sz="1200" dirty="0"/>
                    </a:p>
                  </a:txBody>
                  <a:tcPr/>
                </a:tc>
              </a:tr>
              <a:tr h="196455">
                <a:tc>
                  <a:txBody>
                    <a:bodyPr/>
                    <a:lstStyle/>
                    <a:p>
                      <a:r>
                        <a:rPr lang="en-NZ" sz="1200" b="1" dirty="0" smtClean="0">
                          <a:solidFill>
                            <a:schemeClr val="tx1"/>
                          </a:solidFill>
                        </a:rPr>
                        <a:t>Good (n=221)</a:t>
                      </a:r>
                      <a:endParaRPr lang="en-NZ" sz="1200" b="1" dirty="0">
                        <a:solidFill>
                          <a:schemeClr val="tx1"/>
                        </a:solidFill>
                      </a:endParaRPr>
                    </a:p>
                  </a:txBody>
                  <a:tcPr>
                    <a:solidFill>
                      <a:schemeClr val="accent3">
                        <a:lumMod val="60000"/>
                        <a:lumOff val="40000"/>
                      </a:schemeClr>
                    </a:solidFill>
                  </a:tcPr>
                </a:tc>
                <a:tc>
                  <a:txBody>
                    <a:bodyPr/>
                    <a:lstStyle/>
                    <a:p>
                      <a:r>
                        <a:rPr lang="en-NZ" sz="1200" dirty="0" smtClean="0">
                          <a:solidFill>
                            <a:schemeClr val="tx1"/>
                          </a:solidFill>
                        </a:rPr>
                        <a:t>Informative; clear message/easy to understand; to</a:t>
                      </a:r>
                      <a:r>
                        <a:rPr lang="en-NZ" sz="1200" baseline="0" dirty="0" smtClean="0">
                          <a:solidFill>
                            <a:schemeClr val="tx1"/>
                          </a:solidFill>
                        </a:rPr>
                        <a:t> the point; short; you can rely on them; Greg Murphy is trustworthy/well respected/believable/credible; famous person promoting them; gives me assurance; promotes honesty/integrity/trustworthiness; </a:t>
                      </a:r>
                      <a:r>
                        <a:rPr lang="en-NZ" sz="1200" dirty="0" smtClean="0">
                          <a:solidFill>
                            <a:schemeClr val="tx1"/>
                          </a:solidFill>
                        </a:rPr>
                        <a:t>not too flashy </a:t>
                      </a:r>
                      <a:r>
                        <a:rPr lang="en-NZ" sz="1200" baseline="0" dirty="0" smtClean="0">
                          <a:solidFill>
                            <a:schemeClr val="tx1"/>
                          </a:solidFill>
                        </a:rPr>
                        <a:t>; </a:t>
                      </a:r>
                      <a:r>
                        <a:rPr lang="en-NZ" sz="1200" dirty="0" smtClean="0">
                          <a:solidFill>
                            <a:schemeClr val="tx1"/>
                          </a:solidFill>
                        </a:rPr>
                        <a:t>professional; interesting; seems</a:t>
                      </a:r>
                      <a:r>
                        <a:rPr lang="en-NZ" sz="1200" baseline="0" dirty="0" smtClean="0">
                          <a:solidFill>
                            <a:schemeClr val="tx1"/>
                          </a:solidFill>
                        </a:rPr>
                        <a:t> genuine; catchy graphics; modern; well designed ads;</a:t>
                      </a:r>
                      <a:endParaRPr lang="en-NZ" sz="1200" dirty="0">
                        <a:solidFill>
                          <a:schemeClr val="tx1"/>
                        </a:solidFill>
                      </a:endParaRPr>
                    </a:p>
                  </a:txBody>
                  <a:tcPr>
                    <a:solidFill>
                      <a:schemeClr val="accent3">
                        <a:lumMod val="60000"/>
                        <a:lumOff val="40000"/>
                      </a:schemeClr>
                    </a:solidFill>
                  </a:tcPr>
                </a:tc>
              </a:tr>
              <a:tr h="196455">
                <a:tc>
                  <a:txBody>
                    <a:bodyPr/>
                    <a:lstStyle/>
                    <a:p>
                      <a:r>
                        <a:rPr lang="en-NZ" sz="1200" b="1" dirty="0" smtClean="0">
                          <a:solidFill>
                            <a:schemeClr val="tx1"/>
                          </a:solidFill>
                        </a:rPr>
                        <a:t>Its okay (n=137)</a:t>
                      </a:r>
                      <a:endParaRPr lang="en-NZ" sz="1200" b="1" dirty="0">
                        <a:solidFill>
                          <a:schemeClr val="tx1"/>
                        </a:solidFill>
                      </a:endParaRPr>
                    </a:p>
                  </a:txBody>
                  <a:tcPr>
                    <a:solidFill>
                      <a:schemeClr val="accent1">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sz="1200" dirty="0" smtClean="0">
                          <a:solidFill>
                            <a:schemeClr val="tx1"/>
                          </a:solidFill>
                        </a:rPr>
                        <a:t>Both positives</a:t>
                      </a:r>
                      <a:r>
                        <a:rPr lang="en-NZ" sz="1200" baseline="0" dirty="0" smtClean="0">
                          <a:solidFill>
                            <a:schemeClr val="tx1"/>
                          </a:solidFill>
                        </a:rPr>
                        <a:t> and negatives expressed, however, more angled towards the negatives. Boring/not very interesting; ads don’t get me excited/not dynamic/don’t grab my attention; not overly memorable; typical run of the mill advert; distracting graphics; bland/lacks colour; positives and negatives for Greg Murphy (some people don’t know who he is). The main positive is that the ads are informative. However, some people have heard these messages before and the messages are nothing new to them.</a:t>
                      </a:r>
                    </a:p>
                  </a:txBody>
                  <a:tcPr>
                    <a:solidFill>
                      <a:schemeClr val="accent1">
                        <a:lumMod val="40000"/>
                        <a:lumOff val="60000"/>
                      </a:schemeClr>
                    </a:solidFill>
                  </a:tcPr>
                </a:tc>
              </a:tr>
              <a:tr h="196455">
                <a:tc>
                  <a:txBody>
                    <a:bodyPr/>
                    <a:lstStyle/>
                    <a:p>
                      <a:r>
                        <a:rPr lang="en-NZ" sz="1200" b="1" dirty="0" smtClean="0">
                          <a:solidFill>
                            <a:schemeClr val="tx1"/>
                          </a:solidFill>
                        </a:rPr>
                        <a:t>Doesn’t appeal (n=48)</a:t>
                      </a:r>
                      <a:endParaRPr lang="en-NZ" sz="1200" b="1" dirty="0">
                        <a:solidFill>
                          <a:schemeClr val="tx1"/>
                        </a:solidFill>
                      </a:endParaRPr>
                    </a:p>
                  </a:txBody>
                  <a:tcPr>
                    <a:solidFill>
                      <a:schemeClr val="accent4">
                        <a:lumMod val="40000"/>
                        <a:lumOff val="60000"/>
                      </a:schemeClr>
                    </a:solidFill>
                  </a:tcPr>
                </a:tc>
                <a:tc>
                  <a:txBody>
                    <a:bodyPr/>
                    <a:lstStyle/>
                    <a:p>
                      <a:r>
                        <a:rPr lang="en-NZ" sz="1200" dirty="0" smtClean="0">
                          <a:solidFill>
                            <a:schemeClr val="tx1"/>
                          </a:solidFill>
                        </a:rPr>
                        <a:t>Boring; plain/bland/dull/not very interesting;</a:t>
                      </a:r>
                      <a:r>
                        <a:rPr lang="en-NZ" sz="1200" baseline="0" dirty="0" smtClean="0">
                          <a:solidFill>
                            <a:schemeClr val="tx1"/>
                          </a:solidFill>
                        </a:rPr>
                        <a:t> </a:t>
                      </a:r>
                      <a:r>
                        <a:rPr lang="en-NZ" sz="1200" dirty="0" smtClean="0">
                          <a:solidFill>
                            <a:schemeClr val="tx1"/>
                          </a:solidFill>
                        </a:rPr>
                        <a:t>nothing to</a:t>
                      </a:r>
                      <a:r>
                        <a:rPr lang="en-NZ" sz="1200" baseline="0" dirty="0" smtClean="0">
                          <a:solidFill>
                            <a:schemeClr val="tx1"/>
                          </a:solidFill>
                        </a:rPr>
                        <a:t> grab your attention; </a:t>
                      </a:r>
                      <a:r>
                        <a:rPr lang="en-NZ" sz="1200" dirty="0" smtClean="0">
                          <a:solidFill>
                            <a:schemeClr val="tx1"/>
                          </a:solidFill>
                        </a:rPr>
                        <a:t>nothing special; wasn’t very engaging</a:t>
                      </a:r>
                      <a:r>
                        <a:rPr lang="en-NZ" sz="1200" baseline="0" dirty="0" smtClean="0">
                          <a:solidFill>
                            <a:schemeClr val="tx1"/>
                          </a:solidFill>
                        </a:rPr>
                        <a:t> or memorable; don’t like Greg Murphy</a:t>
                      </a:r>
                      <a:endParaRPr lang="en-NZ" sz="1200" dirty="0">
                        <a:solidFill>
                          <a:schemeClr val="tx1"/>
                        </a:solidFill>
                      </a:endParaRPr>
                    </a:p>
                  </a:txBody>
                  <a:tcPr>
                    <a:solidFill>
                      <a:schemeClr val="accent4">
                        <a:lumMod val="40000"/>
                        <a:lumOff val="60000"/>
                      </a:schemeClr>
                    </a:solidFill>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6"/>
          </p:nvPr>
        </p:nvSpPr>
        <p:spPr/>
        <p:txBody>
          <a:bodyPr/>
          <a:lstStyle/>
          <a:p>
            <a:pPr>
              <a:defRPr/>
            </a:pPr>
            <a:r>
              <a:rPr lang="en-AU" dirty="0" smtClean="0"/>
              <a:t>MTA Strategic Research</a:t>
            </a:r>
            <a:endParaRPr lang="en-AU" dirty="0"/>
          </a:p>
        </p:txBody>
      </p:sp>
      <p:sp>
        <p:nvSpPr>
          <p:cNvPr id="4101" name="Slide Number Placeholder 6"/>
          <p:cNvSpPr>
            <a:spLocks noGrp="1"/>
          </p:cNvSpPr>
          <p:nvPr>
            <p:ph type="sldNum" sz="quarter" idx="17"/>
          </p:nvPr>
        </p:nvSpPr>
        <p:spPr bwMode="auto">
          <a:noFill/>
          <a:ln>
            <a:miter lim="800000"/>
            <a:headEnd/>
            <a:tailEnd/>
          </a:ln>
        </p:spPr>
        <p:txBody>
          <a:bodyPr/>
          <a:lstStyle/>
          <a:p>
            <a:fld id="{6B1EFFB7-E046-42E4-BD25-293C02253C2A}" type="slidenum">
              <a:rPr lang="en-AU" smtClean="0"/>
              <a:pPr/>
              <a:t>8</a:t>
            </a:fld>
            <a:endParaRPr lang="en-AU" smtClean="0"/>
          </a:p>
        </p:txBody>
      </p:sp>
      <p:sp>
        <p:nvSpPr>
          <p:cNvPr id="4102" name="Title 10"/>
          <p:cNvSpPr>
            <a:spLocks noGrp="1"/>
          </p:cNvSpPr>
          <p:nvPr>
            <p:ph type="ctrTitle"/>
          </p:nvPr>
        </p:nvSpPr>
        <p:spPr>
          <a:xfrm>
            <a:off x="827088" y="333375"/>
            <a:ext cx="7500937" cy="428625"/>
          </a:xfrm>
        </p:spPr>
        <p:txBody>
          <a:bodyPr/>
          <a:lstStyle/>
          <a:p>
            <a:r>
              <a:rPr lang="en-NZ" smtClean="0"/>
              <a:t>Advertising message remains credible</a:t>
            </a:r>
          </a:p>
        </p:txBody>
      </p:sp>
      <p:sp>
        <p:nvSpPr>
          <p:cNvPr id="4103" name="TextBox 7"/>
          <p:cNvSpPr txBox="1">
            <a:spLocks noChangeArrowheads="1"/>
          </p:cNvSpPr>
          <p:nvPr/>
        </p:nvSpPr>
        <p:spPr bwMode="auto">
          <a:xfrm>
            <a:off x="4932363" y="2297113"/>
            <a:ext cx="3455987" cy="277812"/>
          </a:xfrm>
          <a:prstGeom prst="rect">
            <a:avLst/>
          </a:prstGeom>
          <a:noFill/>
          <a:ln w="9525">
            <a:noFill/>
            <a:miter lim="800000"/>
            <a:headEnd/>
            <a:tailEnd/>
          </a:ln>
        </p:spPr>
        <p:txBody>
          <a:bodyPr>
            <a:spAutoFit/>
          </a:bodyPr>
          <a:lstStyle/>
          <a:p>
            <a:pPr algn="ctr" eaLnBrk="0" hangingPunct="0"/>
            <a:r>
              <a:rPr lang="en-NZ" sz="1200" u="sng"/>
              <a:t>How credible do you think this message is?</a:t>
            </a:r>
          </a:p>
        </p:txBody>
      </p:sp>
      <p:graphicFrame>
        <p:nvGraphicFramePr>
          <p:cNvPr id="4098" name="Chart 11"/>
          <p:cNvGraphicFramePr>
            <a:graphicFrameLocks/>
          </p:cNvGraphicFramePr>
          <p:nvPr/>
        </p:nvGraphicFramePr>
        <p:xfrm>
          <a:off x="4405313" y="2419350"/>
          <a:ext cx="4033837" cy="3846513"/>
        </p:xfrm>
        <a:graphic>
          <a:graphicData uri="http://schemas.openxmlformats.org/presentationml/2006/ole">
            <mc:AlternateContent xmlns:mc="http://schemas.openxmlformats.org/markup-compatibility/2006">
              <mc:Choice xmlns:v="urn:schemas-microsoft-com:vml" Requires="v">
                <p:oleObj spid="_x0000_s4102" r:id="rId3" imgW="4029805" imgH="3846909" progId="Excel.Chart.8">
                  <p:embed/>
                </p:oleObj>
              </mc:Choice>
              <mc:Fallback>
                <p:oleObj r:id="rId3" imgW="4029805" imgH="3846909" progId="Excel.Chart.8">
                  <p:embed/>
                  <p:pic>
                    <p:nvPicPr>
                      <p:cNvPr id="0" name="Chart 1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05313" y="2419350"/>
                        <a:ext cx="4033837" cy="38465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04" name="Text Placeholder 8"/>
          <p:cNvSpPr txBox="1">
            <a:spLocks/>
          </p:cNvSpPr>
          <p:nvPr/>
        </p:nvSpPr>
        <p:spPr bwMode="auto">
          <a:xfrm>
            <a:off x="395288" y="836613"/>
            <a:ext cx="8208962" cy="1296987"/>
          </a:xfrm>
          <a:prstGeom prst="rect">
            <a:avLst/>
          </a:prstGeom>
          <a:noFill/>
          <a:ln w="9525">
            <a:noFill/>
            <a:miter lim="800000"/>
            <a:headEnd/>
            <a:tailEnd/>
          </a:ln>
        </p:spPr>
        <p:txBody>
          <a:bodyPr/>
          <a:lstStyle/>
          <a:p>
            <a:pPr marL="180975" indent="-180975">
              <a:spcBef>
                <a:spcPts val="300"/>
              </a:spcBef>
              <a:buClr>
                <a:srgbClr val="FF9900"/>
              </a:buClr>
              <a:buSzPct val="100000"/>
              <a:buFont typeface="Arial" charset="0"/>
              <a:buChar char="►"/>
            </a:pPr>
            <a:r>
              <a:rPr lang="en-AU" sz="1200">
                <a:latin typeface="Arial" charset="0"/>
              </a:rPr>
              <a:t>The key message respondents recall from the advertising remains to be that they are able to trust MTA and their members for a variety of motor vehicle needs. Recall of this message has increased again this year, again probably as a result of increasing familiarity with the ads on television over time.</a:t>
            </a:r>
          </a:p>
          <a:p>
            <a:pPr marL="180975" indent="-180975">
              <a:spcBef>
                <a:spcPts val="300"/>
              </a:spcBef>
              <a:buClr>
                <a:srgbClr val="FF9900"/>
              </a:buClr>
              <a:buSzPct val="100000"/>
              <a:buFont typeface="Arial" charset="0"/>
              <a:buChar char="►"/>
            </a:pPr>
            <a:r>
              <a:rPr lang="en-AU" sz="1200">
                <a:latin typeface="Arial" charset="0"/>
              </a:rPr>
              <a:t>The simple message that you should use an MTA approved member has dropped back significantly. It appears respondents are focusing on deeper content in the advertisements.</a:t>
            </a:r>
          </a:p>
          <a:p>
            <a:pPr marL="180975" indent="-180975">
              <a:spcBef>
                <a:spcPts val="300"/>
              </a:spcBef>
              <a:buClr>
                <a:srgbClr val="FF9900"/>
              </a:buClr>
              <a:buSzPct val="100000"/>
              <a:buFont typeface="Arial" charset="0"/>
              <a:buChar char="►"/>
            </a:pPr>
            <a:r>
              <a:rPr lang="en-AU" sz="1200">
                <a:latin typeface="Arial" charset="0"/>
              </a:rPr>
              <a:t>Message credibility remains stable.</a:t>
            </a:r>
            <a:endParaRPr lang="en-AU" sz="1200">
              <a:solidFill>
                <a:srgbClr val="FF0000"/>
              </a:solidFill>
              <a:latin typeface="Arial" charset="0"/>
            </a:endParaRPr>
          </a:p>
        </p:txBody>
      </p:sp>
      <p:sp>
        <p:nvSpPr>
          <p:cNvPr id="4105" name="TextBox 7"/>
          <p:cNvSpPr txBox="1">
            <a:spLocks noChangeArrowheads="1"/>
          </p:cNvSpPr>
          <p:nvPr/>
        </p:nvSpPr>
        <p:spPr bwMode="auto">
          <a:xfrm>
            <a:off x="1331913" y="2205038"/>
            <a:ext cx="2735262" cy="461962"/>
          </a:xfrm>
          <a:prstGeom prst="rect">
            <a:avLst/>
          </a:prstGeom>
          <a:noFill/>
          <a:ln w="9525">
            <a:noFill/>
            <a:miter lim="800000"/>
            <a:headEnd/>
            <a:tailEnd/>
          </a:ln>
        </p:spPr>
        <p:txBody>
          <a:bodyPr>
            <a:spAutoFit/>
          </a:bodyPr>
          <a:lstStyle/>
          <a:p>
            <a:pPr algn="ctr" eaLnBrk="0" hangingPunct="0"/>
            <a:r>
              <a:rPr lang="en-NZ" sz="1200" u="sng"/>
              <a:t>What do you think is the main message of the advertising?</a:t>
            </a:r>
          </a:p>
        </p:txBody>
      </p:sp>
      <p:graphicFrame>
        <p:nvGraphicFramePr>
          <p:cNvPr id="4099" name="Chart 11"/>
          <p:cNvGraphicFramePr>
            <a:graphicFrameLocks/>
          </p:cNvGraphicFramePr>
          <p:nvPr/>
        </p:nvGraphicFramePr>
        <p:xfrm>
          <a:off x="273050" y="2616200"/>
          <a:ext cx="4421188" cy="3816350"/>
        </p:xfrm>
        <a:graphic>
          <a:graphicData uri="http://schemas.openxmlformats.org/presentationml/2006/ole">
            <mc:AlternateContent xmlns:mc="http://schemas.openxmlformats.org/markup-compatibility/2006">
              <mc:Choice xmlns:v="urn:schemas-microsoft-com:vml" Requires="v">
                <p:oleObj spid="_x0000_s4103" r:id="rId5" imgW="4419983" imgH="3816427" progId="Excel.Chart.8">
                  <p:embed/>
                </p:oleObj>
              </mc:Choice>
              <mc:Fallback>
                <p:oleObj r:id="rId5" imgW="4419983" imgH="3816427" progId="Excel.Chart.8">
                  <p:embed/>
                  <p:pic>
                    <p:nvPicPr>
                      <p:cNvPr id="0" name="Picture 3"/>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3050" y="2616200"/>
                        <a:ext cx="4421188" cy="3816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6"/>
          </p:nvPr>
        </p:nvSpPr>
        <p:spPr/>
        <p:txBody>
          <a:bodyPr/>
          <a:lstStyle/>
          <a:p>
            <a:pPr>
              <a:defRPr/>
            </a:pPr>
            <a:r>
              <a:rPr lang="en-AU" dirty="0" smtClean="0"/>
              <a:t>MTA Strategic Research</a:t>
            </a:r>
            <a:endParaRPr lang="en-AU" dirty="0"/>
          </a:p>
        </p:txBody>
      </p:sp>
      <p:sp>
        <p:nvSpPr>
          <p:cNvPr id="5124" name="Slide Number Placeholder 6"/>
          <p:cNvSpPr>
            <a:spLocks noGrp="1"/>
          </p:cNvSpPr>
          <p:nvPr>
            <p:ph type="sldNum" sz="quarter" idx="17"/>
          </p:nvPr>
        </p:nvSpPr>
        <p:spPr bwMode="auto">
          <a:noFill/>
          <a:ln>
            <a:miter lim="800000"/>
            <a:headEnd/>
            <a:tailEnd/>
          </a:ln>
        </p:spPr>
        <p:txBody>
          <a:bodyPr/>
          <a:lstStyle/>
          <a:p>
            <a:fld id="{24356A7E-8BC9-452C-91A3-42ED8CE39D2F}" type="slidenum">
              <a:rPr lang="en-AU" smtClean="0"/>
              <a:pPr/>
              <a:t>9</a:t>
            </a:fld>
            <a:endParaRPr lang="en-AU" smtClean="0"/>
          </a:p>
        </p:txBody>
      </p:sp>
      <p:sp>
        <p:nvSpPr>
          <p:cNvPr id="5125" name="Title 10"/>
          <p:cNvSpPr>
            <a:spLocks noGrp="1"/>
          </p:cNvSpPr>
          <p:nvPr>
            <p:ph type="ctrTitle"/>
          </p:nvPr>
        </p:nvSpPr>
        <p:spPr>
          <a:xfrm>
            <a:off x="827088" y="549275"/>
            <a:ext cx="7500937" cy="428625"/>
          </a:xfrm>
        </p:spPr>
        <p:txBody>
          <a:bodyPr/>
          <a:lstStyle/>
          <a:p>
            <a:r>
              <a:rPr lang="en-NZ" smtClean="0"/>
              <a:t>Advertising continues to influence behaviour</a:t>
            </a:r>
          </a:p>
        </p:txBody>
      </p:sp>
      <p:sp>
        <p:nvSpPr>
          <p:cNvPr id="5126" name="TextBox 7"/>
          <p:cNvSpPr txBox="1">
            <a:spLocks noChangeArrowheads="1"/>
          </p:cNvSpPr>
          <p:nvPr/>
        </p:nvSpPr>
        <p:spPr bwMode="auto">
          <a:xfrm>
            <a:off x="2195513" y="2565400"/>
            <a:ext cx="4679950" cy="646113"/>
          </a:xfrm>
          <a:prstGeom prst="rect">
            <a:avLst/>
          </a:prstGeom>
          <a:noFill/>
          <a:ln w="9525">
            <a:noFill/>
            <a:miter lim="800000"/>
            <a:headEnd/>
            <a:tailEnd/>
          </a:ln>
        </p:spPr>
        <p:txBody>
          <a:bodyPr>
            <a:spAutoFit/>
          </a:bodyPr>
          <a:lstStyle/>
          <a:p>
            <a:pPr algn="ctr" eaLnBrk="0" hangingPunct="0"/>
            <a:r>
              <a:rPr lang="en-NZ" sz="1200" u="sng"/>
              <a:t>Based on what you have seen, has it increased your interest to seek out or use an MTA member the next time you need to service/repair your vehicle, or buy/sell a vehicle.</a:t>
            </a:r>
          </a:p>
        </p:txBody>
      </p:sp>
      <p:graphicFrame>
        <p:nvGraphicFramePr>
          <p:cNvPr id="5122" name="Chart 11"/>
          <p:cNvGraphicFramePr>
            <a:graphicFrameLocks/>
          </p:cNvGraphicFramePr>
          <p:nvPr/>
        </p:nvGraphicFramePr>
        <p:xfrm>
          <a:off x="2649538" y="3162300"/>
          <a:ext cx="3702050" cy="2838450"/>
        </p:xfrm>
        <a:graphic>
          <a:graphicData uri="http://schemas.openxmlformats.org/presentationml/2006/ole">
            <mc:AlternateContent xmlns:mc="http://schemas.openxmlformats.org/markup-compatibility/2006">
              <mc:Choice xmlns:v="urn:schemas-microsoft-com:vml" Requires="v">
                <p:oleObj spid="_x0000_s5124" r:id="rId3" imgW="3700593" imgH="2834886" progId="Excel.Chart.8">
                  <p:embed/>
                </p:oleObj>
              </mc:Choice>
              <mc:Fallback>
                <p:oleObj r:id="rId3" imgW="3700593" imgH="2834886" progId="Excel.Chart.8">
                  <p:embed/>
                  <p:pic>
                    <p:nvPicPr>
                      <p:cNvPr id="0" name="Chart 1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49538" y="3162300"/>
                        <a:ext cx="3702050" cy="2838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27" name="Text Placeholder 8"/>
          <p:cNvSpPr txBox="1">
            <a:spLocks/>
          </p:cNvSpPr>
          <p:nvPr/>
        </p:nvSpPr>
        <p:spPr bwMode="auto">
          <a:xfrm>
            <a:off x="468313" y="1412875"/>
            <a:ext cx="8135937" cy="1008063"/>
          </a:xfrm>
          <a:prstGeom prst="rect">
            <a:avLst/>
          </a:prstGeom>
          <a:noFill/>
          <a:ln w="9525">
            <a:noFill/>
            <a:miter lim="800000"/>
            <a:headEnd/>
            <a:tailEnd/>
          </a:ln>
        </p:spPr>
        <p:txBody>
          <a:bodyPr/>
          <a:lstStyle/>
          <a:p>
            <a:pPr marL="180975" indent="-180975">
              <a:spcBef>
                <a:spcPts val="300"/>
              </a:spcBef>
              <a:buClr>
                <a:srgbClr val="FF9900"/>
              </a:buClr>
              <a:buSzPct val="100000"/>
              <a:buFont typeface="Arial" charset="0"/>
              <a:buChar char="►"/>
            </a:pPr>
            <a:r>
              <a:rPr lang="en-AU" sz="1200">
                <a:latin typeface="Arial" charset="0"/>
              </a:rPr>
              <a:t>As a result of seeing the advertising, about half of people felt that they were </a:t>
            </a:r>
            <a:r>
              <a:rPr lang="en-AU" sz="1200" b="1">
                <a:latin typeface="Arial" charset="0"/>
              </a:rPr>
              <a:t>more likely </a:t>
            </a:r>
            <a:r>
              <a:rPr lang="en-AU" sz="1200">
                <a:latin typeface="Arial" charset="0"/>
              </a:rPr>
              <a:t>to seek out or use an MTA member next time they need to service/repair their vehicle, or buy buy/sell a vehicle – a reasonably positive result.</a:t>
            </a:r>
          </a:p>
          <a:p>
            <a:pPr marL="180975" indent="-180975">
              <a:spcBef>
                <a:spcPts val="300"/>
              </a:spcBef>
              <a:buClr>
                <a:srgbClr val="FF9900"/>
              </a:buClr>
              <a:buSzPct val="100000"/>
              <a:buFont typeface="Arial" charset="0"/>
              <a:buChar char="►"/>
            </a:pPr>
            <a:r>
              <a:rPr lang="en-AU" sz="1200">
                <a:latin typeface="Arial" charset="0"/>
              </a:rPr>
              <a:t>The corresponding figure last year was 53%.</a:t>
            </a:r>
          </a:p>
        </p:txBody>
      </p:sp>
    </p:spTree>
  </p:cSld>
  <p:clrMapOvr>
    <a:masterClrMapping/>
  </p:clrMapOvr>
</p:sld>
</file>

<file path=ppt/theme/theme1.xml><?xml version="1.0" encoding="utf-8"?>
<a:theme xmlns:a="http://schemas.openxmlformats.org/drawingml/2006/main" name="Alliance Template_97-200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Internal Pag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Internal Pag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Compass</Template>
  <TotalTime>34915</TotalTime>
  <Words>3010</Words>
  <Application>Microsoft Office PowerPoint</Application>
  <PresentationFormat>On-screen Show (4:3)</PresentationFormat>
  <Paragraphs>684</Paragraphs>
  <Slides>19</Slides>
  <Notes>0</Notes>
  <HiddenSlides>0</HiddenSlides>
  <MMClips>0</MMClips>
  <ScaleCrop>false</ScaleCrop>
  <HeadingPairs>
    <vt:vector size="8" baseType="variant">
      <vt:variant>
        <vt:lpstr>Fonts Used</vt:lpstr>
      </vt:variant>
      <vt:variant>
        <vt:i4>8</vt:i4>
      </vt:variant>
      <vt:variant>
        <vt:lpstr>Theme</vt:lpstr>
      </vt:variant>
      <vt:variant>
        <vt:i4>3</vt:i4>
      </vt:variant>
      <vt:variant>
        <vt:lpstr>Embedded OLE Servers</vt:lpstr>
      </vt:variant>
      <vt:variant>
        <vt:i4>1</vt:i4>
      </vt:variant>
      <vt:variant>
        <vt:lpstr>Slide Titles</vt:lpstr>
      </vt:variant>
      <vt:variant>
        <vt:i4>19</vt:i4>
      </vt:variant>
    </vt:vector>
  </HeadingPairs>
  <TitlesOfParts>
    <vt:vector size="31" baseType="lpstr">
      <vt:lpstr>Arial</vt:lpstr>
      <vt:lpstr>Arial Narrow</vt:lpstr>
      <vt:lpstr>Calibri</vt:lpstr>
      <vt:lpstr>Century</vt:lpstr>
      <vt:lpstr>Tahoma</vt:lpstr>
      <vt:lpstr>Times New Roman</vt:lpstr>
      <vt:lpstr>Verdana</vt:lpstr>
      <vt:lpstr>Wingdings</vt:lpstr>
      <vt:lpstr>Alliance Template_97-2003</vt:lpstr>
      <vt:lpstr>Internal Pages</vt:lpstr>
      <vt:lpstr>1_Internal Pages</vt:lpstr>
      <vt:lpstr>Microsoft Excel Chart</vt:lpstr>
      <vt:lpstr>Strategic Research Findings from 2014 Public survey </vt:lpstr>
      <vt:lpstr>Introduction</vt:lpstr>
      <vt:lpstr>Sample Composition</vt:lpstr>
      <vt:lpstr>Profile of MTA</vt:lpstr>
      <vt:lpstr>Decreased credibility result for MTA in 2013 has stabilised</vt:lpstr>
      <vt:lpstr>Advertising awareness dropped back a little, with slight increase in wear out</vt:lpstr>
      <vt:lpstr>Factors driving likeability </vt:lpstr>
      <vt:lpstr>Advertising message remains credible</vt:lpstr>
      <vt:lpstr>Advertising continues to influence behaviour</vt:lpstr>
      <vt:lpstr>Image development, particularly in areas of professionalism, trust, respect, quality. </vt:lpstr>
      <vt:lpstr>Members also have higher public perceptions</vt:lpstr>
      <vt:lpstr>Decline in ability to charge a premium has been arrested</vt:lpstr>
      <vt:lpstr>Number of advocates holding steady, but slight increase in Detractors</vt:lpstr>
      <vt:lpstr>Net Promoter Score: growing % of detractors a concern</vt:lpstr>
      <vt:lpstr>Overall preference and brand consideration slightly higher</vt:lpstr>
      <vt:lpstr>Brand of car – Toyota NPS of 40 well above average for all vehicles </vt:lpstr>
      <vt:lpstr>AA membership –higher than MTA with NPS of 39</vt:lpstr>
      <vt:lpstr>VTNZ – weakest NPS score of 15</vt:lpstr>
      <vt:lpstr>Key insights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 Research Report</dc:title>
  <dc:creator>User</dc:creator>
  <cp:lastModifiedBy>Kristin Scott-Smith</cp:lastModifiedBy>
  <cp:revision>631</cp:revision>
  <cp:lastPrinted>2014-05-12T22:23:22Z</cp:lastPrinted>
  <dcterms:created xsi:type="dcterms:W3CDTF">2004-11-29T05:55:29Z</dcterms:created>
  <dcterms:modified xsi:type="dcterms:W3CDTF">2016-11-18T03:00:41Z</dcterms:modified>
</cp:coreProperties>
</file>